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27"/>
  </p:notesMasterIdLst>
  <p:handoutMasterIdLst>
    <p:handoutMasterId r:id="rId28"/>
  </p:handoutMasterIdLst>
  <p:sldIdLst>
    <p:sldId id="411" r:id="rId2"/>
    <p:sldId id="340" r:id="rId3"/>
    <p:sldId id="412" r:id="rId4"/>
    <p:sldId id="386" r:id="rId5"/>
    <p:sldId id="390" r:id="rId6"/>
    <p:sldId id="388" r:id="rId7"/>
    <p:sldId id="397" r:id="rId8"/>
    <p:sldId id="384" r:id="rId9"/>
    <p:sldId id="396" r:id="rId10"/>
    <p:sldId id="391" r:id="rId11"/>
    <p:sldId id="392" r:id="rId12"/>
    <p:sldId id="395" r:id="rId13"/>
    <p:sldId id="385" r:id="rId14"/>
    <p:sldId id="393" r:id="rId15"/>
    <p:sldId id="382" r:id="rId16"/>
    <p:sldId id="400" r:id="rId17"/>
    <p:sldId id="414" r:id="rId18"/>
    <p:sldId id="413" r:id="rId19"/>
    <p:sldId id="404" r:id="rId20"/>
    <p:sldId id="407" r:id="rId21"/>
    <p:sldId id="402" r:id="rId22"/>
    <p:sldId id="398" r:id="rId23"/>
    <p:sldId id="408" r:id="rId24"/>
    <p:sldId id="399" r:id="rId25"/>
    <p:sldId id="410" r:id="rId26"/>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6171962-507E-B64F-B2BA-45230FF46CAF}">
          <p14:sldIdLst>
            <p14:sldId id="411"/>
            <p14:sldId id="340"/>
            <p14:sldId id="412"/>
            <p14:sldId id="386"/>
            <p14:sldId id="390"/>
            <p14:sldId id="388"/>
            <p14:sldId id="397"/>
            <p14:sldId id="384"/>
            <p14:sldId id="396"/>
            <p14:sldId id="391"/>
            <p14:sldId id="392"/>
            <p14:sldId id="395"/>
            <p14:sldId id="385"/>
            <p14:sldId id="393"/>
            <p14:sldId id="382"/>
            <p14:sldId id="400"/>
            <p14:sldId id="414"/>
            <p14:sldId id="413"/>
            <p14:sldId id="404"/>
            <p14:sldId id="407"/>
            <p14:sldId id="402"/>
            <p14:sldId id="398"/>
            <p14:sldId id="408"/>
            <p14:sldId id="399"/>
            <p14:sldId id="41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84" autoAdjust="0"/>
    <p:restoredTop sz="93827" autoAdjust="0"/>
  </p:normalViewPr>
  <p:slideViewPr>
    <p:cSldViewPr snapToGrid="0" snapToObjects="1">
      <p:cViewPr varScale="1">
        <p:scale>
          <a:sx n="105" d="100"/>
          <a:sy n="105" d="100"/>
        </p:scale>
        <p:origin x="38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27" y="0"/>
            <a:ext cx="2972421"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8/6/20</a:t>
            </a:fld>
            <a:endParaRPr lang="en-US"/>
          </a:p>
        </p:txBody>
      </p:sp>
      <p:sp>
        <p:nvSpPr>
          <p:cNvPr id="4" name="Footer Placeholder 3"/>
          <p:cNvSpPr>
            <a:spLocks noGrp="1"/>
          </p:cNvSpPr>
          <p:nvPr>
            <p:ph type="ftr" sz="quarter" idx="2"/>
          </p:nvPr>
        </p:nvSpPr>
        <p:spPr>
          <a:xfrm>
            <a:off x="1" y="8829675"/>
            <a:ext cx="2972421"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829675"/>
            <a:ext cx="2972421"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027" y="0"/>
            <a:ext cx="2972421"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8/6/20</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6421" y="4416426"/>
            <a:ext cx="5485158"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5"/>
            <a:ext cx="2972421"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027" y="8829675"/>
            <a:ext cx="2972421"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1322291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4AF466F-BDA4-4F18-9C7B-FF0A9A1B0E80}" type="datetime1">
              <a:rPr lang="en-US" smtClean="0"/>
              <a:pPr/>
              <a:t>8/6/20</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8/6/20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8/6/20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8/6/20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8/6/20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8/6/20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8/6/20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8/6/20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27B613C-1AD7-49D3-885D-F654C5CDBAA6}" type="datetime1">
              <a:rPr lang="en-US" smtClean="0"/>
              <a:pPr/>
              <a:t>8/6/20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8/6/20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8/6/20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8/6/20</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theatlantic.com/culture/archive/2020/07/your-anti-racism-books-are-means-not-end/61428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dividednolonger.com/wednesday-workshop-series-dismantling-the-racism-machine-a-beginning-workshop-series-for-white-peopl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cwsworkshop.org/PARC_site_B/dr-culture.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nyti.ms/3fheln7"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podcasts.apple.com/us/podcast/bryan-stevenson-on-how-america-can-heal/id1081584611?i=1000485472204"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hyperlink" Target="https://blacklivesmatter.com/" TargetMode="Externa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m4bl.org/" TargetMode="External"/><Relationship Id="rId1" Type="http://schemas.openxmlformats.org/officeDocument/2006/relationships/slideLayout" Target="../slideLayouts/slideLayout2.xml"/><Relationship Id="rId6" Type="http://schemas.openxmlformats.org/officeDocument/2006/relationships/hyperlink" Target="https://breatheact.org/"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hyperlink" Target="https://www.njisj.org/" TargetMode="External"/><Relationship Id="rId4" Type="http://schemas.openxmlformats.org/officeDocument/2006/relationships/hyperlink" Target="https://www.njisj.org/10-thing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colorlines.com/articles/white-folks-its-too-late-allies-op-ed"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instagram.com/p/CClUsTclKuA/?igshid=1nw75noxe5fto"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29792"/>
            <a:ext cx="7406640" cy="2339267"/>
          </a:xfrm>
        </p:spPr>
        <p:txBody>
          <a:bodyPr>
            <a:noAutofit/>
          </a:bodyPr>
          <a:lstStyle/>
          <a:p>
            <a:pPr algn="ctr"/>
            <a:r>
              <a:rPr lang="en-US" sz="4000" i="1" dirty="0"/>
              <a:t>Dismantling the Racism Machine</a:t>
            </a:r>
            <a:r>
              <a:rPr lang="en-US" sz="4000" dirty="0"/>
              <a:t>: </a:t>
            </a:r>
            <a:br>
              <a:rPr lang="en-US" sz="4000" dirty="0"/>
            </a:br>
            <a:r>
              <a:rPr lang="en-US" sz="4000" dirty="0"/>
              <a:t>Week 4</a:t>
            </a:r>
            <a:br>
              <a:rPr lang="en-US" sz="4000" dirty="0"/>
            </a:br>
            <a:r>
              <a:rPr lang="en-US" sz="3200" dirty="0"/>
              <a:t>a lecture series sponsored by </a:t>
            </a:r>
            <a:br>
              <a:rPr lang="en-US" sz="3200" dirty="0"/>
            </a:br>
            <a:r>
              <a:rPr lang="en-US" sz="3200" dirty="0"/>
              <a:t>the Summit Free Public Library</a:t>
            </a:r>
          </a:p>
        </p:txBody>
      </p:sp>
      <p:sp>
        <p:nvSpPr>
          <p:cNvPr id="3" name="Subtitle 2"/>
          <p:cNvSpPr>
            <a:spLocks noGrp="1"/>
          </p:cNvSpPr>
          <p:nvPr>
            <p:ph type="subTitle" idx="1"/>
          </p:nvPr>
        </p:nvSpPr>
        <p:spPr>
          <a:xfrm>
            <a:off x="1432560" y="2843213"/>
            <a:ext cx="7406640" cy="3813225"/>
          </a:xfrm>
        </p:spPr>
        <p:txBody>
          <a:bodyPr>
            <a:normAutofit fontScale="85000" lnSpcReduction="20000"/>
          </a:bodyPr>
          <a:lstStyle/>
          <a:p>
            <a:endParaRPr lang="en-US" dirty="0"/>
          </a:p>
          <a:p>
            <a:endParaRPr lang="en-US" dirty="0"/>
          </a:p>
          <a:p>
            <a:r>
              <a:rPr lang="en-US" dirty="0"/>
              <a:t>Dr. Karen Gaffney</a:t>
            </a:r>
          </a:p>
          <a:p>
            <a:r>
              <a:rPr lang="en-US" dirty="0"/>
              <a:t>English Department</a:t>
            </a:r>
          </a:p>
          <a:p>
            <a:r>
              <a:rPr lang="en-US" dirty="0"/>
              <a:t>Raritan Valley Community College</a:t>
            </a:r>
          </a:p>
          <a:p>
            <a:r>
              <a:rPr lang="en-US" dirty="0"/>
              <a:t>Branchburg, NJ</a:t>
            </a:r>
          </a:p>
          <a:p>
            <a:endParaRPr lang="en-US" sz="2000" dirty="0"/>
          </a:p>
          <a:p>
            <a:endParaRPr lang="en-US" sz="2000" dirty="0"/>
          </a:p>
          <a:p>
            <a:r>
              <a:rPr lang="en-US" sz="2000" dirty="0"/>
              <a:t>Website: dividednolonger.com</a:t>
            </a:r>
          </a:p>
          <a:p>
            <a:r>
              <a:rPr lang="en-US" sz="2000" dirty="0"/>
              <a:t>Email: </a:t>
            </a:r>
            <a:r>
              <a:rPr lang="en-US" sz="2000" dirty="0" err="1"/>
              <a:t>dividednolonger@gmail.com</a:t>
            </a:r>
            <a:endParaRPr lang="en-US" sz="2000" dirty="0"/>
          </a:p>
          <a:p>
            <a:r>
              <a:rPr lang="en-US" sz="2000" dirty="0"/>
              <a:t>Twitter: @</a:t>
            </a:r>
            <a:r>
              <a:rPr lang="en-US" sz="2000" dirty="0" err="1"/>
              <a:t>dividednolonger</a:t>
            </a:r>
            <a:endParaRPr lang="en-US" sz="2000" dirty="0"/>
          </a:p>
          <a:p>
            <a:r>
              <a:rPr lang="en-US" sz="2000" dirty="0"/>
              <a:t>Pronouns: she/her/hers</a:t>
            </a:r>
          </a:p>
          <a:p>
            <a:endParaRPr lang="en-US" dirty="0"/>
          </a:p>
          <a:p>
            <a:endParaRPr lang="en-US" dirty="0"/>
          </a:p>
        </p:txBody>
      </p:sp>
      <p:pic>
        <p:nvPicPr>
          <p:cNvPr id="4" name="Picture 3"/>
          <p:cNvPicPr>
            <a:picLocks noChangeAspect="1"/>
          </p:cNvPicPr>
          <p:nvPr/>
        </p:nvPicPr>
        <p:blipFill>
          <a:blip r:embed="rId3"/>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875504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643062"/>
          </a:xfrm>
        </p:spPr>
        <p:txBody>
          <a:bodyPr>
            <a:noAutofit/>
          </a:bodyPr>
          <a:lstStyle/>
          <a:p>
            <a:pPr algn="ctr"/>
            <a:r>
              <a:rPr lang="en-US" sz="2600" dirty="0"/>
              <a:t>Lecture Series Schedule</a:t>
            </a:r>
            <a:br>
              <a:rPr lang="en-US" sz="2600" dirty="0"/>
            </a:br>
            <a:r>
              <a:rPr lang="en-US" sz="2600" dirty="0"/>
              <a:t>Fridays July 17 - August 7</a:t>
            </a:r>
            <a:br>
              <a:rPr lang="en-US" sz="2600" dirty="0"/>
            </a:br>
            <a:r>
              <a:rPr lang="en-US" sz="2600" dirty="0"/>
              <a:t>myths taught to white people that need to be debunked in order to challenge systemic racism</a:t>
            </a:r>
          </a:p>
        </p:txBody>
      </p:sp>
      <p:sp>
        <p:nvSpPr>
          <p:cNvPr id="3" name="Content Placeholder 2"/>
          <p:cNvSpPr>
            <a:spLocks noGrp="1"/>
          </p:cNvSpPr>
          <p:nvPr>
            <p:ph idx="1"/>
          </p:nvPr>
        </p:nvSpPr>
        <p:spPr>
          <a:xfrm>
            <a:off x="950977" y="1917701"/>
            <a:ext cx="7982712" cy="4657012"/>
          </a:xfrm>
        </p:spPr>
        <p:txBody>
          <a:bodyPr>
            <a:noAutofit/>
          </a:bodyPr>
          <a:lstStyle/>
          <a:p>
            <a:r>
              <a:rPr lang="en-US" sz="2000" dirty="0"/>
              <a:t>Week 1 - What does it mean to say that race is a social construct and not biological, and why does it matter?</a:t>
            </a:r>
          </a:p>
          <a:p>
            <a:pPr lvl="1"/>
            <a:r>
              <a:rPr lang="en-US" sz="2000" dirty="0"/>
              <a:t>Myth #1: Human </a:t>
            </a:r>
            <a:r>
              <a:rPr lang="en-US" sz="2000" dirty="0">
                <a:solidFill>
                  <a:schemeClr val="dk1"/>
                </a:solidFill>
              </a:rPr>
              <a:t>races are biologically different (or, race is biological)</a:t>
            </a:r>
            <a:endParaRPr lang="en-US" sz="2000" dirty="0"/>
          </a:p>
          <a:p>
            <a:r>
              <a:rPr lang="en-US" sz="2000" dirty="0"/>
              <a:t>Week 2 - How did the invention of race serve to divide and conquer people in colonial America, and what impact does this continue to have?</a:t>
            </a:r>
          </a:p>
          <a:p>
            <a:pPr lvl="1"/>
            <a:r>
              <a:rPr lang="en-US" sz="2000" dirty="0"/>
              <a:t>Myth #2: </a:t>
            </a:r>
            <a:r>
              <a:rPr lang="en-US" sz="2000" dirty="0">
                <a:solidFill>
                  <a:schemeClr val="dk1"/>
                </a:solidFill>
              </a:rPr>
              <a:t>Race has always existed. Whiteness has always existed.</a:t>
            </a:r>
            <a:endParaRPr lang="en-US" sz="2000" dirty="0"/>
          </a:p>
          <a:p>
            <a:r>
              <a:rPr lang="en-US" sz="2000" dirty="0"/>
              <a:t>Week 3 - How and why has systemic racism persisted after the civil rights movement?</a:t>
            </a:r>
          </a:p>
          <a:p>
            <a:pPr lvl="1"/>
            <a:r>
              <a:rPr lang="en-US" sz="2000" dirty="0"/>
              <a:t>Myth #3: Myth: Racism occurred in the past, but that problem has been resolved. (Or, the Civil Rights Movement ended racism)</a:t>
            </a:r>
          </a:p>
          <a:p>
            <a:r>
              <a:rPr lang="en-US" sz="2000" b="1" dirty="0"/>
              <a:t>Week 4 - How can white people best challenge systemic racism today?</a:t>
            </a:r>
          </a:p>
        </p:txBody>
      </p:sp>
    </p:spTree>
    <p:extLst>
      <p:ext uri="{BB962C8B-B14F-4D97-AF65-F5344CB8AC3E}">
        <p14:creationId xmlns:p14="http://schemas.microsoft.com/office/powerpoint/2010/main" val="351902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981138"/>
          </a:xfrm>
        </p:spPr>
        <p:txBody>
          <a:bodyPr>
            <a:noAutofit/>
          </a:bodyPr>
          <a:lstStyle/>
          <a:p>
            <a:pPr algn="ctr"/>
            <a:r>
              <a:rPr lang="en-US" sz="3200" dirty="0"/>
              <a:t>Last week’s Breakout Room Discussion</a:t>
            </a:r>
          </a:p>
        </p:txBody>
      </p:sp>
      <p:sp>
        <p:nvSpPr>
          <p:cNvPr id="3" name="Content Placeholder 2"/>
          <p:cNvSpPr>
            <a:spLocks noGrp="1"/>
          </p:cNvSpPr>
          <p:nvPr>
            <p:ph idx="1"/>
          </p:nvPr>
        </p:nvSpPr>
        <p:spPr>
          <a:xfrm>
            <a:off x="1156447" y="1450848"/>
            <a:ext cx="7777241" cy="5245786"/>
          </a:xfrm>
        </p:spPr>
        <p:txBody>
          <a:bodyPr>
            <a:normAutofit/>
          </a:bodyPr>
          <a:lstStyle/>
          <a:p>
            <a:r>
              <a:rPr lang="en-US" sz="2800" dirty="0"/>
              <a:t>Discuss in Breakout Rooms:</a:t>
            </a:r>
          </a:p>
          <a:p>
            <a:pPr marL="916686" lvl="1" indent="-514350">
              <a:buFont typeface="+mj-lt"/>
              <a:buAutoNum type="arabicPeriod"/>
            </a:pPr>
            <a:r>
              <a:rPr lang="en-US" dirty="0"/>
              <a:t>How can you work on being able to recognize the persistence of systemic racism today and not get caught in believing the myth that systemic racism is over?</a:t>
            </a:r>
          </a:p>
          <a:p>
            <a:pPr marL="916686" lvl="1" indent="-514350">
              <a:buFont typeface="+mj-lt"/>
              <a:buAutoNum type="arabicPeriod"/>
            </a:pPr>
            <a:r>
              <a:rPr lang="en-US" dirty="0"/>
              <a:t>How do you avoid blaming individuals for situations that are actually caused by systemic racism?</a:t>
            </a:r>
          </a:p>
        </p:txBody>
      </p:sp>
    </p:spTree>
    <p:extLst>
      <p:ext uri="{BB962C8B-B14F-4D97-AF65-F5344CB8AC3E}">
        <p14:creationId xmlns:p14="http://schemas.microsoft.com/office/powerpoint/2010/main" val="225717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a:xfrm>
            <a:off x="1235676" y="274638"/>
            <a:ext cx="7698012" cy="1143000"/>
          </a:xfrm>
        </p:spPr>
        <p:txBody>
          <a:bodyPr>
            <a:normAutofit fontScale="90000"/>
          </a:bodyPr>
          <a:lstStyle/>
          <a:p>
            <a:pPr algn="ctr"/>
            <a:r>
              <a:rPr lang="en-US" dirty="0"/>
              <a:t>How can white people challenge systemic racism today?</a:t>
            </a:r>
          </a:p>
        </p:txBody>
      </p:sp>
      <p:sp>
        <p:nvSpPr>
          <p:cNvPr id="3" name="Content Placeholder 2">
            <a:extLst>
              <a:ext uri="{FF2B5EF4-FFF2-40B4-BE49-F238E27FC236}">
                <a16:creationId xmlns:a16="http://schemas.microsoft.com/office/drawing/2014/main" id="{FCB288F2-4705-8D41-B492-E9FD90655CBE}"/>
              </a:ext>
            </a:extLst>
          </p:cNvPr>
          <p:cNvSpPr>
            <a:spLocks noGrp="1"/>
          </p:cNvSpPr>
          <p:nvPr>
            <p:ph idx="1"/>
          </p:nvPr>
        </p:nvSpPr>
        <p:spPr>
          <a:xfrm>
            <a:off x="1435608" y="1680518"/>
            <a:ext cx="7498080" cy="4567881"/>
          </a:xfrm>
        </p:spPr>
        <p:txBody>
          <a:bodyPr>
            <a:normAutofit/>
          </a:bodyPr>
          <a:lstStyle/>
          <a:p>
            <a:pPr marL="596646" indent="-514350">
              <a:buFont typeface="+mj-lt"/>
              <a:buAutoNum type="arabicPeriod"/>
            </a:pPr>
            <a:r>
              <a:rPr lang="en-US" dirty="0"/>
              <a:t>Change yourself: develop antiracist mindset</a:t>
            </a:r>
          </a:p>
          <a:p>
            <a:pPr marL="596646" indent="-514350">
              <a:buFont typeface="+mj-lt"/>
              <a:buAutoNum type="arabicPeriod"/>
            </a:pPr>
            <a:r>
              <a:rPr lang="en-US" dirty="0"/>
              <a:t>Change the world: apply antiracist mindset</a:t>
            </a:r>
          </a:p>
          <a:p>
            <a:pPr marL="82296" indent="0">
              <a:buNone/>
            </a:pPr>
            <a:endParaRPr lang="en-US" dirty="0"/>
          </a:p>
        </p:txBody>
      </p:sp>
    </p:spTree>
    <p:extLst>
      <p:ext uri="{BB962C8B-B14F-4D97-AF65-F5344CB8AC3E}">
        <p14:creationId xmlns:p14="http://schemas.microsoft.com/office/powerpoint/2010/main" val="315560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a:xfrm>
            <a:off x="1235676" y="274638"/>
            <a:ext cx="7698012" cy="1143000"/>
          </a:xfrm>
        </p:spPr>
        <p:txBody>
          <a:bodyPr>
            <a:normAutofit fontScale="90000"/>
          </a:bodyPr>
          <a:lstStyle/>
          <a:p>
            <a:pPr algn="ctr"/>
            <a:r>
              <a:rPr lang="en-US" dirty="0"/>
              <a:t>Why are both of these approaches necessary?</a:t>
            </a:r>
          </a:p>
        </p:txBody>
      </p:sp>
      <p:sp>
        <p:nvSpPr>
          <p:cNvPr id="3" name="Content Placeholder 2">
            <a:extLst>
              <a:ext uri="{FF2B5EF4-FFF2-40B4-BE49-F238E27FC236}">
                <a16:creationId xmlns:a16="http://schemas.microsoft.com/office/drawing/2014/main" id="{FCB288F2-4705-8D41-B492-E9FD90655CBE}"/>
              </a:ext>
            </a:extLst>
          </p:cNvPr>
          <p:cNvSpPr>
            <a:spLocks noGrp="1"/>
          </p:cNvSpPr>
          <p:nvPr>
            <p:ph idx="1"/>
          </p:nvPr>
        </p:nvSpPr>
        <p:spPr>
          <a:xfrm>
            <a:off x="1435608" y="1680518"/>
            <a:ext cx="7498080" cy="5004487"/>
          </a:xfrm>
        </p:spPr>
        <p:txBody>
          <a:bodyPr>
            <a:normAutofit/>
          </a:bodyPr>
          <a:lstStyle/>
          <a:p>
            <a:pPr marL="596646" indent="-514350">
              <a:buFont typeface="+mj-lt"/>
              <a:buAutoNum type="arabicPeriod"/>
            </a:pPr>
            <a:r>
              <a:rPr lang="en-US" sz="2400" b="1" dirty="0"/>
              <a:t>Change yourself: develop antiracist mindset</a:t>
            </a:r>
          </a:p>
          <a:p>
            <a:pPr lvl="2"/>
            <a:r>
              <a:rPr lang="en-US" sz="2000" dirty="0"/>
              <a:t>Going to 1 workshop or even 4 is not enough; developing an antiracist mindset takes time and practice and sustained engagement every day, over time</a:t>
            </a:r>
          </a:p>
          <a:p>
            <a:pPr lvl="2"/>
            <a:r>
              <a:rPr lang="en-US" sz="2000" dirty="0"/>
              <a:t>But reading and thinking about these issues is not enough</a:t>
            </a:r>
          </a:p>
          <a:p>
            <a:pPr lvl="2"/>
            <a:r>
              <a:rPr lang="en-US" sz="2000" dirty="0"/>
              <a:t>“The False Promise of Anti-racism Books: Texts that seek to raise the collective American consciousness are rendered futile without concrete systemic changes” </a:t>
            </a:r>
            <a:r>
              <a:rPr lang="en-US" sz="1800" dirty="0"/>
              <a:t>(</a:t>
            </a:r>
            <a:r>
              <a:rPr lang="en-US" sz="1800" i="1" dirty="0">
                <a:hlinkClick r:id="rId2"/>
              </a:rPr>
              <a:t>Atlantic</a:t>
            </a:r>
            <a:r>
              <a:rPr lang="en-US" sz="1800" dirty="0">
                <a:hlinkClick r:id="rId2"/>
              </a:rPr>
              <a:t> 7/21/20</a:t>
            </a:r>
            <a:r>
              <a:rPr lang="en-US" sz="1800" dirty="0"/>
              <a:t>)</a:t>
            </a:r>
          </a:p>
          <a:p>
            <a:pPr marL="596646" indent="-514350">
              <a:buFont typeface="+mj-lt"/>
              <a:buAutoNum type="arabicPeriod"/>
            </a:pPr>
            <a:r>
              <a:rPr lang="en-US" sz="2400" b="1" dirty="0"/>
              <a:t>Change the world: apply antiracist mindset</a:t>
            </a:r>
          </a:p>
          <a:p>
            <a:pPr lvl="2"/>
            <a:r>
              <a:rPr lang="en-US" sz="2000" dirty="0"/>
              <a:t>Action on systemic racism is necessary</a:t>
            </a:r>
          </a:p>
          <a:p>
            <a:pPr lvl="2"/>
            <a:r>
              <a:rPr lang="en-US" sz="2000" dirty="0"/>
              <a:t>But this cannot happen if you don’t have an antiracist mindset</a:t>
            </a:r>
            <a:endParaRPr lang="en-US" sz="2000" b="1" i="1" dirty="0"/>
          </a:p>
          <a:p>
            <a:pPr marL="82296" indent="0">
              <a:buNone/>
            </a:pPr>
            <a:r>
              <a:rPr lang="en-US" sz="2400" b="1" i="1" dirty="0"/>
              <a:t>Both of these approaches are necessary, lifetime commitments that depend on each other</a:t>
            </a:r>
          </a:p>
        </p:txBody>
      </p:sp>
    </p:spTree>
    <p:extLst>
      <p:ext uri="{BB962C8B-B14F-4D97-AF65-F5344CB8AC3E}">
        <p14:creationId xmlns:p14="http://schemas.microsoft.com/office/powerpoint/2010/main" val="214415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p:txBody>
          <a:bodyPr>
            <a:normAutofit/>
          </a:bodyPr>
          <a:lstStyle/>
          <a:p>
            <a:pPr algn="ctr"/>
            <a:r>
              <a:rPr lang="en-US" dirty="0"/>
              <a:t>Today’s plan</a:t>
            </a:r>
          </a:p>
        </p:txBody>
      </p:sp>
      <p:sp>
        <p:nvSpPr>
          <p:cNvPr id="3" name="Content Placeholder 2">
            <a:extLst>
              <a:ext uri="{FF2B5EF4-FFF2-40B4-BE49-F238E27FC236}">
                <a16:creationId xmlns:a16="http://schemas.microsoft.com/office/drawing/2014/main" id="{FCB288F2-4705-8D41-B492-E9FD90655CBE}"/>
              </a:ext>
            </a:extLst>
          </p:cNvPr>
          <p:cNvSpPr>
            <a:spLocks noGrp="1"/>
          </p:cNvSpPr>
          <p:nvPr>
            <p:ph idx="1"/>
          </p:nvPr>
        </p:nvSpPr>
        <p:spPr>
          <a:xfrm>
            <a:off x="1435608" y="1186249"/>
            <a:ext cx="7498080" cy="5523469"/>
          </a:xfrm>
        </p:spPr>
        <p:txBody>
          <a:bodyPr>
            <a:normAutofit fontScale="92500" lnSpcReduction="20000"/>
          </a:bodyPr>
          <a:lstStyle/>
          <a:p>
            <a:pPr marL="82296" indent="0">
              <a:buNone/>
            </a:pPr>
            <a:r>
              <a:rPr lang="en-US" dirty="0"/>
              <a:t>1. Change yourself: develop antiracist mindset</a:t>
            </a:r>
          </a:p>
          <a:p>
            <a:pPr lvl="1"/>
            <a:r>
              <a:rPr lang="en-US" dirty="0"/>
              <a:t>Karen will share a few ideas</a:t>
            </a:r>
          </a:p>
          <a:p>
            <a:pPr lvl="1"/>
            <a:r>
              <a:rPr lang="en-US" dirty="0"/>
              <a:t>Breakout session: </a:t>
            </a:r>
          </a:p>
          <a:p>
            <a:pPr lvl="2"/>
            <a:r>
              <a:rPr lang="en-US" dirty="0"/>
              <a:t>How will you carry this out?</a:t>
            </a:r>
          </a:p>
          <a:p>
            <a:pPr lvl="2"/>
            <a:r>
              <a:rPr lang="en-US" dirty="0"/>
              <a:t>Identify challenges</a:t>
            </a:r>
          </a:p>
          <a:p>
            <a:pPr lvl="1"/>
            <a:r>
              <a:rPr lang="en-US" dirty="0"/>
              <a:t>Report back to full group</a:t>
            </a:r>
          </a:p>
          <a:p>
            <a:pPr marL="82296" indent="0">
              <a:buNone/>
            </a:pPr>
            <a:r>
              <a:rPr lang="en-US" dirty="0"/>
              <a:t>2. Take short break</a:t>
            </a:r>
          </a:p>
          <a:p>
            <a:pPr marL="82296" indent="0">
              <a:buNone/>
            </a:pPr>
            <a:r>
              <a:rPr lang="en-US" dirty="0"/>
              <a:t>3. Change the world: apply antiracist mindset</a:t>
            </a:r>
          </a:p>
          <a:p>
            <a:pPr lvl="1"/>
            <a:r>
              <a:rPr lang="en-US" dirty="0"/>
              <a:t>Karen will share a few ideas</a:t>
            </a:r>
          </a:p>
          <a:p>
            <a:pPr lvl="1"/>
            <a:r>
              <a:rPr lang="en-US" dirty="0"/>
              <a:t>Breakout session: </a:t>
            </a:r>
          </a:p>
          <a:p>
            <a:pPr lvl="2"/>
            <a:r>
              <a:rPr lang="en-US" dirty="0"/>
              <a:t>How will you carry this out?</a:t>
            </a:r>
          </a:p>
          <a:p>
            <a:pPr lvl="2"/>
            <a:r>
              <a:rPr lang="en-US" dirty="0"/>
              <a:t>Identify challenges</a:t>
            </a:r>
          </a:p>
          <a:p>
            <a:pPr lvl="1"/>
            <a:r>
              <a:rPr lang="en-US" dirty="0"/>
              <a:t>Report back to full group</a:t>
            </a:r>
          </a:p>
        </p:txBody>
      </p:sp>
    </p:spTree>
    <p:extLst>
      <p:ext uri="{BB962C8B-B14F-4D97-AF65-F5344CB8AC3E}">
        <p14:creationId xmlns:p14="http://schemas.microsoft.com/office/powerpoint/2010/main" val="787328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p:txBody>
          <a:bodyPr>
            <a:normAutofit fontScale="90000"/>
          </a:bodyPr>
          <a:lstStyle/>
          <a:p>
            <a:pPr marL="82296" algn="ctr"/>
            <a:r>
              <a:rPr lang="en-US" dirty="0"/>
              <a:t>Change yourself: </a:t>
            </a:r>
            <a:br>
              <a:rPr lang="en-US" dirty="0"/>
            </a:br>
            <a:r>
              <a:rPr lang="en-US" dirty="0"/>
              <a:t>develop antiracist mindset (1/6)</a:t>
            </a:r>
          </a:p>
        </p:txBody>
      </p:sp>
      <p:sp>
        <p:nvSpPr>
          <p:cNvPr id="4" name="Content Placeholder 3">
            <a:extLst>
              <a:ext uri="{FF2B5EF4-FFF2-40B4-BE49-F238E27FC236}">
                <a16:creationId xmlns:a16="http://schemas.microsoft.com/office/drawing/2014/main" id="{4944178B-4E00-3744-B6CE-EC907D9E105E}"/>
              </a:ext>
            </a:extLst>
          </p:cNvPr>
          <p:cNvSpPr>
            <a:spLocks noGrp="1"/>
          </p:cNvSpPr>
          <p:nvPr>
            <p:ph idx="1"/>
          </p:nvPr>
        </p:nvSpPr>
        <p:spPr>
          <a:xfrm>
            <a:off x="950976" y="1559010"/>
            <a:ext cx="7871502" cy="5146590"/>
          </a:xfrm>
        </p:spPr>
        <p:txBody>
          <a:bodyPr>
            <a:noAutofit/>
          </a:bodyPr>
          <a:lstStyle/>
          <a:p>
            <a:r>
              <a:rPr lang="en-US" sz="2000" dirty="0"/>
              <a:t>Continue the work we’ve started here</a:t>
            </a:r>
          </a:p>
          <a:p>
            <a:pPr lvl="1"/>
            <a:r>
              <a:rPr lang="en-US" sz="2000" dirty="0"/>
              <a:t>Use the webpage Karen designed for you to:</a:t>
            </a:r>
          </a:p>
          <a:p>
            <a:pPr lvl="2"/>
            <a:r>
              <a:rPr lang="en-US" sz="2000" dirty="0"/>
              <a:t>Review </a:t>
            </a:r>
            <a:r>
              <a:rPr lang="en-US" sz="2000" dirty="0" err="1"/>
              <a:t>Powerpoint</a:t>
            </a:r>
            <a:r>
              <a:rPr lang="en-US" sz="2000" dirty="0"/>
              <a:t> slides</a:t>
            </a:r>
          </a:p>
          <a:p>
            <a:pPr lvl="2"/>
            <a:r>
              <a:rPr lang="en-US" sz="2000" dirty="0"/>
              <a:t>Read/Watch Recommended Sources</a:t>
            </a:r>
          </a:p>
          <a:p>
            <a:pPr lvl="2"/>
            <a:r>
              <a:rPr lang="en-US" sz="2000" dirty="0"/>
              <a:t>Reflect daily on how the racial myths discussed in this series affect your thinking; consciously pull yourself out of taking myth for granted</a:t>
            </a:r>
          </a:p>
          <a:p>
            <a:pPr marL="658368" lvl="2" indent="0">
              <a:buNone/>
            </a:pPr>
            <a:r>
              <a:rPr lang="en-US" sz="2000" dirty="0">
                <a:hlinkClick r:id="rId2"/>
              </a:rPr>
              <a:t>https://dividednolonger.com/wednesday-workshop-series-dismantling-the-racism-machine-a-beginning-workshop-series-for-white-people/</a:t>
            </a:r>
            <a:endParaRPr lang="en-US" sz="2000" dirty="0"/>
          </a:p>
          <a:p>
            <a:r>
              <a:rPr lang="en-US" sz="2000" dirty="0"/>
              <a:t>Put your email address in the chat (just to Karen) if you’d like to continue this type of work in a monthly Community Course on Racism (based in Somerville, NJ hosted by a Unitarian church but now meets 1</a:t>
            </a:r>
            <a:r>
              <a:rPr lang="en-US" sz="2000" baseline="30000" dirty="0"/>
              <a:t>st</a:t>
            </a:r>
            <a:r>
              <a:rPr lang="en-US" sz="2000" dirty="0"/>
              <a:t> Tues. of month 7-9pm via Zoom); expectations to read/watch sources shared in advance of each month’s meeting</a:t>
            </a:r>
          </a:p>
        </p:txBody>
      </p:sp>
    </p:spTree>
    <p:extLst>
      <p:ext uri="{BB962C8B-B14F-4D97-AF65-F5344CB8AC3E}">
        <p14:creationId xmlns:p14="http://schemas.microsoft.com/office/powerpoint/2010/main" val="188199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p:txBody>
          <a:bodyPr>
            <a:normAutofit fontScale="90000"/>
          </a:bodyPr>
          <a:lstStyle/>
          <a:p>
            <a:pPr marL="82296" algn="ctr"/>
            <a:r>
              <a:rPr lang="en-US" dirty="0"/>
              <a:t>Change yourself: </a:t>
            </a:r>
            <a:br>
              <a:rPr lang="en-US" dirty="0"/>
            </a:br>
            <a:r>
              <a:rPr lang="en-US" dirty="0"/>
              <a:t>develop antiracist mindset (2/6)</a:t>
            </a:r>
          </a:p>
        </p:txBody>
      </p:sp>
      <p:pic>
        <p:nvPicPr>
          <p:cNvPr id="5" name="Content Placeholder 4" descr="A picture containing food, fruit&#10;&#10;Description automatically generated">
            <a:extLst>
              <a:ext uri="{FF2B5EF4-FFF2-40B4-BE49-F238E27FC236}">
                <a16:creationId xmlns:a16="http://schemas.microsoft.com/office/drawing/2014/main" id="{9820508F-A7B0-2646-BC08-54625EF579E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6400" y="1590632"/>
            <a:ext cx="2895600" cy="4394200"/>
          </a:xfrm>
        </p:spPr>
      </p:pic>
      <p:sp>
        <p:nvSpPr>
          <p:cNvPr id="8" name="TextBox 7">
            <a:extLst>
              <a:ext uri="{FF2B5EF4-FFF2-40B4-BE49-F238E27FC236}">
                <a16:creationId xmlns:a16="http://schemas.microsoft.com/office/drawing/2014/main" id="{BC6CDDCB-FC54-4640-ACD2-625942F40A38}"/>
              </a:ext>
            </a:extLst>
          </p:cNvPr>
          <p:cNvSpPr txBox="1"/>
          <p:nvPr/>
        </p:nvSpPr>
        <p:spPr>
          <a:xfrm>
            <a:off x="5184648" y="1998768"/>
            <a:ext cx="2895599" cy="4247317"/>
          </a:xfrm>
          <a:prstGeom prst="rect">
            <a:avLst/>
          </a:prstGeom>
          <a:noFill/>
        </p:spPr>
        <p:txBody>
          <a:bodyPr wrap="square" rtlCol="0">
            <a:spAutoFit/>
          </a:bodyPr>
          <a:lstStyle/>
          <a:p>
            <a:pPr marL="285750" indent="-285750">
              <a:buFont typeface="Arial" panose="020B0604020202020204" pitchFamily="34" charset="0"/>
              <a:buChar char="•"/>
            </a:pPr>
            <a:r>
              <a:rPr lang="en-US" dirty="0"/>
              <a:t>This book provides both a conceptual framework and specific reflection questions for you to answer so you can examine how you were indoctrinated into white supremacy at each stage in your life. </a:t>
            </a:r>
          </a:p>
          <a:p>
            <a:pPr marL="285750" indent="-285750">
              <a:buFont typeface="Arial" panose="020B0604020202020204" pitchFamily="34" charset="0"/>
              <a:buChar char="•"/>
            </a:pPr>
            <a:r>
              <a:rPr lang="en-US" dirty="0"/>
              <a:t>Consider working through this book with another person or small group so you can share your answers, discuss them, and reflect further.</a:t>
            </a:r>
          </a:p>
        </p:txBody>
      </p:sp>
    </p:spTree>
    <p:extLst>
      <p:ext uri="{BB962C8B-B14F-4D97-AF65-F5344CB8AC3E}">
        <p14:creationId xmlns:p14="http://schemas.microsoft.com/office/powerpoint/2010/main" val="4132728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p:txBody>
          <a:bodyPr>
            <a:normAutofit fontScale="90000"/>
          </a:bodyPr>
          <a:lstStyle/>
          <a:p>
            <a:pPr marL="82296" algn="ctr"/>
            <a:r>
              <a:rPr lang="en-US" dirty="0"/>
              <a:t>Change yourself: </a:t>
            </a:r>
            <a:br>
              <a:rPr lang="en-US" dirty="0"/>
            </a:br>
            <a:r>
              <a:rPr lang="en-US" dirty="0"/>
              <a:t>develop antiracist mindset (3/6)</a:t>
            </a:r>
          </a:p>
        </p:txBody>
      </p:sp>
      <p:sp>
        <p:nvSpPr>
          <p:cNvPr id="8" name="TextBox 7">
            <a:extLst>
              <a:ext uri="{FF2B5EF4-FFF2-40B4-BE49-F238E27FC236}">
                <a16:creationId xmlns:a16="http://schemas.microsoft.com/office/drawing/2014/main" id="{BC6CDDCB-FC54-4640-ACD2-625942F40A38}"/>
              </a:ext>
            </a:extLst>
          </p:cNvPr>
          <p:cNvSpPr txBox="1"/>
          <p:nvPr/>
        </p:nvSpPr>
        <p:spPr>
          <a:xfrm>
            <a:off x="5184648" y="2097562"/>
            <a:ext cx="2895599" cy="1754326"/>
          </a:xfrm>
          <a:prstGeom prst="rect">
            <a:avLst/>
          </a:prstGeom>
          <a:noFill/>
        </p:spPr>
        <p:txBody>
          <a:bodyPr wrap="square" rtlCol="0">
            <a:spAutoFit/>
          </a:bodyPr>
          <a:lstStyle/>
          <a:p>
            <a:pPr marL="285750" indent="-285750">
              <a:buFont typeface="Arial" panose="020B0604020202020204" pitchFamily="34" charset="0"/>
              <a:buChar char="•"/>
            </a:pPr>
            <a:r>
              <a:rPr lang="en-US" dirty="0" err="1"/>
              <a:t>Kendi</a:t>
            </a:r>
            <a:r>
              <a:rPr lang="en-US" dirty="0"/>
              <a:t> shares his personal journey towards antiracism in this accessible book that tackles one specific issue per chapter. </a:t>
            </a:r>
          </a:p>
        </p:txBody>
      </p:sp>
      <p:pic>
        <p:nvPicPr>
          <p:cNvPr id="7" name="Content Placeholder 6" descr="A close up of text on a black background&#10;&#10;Description automatically generated">
            <a:extLst>
              <a:ext uri="{FF2B5EF4-FFF2-40B4-BE49-F238E27FC236}">
                <a16:creationId xmlns:a16="http://schemas.microsoft.com/office/drawing/2014/main" id="{28663569-0E72-D14D-BAD1-F0D69D86BE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6977" y="1722126"/>
            <a:ext cx="2895600" cy="4374018"/>
          </a:xfrm>
        </p:spPr>
      </p:pic>
    </p:spTree>
    <p:extLst>
      <p:ext uri="{BB962C8B-B14F-4D97-AF65-F5344CB8AC3E}">
        <p14:creationId xmlns:p14="http://schemas.microsoft.com/office/powerpoint/2010/main" val="2999623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p:txBody>
          <a:bodyPr>
            <a:normAutofit fontScale="90000"/>
          </a:bodyPr>
          <a:lstStyle/>
          <a:p>
            <a:pPr marL="82296" algn="ctr"/>
            <a:r>
              <a:rPr lang="en-US" dirty="0"/>
              <a:t>Change yourself: </a:t>
            </a:r>
            <a:br>
              <a:rPr lang="en-US" dirty="0"/>
            </a:br>
            <a:r>
              <a:rPr lang="en-US" dirty="0"/>
              <a:t>develop antiracist mindset (4/6)</a:t>
            </a:r>
          </a:p>
        </p:txBody>
      </p:sp>
      <p:sp>
        <p:nvSpPr>
          <p:cNvPr id="8" name="TextBox 7">
            <a:extLst>
              <a:ext uri="{FF2B5EF4-FFF2-40B4-BE49-F238E27FC236}">
                <a16:creationId xmlns:a16="http://schemas.microsoft.com/office/drawing/2014/main" id="{BC6CDDCB-FC54-4640-ACD2-625942F40A38}"/>
              </a:ext>
            </a:extLst>
          </p:cNvPr>
          <p:cNvSpPr txBox="1"/>
          <p:nvPr/>
        </p:nvSpPr>
        <p:spPr>
          <a:xfrm>
            <a:off x="5572897" y="2014151"/>
            <a:ext cx="2360141" cy="3139321"/>
          </a:xfrm>
          <a:prstGeom prst="rect">
            <a:avLst/>
          </a:prstGeom>
          <a:noFill/>
        </p:spPr>
        <p:txBody>
          <a:bodyPr wrap="square" rtlCol="0">
            <a:spAutoFit/>
          </a:bodyPr>
          <a:lstStyle/>
          <a:p>
            <a:pPr marL="285750" indent="-285750">
              <a:buFont typeface="Arial" panose="020B0604020202020204" pitchFamily="34" charset="0"/>
              <a:buChar char="•"/>
            </a:pPr>
            <a:r>
              <a:rPr lang="en-US" dirty="0"/>
              <a:t>Karen’s book goes into more depth about the 3 myths introduced in these workshops. </a:t>
            </a:r>
          </a:p>
          <a:p>
            <a:pPr marL="285750" indent="-285750">
              <a:buFont typeface="Arial" panose="020B0604020202020204" pitchFamily="34" charset="0"/>
              <a:buChar char="•"/>
            </a:pPr>
            <a:r>
              <a:rPr lang="en-US" dirty="0"/>
              <a:t>Includes reflection questions and recommended resources; last chapter focuses just on tools for action</a:t>
            </a:r>
          </a:p>
        </p:txBody>
      </p:sp>
      <p:pic>
        <p:nvPicPr>
          <p:cNvPr id="7" name="Content Placeholder 6" descr="A close up of a logo&#10;&#10;Description automatically generated">
            <a:extLst>
              <a:ext uri="{FF2B5EF4-FFF2-40B4-BE49-F238E27FC236}">
                <a16:creationId xmlns:a16="http://schemas.microsoft.com/office/drawing/2014/main" id="{23DB123D-CADE-CD42-B2AE-E690D65144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4745" y="1559010"/>
            <a:ext cx="3203606" cy="4800600"/>
          </a:xfrm>
        </p:spPr>
      </p:pic>
    </p:spTree>
    <p:extLst>
      <p:ext uri="{BB962C8B-B14F-4D97-AF65-F5344CB8AC3E}">
        <p14:creationId xmlns:p14="http://schemas.microsoft.com/office/powerpoint/2010/main" val="1267537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p:txBody>
          <a:bodyPr>
            <a:normAutofit fontScale="90000"/>
          </a:bodyPr>
          <a:lstStyle/>
          <a:p>
            <a:pPr marL="82296" algn="ctr"/>
            <a:r>
              <a:rPr lang="en-US" dirty="0"/>
              <a:t>Change yourself: </a:t>
            </a:r>
            <a:br>
              <a:rPr lang="en-US" dirty="0"/>
            </a:br>
            <a:r>
              <a:rPr lang="en-US" dirty="0"/>
              <a:t>develop antiracist mindset (5/6)</a:t>
            </a:r>
          </a:p>
        </p:txBody>
      </p:sp>
      <p:sp>
        <p:nvSpPr>
          <p:cNvPr id="8" name="TextBox 7">
            <a:extLst>
              <a:ext uri="{FF2B5EF4-FFF2-40B4-BE49-F238E27FC236}">
                <a16:creationId xmlns:a16="http://schemas.microsoft.com/office/drawing/2014/main" id="{BC6CDDCB-FC54-4640-ACD2-625942F40A38}"/>
              </a:ext>
            </a:extLst>
          </p:cNvPr>
          <p:cNvSpPr txBox="1"/>
          <p:nvPr/>
        </p:nvSpPr>
        <p:spPr>
          <a:xfrm>
            <a:off x="5572897" y="1618735"/>
            <a:ext cx="2360141" cy="4801314"/>
          </a:xfrm>
          <a:prstGeom prst="rect">
            <a:avLst/>
          </a:prstGeom>
          <a:noFill/>
        </p:spPr>
        <p:txBody>
          <a:bodyPr wrap="square" rtlCol="0">
            <a:spAutoFit/>
          </a:bodyPr>
          <a:lstStyle/>
          <a:p>
            <a:pPr marL="285750" indent="-285750">
              <a:buFont typeface="Arial" panose="020B0604020202020204" pitchFamily="34" charset="0"/>
              <a:buChar char="•"/>
            </a:pPr>
            <a:r>
              <a:rPr lang="en-US" dirty="0"/>
              <a:t>This website provides a list of “characteristics of white supremacy culture which show up in our organizations.” Read through this list, and identify the characteristics that you have encountered in your organizations and in yourself. </a:t>
            </a:r>
          </a:p>
          <a:p>
            <a:pPr marL="285750" indent="-285750">
              <a:buFont typeface="Arial" panose="020B0604020202020204" pitchFamily="34" charset="0"/>
              <a:buChar char="•"/>
            </a:pPr>
            <a:r>
              <a:rPr lang="en-US" dirty="0"/>
              <a:t>This activity can work well for group discussion.</a:t>
            </a:r>
          </a:p>
        </p:txBody>
      </p:sp>
      <p:sp>
        <p:nvSpPr>
          <p:cNvPr id="6" name="TextBox 5">
            <a:extLst>
              <a:ext uri="{FF2B5EF4-FFF2-40B4-BE49-F238E27FC236}">
                <a16:creationId xmlns:a16="http://schemas.microsoft.com/office/drawing/2014/main" id="{772BE94A-3E6E-CD41-988D-5B335E4FDB1E}"/>
              </a:ext>
            </a:extLst>
          </p:cNvPr>
          <p:cNvSpPr txBox="1"/>
          <p:nvPr/>
        </p:nvSpPr>
        <p:spPr>
          <a:xfrm>
            <a:off x="1989439" y="1865870"/>
            <a:ext cx="3163330" cy="2862322"/>
          </a:xfrm>
          <a:prstGeom prst="rect">
            <a:avLst/>
          </a:prstGeom>
          <a:noFill/>
          <a:ln>
            <a:solidFill>
              <a:schemeClr val="accent1"/>
            </a:solidFill>
          </a:ln>
        </p:spPr>
        <p:txBody>
          <a:bodyPr wrap="square" rtlCol="0">
            <a:spAutoFit/>
          </a:bodyPr>
          <a:lstStyle/>
          <a:p>
            <a:r>
              <a:rPr lang="en-US" b="1" dirty="0"/>
              <a:t>White Supremacy Culture</a:t>
            </a:r>
          </a:p>
          <a:p>
            <a:pPr marL="285750" indent="-285750">
              <a:buFont typeface="Arial" panose="020B0604020202020204" pitchFamily="34" charset="0"/>
              <a:buChar char="•"/>
            </a:pPr>
            <a:r>
              <a:rPr lang="en-US" dirty="0"/>
              <a:t>Perfectionism</a:t>
            </a:r>
          </a:p>
          <a:p>
            <a:pPr marL="285750" indent="-285750">
              <a:buFont typeface="Arial" panose="020B0604020202020204" pitchFamily="34" charset="0"/>
              <a:buChar char="•"/>
            </a:pPr>
            <a:r>
              <a:rPr lang="en-US" dirty="0"/>
              <a:t>Sense of urgency</a:t>
            </a:r>
          </a:p>
          <a:p>
            <a:pPr marL="285750" indent="-285750">
              <a:buFont typeface="Arial" panose="020B0604020202020204" pitchFamily="34" charset="0"/>
              <a:buChar char="•"/>
            </a:pPr>
            <a:r>
              <a:rPr lang="en-US" dirty="0"/>
              <a:t>Defensiveness</a:t>
            </a:r>
          </a:p>
          <a:p>
            <a:pPr marL="285750" indent="-285750">
              <a:buFont typeface="Arial" panose="020B0604020202020204" pitchFamily="34" charset="0"/>
              <a:buChar char="•"/>
            </a:pPr>
            <a:r>
              <a:rPr lang="en-US" dirty="0"/>
              <a:t>Individualism</a:t>
            </a:r>
          </a:p>
          <a:p>
            <a:pPr marL="285750" indent="-285750">
              <a:buFont typeface="Arial" panose="020B0604020202020204" pitchFamily="34" charset="0"/>
              <a:buChar char="•"/>
            </a:pPr>
            <a:r>
              <a:rPr lang="en-US" dirty="0"/>
              <a:t>Either/or thinking</a:t>
            </a:r>
          </a:p>
          <a:p>
            <a:pPr marL="285750" indent="-285750">
              <a:buFont typeface="Arial" panose="020B0604020202020204" pitchFamily="34" charset="0"/>
              <a:buChar char="•"/>
            </a:pPr>
            <a:r>
              <a:rPr lang="en-US" dirty="0"/>
              <a:t>and more</a:t>
            </a:r>
          </a:p>
          <a:p>
            <a:pPr marL="285750" indent="-285750">
              <a:buFont typeface="Arial" panose="020B0604020202020204" pitchFamily="34" charset="0"/>
              <a:buChar char="•"/>
            </a:pPr>
            <a:endParaRPr lang="en-US" dirty="0"/>
          </a:p>
          <a:p>
            <a:r>
              <a:rPr lang="en-US" dirty="0">
                <a:hlinkClick r:id="rId2"/>
              </a:rPr>
              <a:t>http://www.cwsworkshop.org/PARC_site_B/dr-culture.html</a:t>
            </a:r>
            <a:endParaRPr lang="en-US" dirty="0"/>
          </a:p>
        </p:txBody>
      </p:sp>
    </p:spTree>
    <p:extLst>
      <p:ext uri="{BB962C8B-B14F-4D97-AF65-F5344CB8AC3E}">
        <p14:creationId xmlns:p14="http://schemas.microsoft.com/office/powerpoint/2010/main" val="1703850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p:txBody>
          <a:bodyPr>
            <a:normAutofit fontScale="90000"/>
          </a:bodyPr>
          <a:lstStyle/>
          <a:p>
            <a:pPr marL="82296" algn="ctr"/>
            <a:r>
              <a:rPr lang="en-US" dirty="0"/>
              <a:t>Change yourself: </a:t>
            </a:r>
            <a:br>
              <a:rPr lang="en-US" dirty="0"/>
            </a:br>
            <a:r>
              <a:rPr lang="en-US" dirty="0"/>
              <a:t>develop antiracist mindset (6/6)</a:t>
            </a:r>
          </a:p>
        </p:txBody>
      </p:sp>
      <p:sp>
        <p:nvSpPr>
          <p:cNvPr id="8" name="TextBox 7">
            <a:extLst>
              <a:ext uri="{FF2B5EF4-FFF2-40B4-BE49-F238E27FC236}">
                <a16:creationId xmlns:a16="http://schemas.microsoft.com/office/drawing/2014/main" id="{BC6CDDCB-FC54-4640-ACD2-625942F40A38}"/>
              </a:ext>
            </a:extLst>
          </p:cNvPr>
          <p:cNvSpPr txBox="1"/>
          <p:nvPr/>
        </p:nvSpPr>
        <p:spPr>
          <a:xfrm>
            <a:off x="5436972" y="1865870"/>
            <a:ext cx="3163330" cy="3416320"/>
          </a:xfrm>
          <a:prstGeom prst="rect">
            <a:avLst/>
          </a:prstGeom>
          <a:noFill/>
        </p:spPr>
        <p:txBody>
          <a:bodyPr wrap="square" rtlCol="0">
            <a:spAutoFit/>
          </a:bodyPr>
          <a:lstStyle/>
          <a:p>
            <a:pPr marL="285750" indent="-285750">
              <a:buFont typeface="Arial" panose="020B0604020202020204" pitchFamily="34" charset="0"/>
              <a:buChar char="•"/>
            </a:pPr>
            <a:r>
              <a:rPr lang="en-US" dirty="0"/>
              <a:t>This article gives a great overview of how a white caucus can provide white people with an opportunity to reflect on their whiteness without unintentionally causing harm to BIPOC during those conversations.</a:t>
            </a:r>
          </a:p>
          <a:p>
            <a:pPr marL="285750" indent="-285750">
              <a:buFont typeface="Arial" panose="020B0604020202020204" pitchFamily="34" charset="0"/>
              <a:buChar char="•"/>
            </a:pPr>
            <a:r>
              <a:rPr lang="en-US" dirty="0"/>
              <a:t>An effective white caucus will meet regularly and could use readings/film as a springboard to discussion.</a:t>
            </a:r>
          </a:p>
        </p:txBody>
      </p:sp>
      <p:sp>
        <p:nvSpPr>
          <p:cNvPr id="6" name="TextBox 5">
            <a:extLst>
              <a:ext uri="{FF2B5EF4-FFF2-40B4-BE49-F238E27FC236}">
                <a16:creationId xmlns:a16="http://schemas.microsoft.com/office/drawing/2014/main" id="{772BE94A-3E6E-CD41-988D-5B335E4FDB1E}"/>
              </a:ext>
            </a:extLst>
          </p:cNvPr>
          <p:cNvSpPr txBox="1"/>
          <p:nvPr/>
        </p:nvSpPr>
        <p:spPr>
          <a:xfrm>
            <a:off x="1989439" y="1865870"/>
            <a:ext cx="3163330" cy="3416320"/>
          </a:xfrm>
          <a:prstGeom prst="rect">
            <a:avLst/>
          </a:prstGeom>
          <a:noFill/>
          <a:ln>
            <a:solidFill>
              <a:schemeClr val="accent1"/>
            </a:solidFill>
          </a:ln>
        </p:spPr>
        <p:txBody>
          <a:bodyPr wrap="square" rtlCol="0">
            <a:spAutoFit/>
          </a:bodyPr>
          <a:lstStyle/>
          <a:p>
            <a:r>
              <a:rPr lang="en-US" b="1" dirty="0"/>
              <a:t>White Caucus</a:t>
            </a:r>
          </a:p>
          <a:p>
            <a:pPr marL="285750" indent="-285750">
              <a:buFont typeface="Arial" panose="020B0604020202020204" pitchFamily="34" charset="0"/>
              <a:buChar char="•"/>
            </a:pPr>
            <a:r>
              <a:rPr lang="en-US" dirty="0"/>
              <a:t>“A white caucus provides a space for white people to examine their own thoughts, feelings, and experiences of race, and to discover how they have been conditioned as white people.” </a:t>
            </a:r>
          </a:p>
          <a:p>
            <a:r>
              <a:rPr lang="en-US" dirty="0"/>
              <a:t>https://arrow-</a:t>
            </a:r>
            <a:r>
              <a:rPr lang="en-US" dirty="0" err="1"/>
              <a:t>journal.org</a:t>
            </a:r>
            <a:r>
              <a:rPr lang="en-US" dirty="0"/>
              <a:t>/going-to-the-root-how-white-caucuses-contribute-to-racial-justice/</a:t>
            </a:r>
          </a:p>
        </p:txBody>
      </p:sp>
    </p:spTree>
    <p:extLst>
      <p:ext uri="{BB962C8B-B14F-4D97-AF65-F5344CB8AC3E}">
        <p14:creationId xmlns:p14="http://schemas.microsoft.com/office/powerpoint/2010/main" val="3865043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a:xfrm>
            <a:off x="1435608" y="274638"/>
            <a:ext cx="7498080" cy="1603589"/>
          </a:xfrm>
        </p:spPr>
        <p:txBody>
          <a:bodyPr>
            <a:normAutofit fontScale="90000"/>
          </a:bodyPr>
          <a:lstStyle/>
          <a:p>
            <a:pPr algn="ctr"/>
            <a:r>
              <a:rPr lang="en-US" sz="4000" dirty="0"/>
              <a:t>Breakout Room Discussion #1</a:t>
            </a:r>
            <a:br>
              <a:rPr lang="en-US" sz="4000" dirty="0"/>
            </a:br>
            <a:r>
              <a:rPr lang="en-US" sz="4000" dirty="0"/>
              <a:t>Change yourself: </a:t>
            </a:r>
            <a:br>
              <a:rPr lang="en-US" sz="4000" dirty="0"/>
            </a:br>
            <a:r>
              <a:rPr lang="en-US" sz="4000" dirty="0"/>
              <a:t>develop antiracist mindset</a:t>
            </a:r>
            <a:endParaRPr lang="en-US" dirty="0"/>
          </a:p>
        </p:txBody>
      </p:sp>
      <p:sp>
        <p:nvSpPr>
          <p:cNvPr id="3" name="Content Placeholder 2">
            <a:extLst>
              <a:ext uri="{FF2B5EF4-FFF2-40B4-BE49-F238E27FC236}">
                <a16:creationId xmlns:a16="http://schemas.microsoft.com/office/drawing/2014/main" id="{FCB288F2-4705-8D41-B492-E9FD90655CBE}"/>
              </a:ext>
            </a:extLst>
          </p:cNvPr>
          <p:cNvSpPr>
            <a:spLocks noGrp="1"/>
          </p:cNvSpPr>
          <p:nvPr>
            <p:ph idx="1"/>
          </p:nvPr>
        </p:nvSpPr>
        <p:spPr>
          <a:xfrm>
            <a:off x="1170432" y="1878227"/>
            <a:ext cx="7763256" cy="4609069"/>
          </a:xfrm>
        </p:spPr>
        <p:txBody>
          <a:bodyPr>
            <a:noAutofit/>
          </a:bodyPr>
          <a:lstStyle/>
          <a:p>
            <a:r>
              <a:rPr lang="en-US" sz="2800" dirty="0"/>
              <a:t>How can you build a practice of developing your antiracist mindset that is sustainable (so you don’t stop) and lifetime (because you’re never done learning)?</a:t>
            </a:r>
          </a:p>
          <a:p>
            <a:r>
              <a:rPr lang="en-US" sz="2800" dirty="0"/>
              <a:t>What challenges do you think you will encounter?</a:t>
            </a:r>
          </a:p>
          <a:p>
            <a:r>
              <a:rPr lang="en-US" sz="2800" dirty="0"/>
              <a:t>15 minutes; identify facilitator; briefly introduce yourself (name, town/state); focus time on discussing questions; facilitator will share highlights with full group after Breakouts; remember your Breakout Room #</a:t>
            </a:r>
          </a:p>
        </p:txBody>
      </p:sp>
    </p:spTree>
    <p:extLst>
      <p:ext uri="{BB962C8B-B14F-4D97-AF65-F5344CB8AC3E}">
        <p14:creationId xmlns:p14="http://schemas.microsoft.com/office/powerpoint/2010/main" val="245363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p:txBody>
          <a:bodyPr>
            <a:normAutofit fontScale="90000"/>
          </a:bodyPr>
          <a:lstStyle/>
          <a:p>
            <a:pPr marL="82296" algn="ctr"/>
            <a:r>
              <a:rPr lang="en-US" dirty="0"/>
              <a:t>Change the world: </a:t>
            </a:r>
            <a:br>
              <a:rPr lang="en-US" dirty="0"/>
            </a:br>
            <a:r>
              <a:rPr lang="en-US" dirty="0"/>
              <a:t>apply antiracist mindset</a:t>
            </a:r>
          </a:p>
        </p:txBody>
      </p:sp>
      <p:sp>
        <p:nvSpPr>
          <p:cNvPr id="4" name="Content Placeholder 3">
            <a:extLst>
              <a:ext uri="{FF2B5EF4-FFF2-40B4-BE49-F238E27FC236}">
                <a16:creationId xmlns:a16="http://schemas.microsoft.com/office/drawing/2014/main" id="{4944178B-4E00-3744-B6CE-EC907D9E105E}"/>
              </a:ext>
            </a:extLst>
          </p:cNvPr>
          <p:cNvSpPr>
            <a:spLocks noGrp="1"/>
          </p:cNvSpPr>
          <p:nvPr>
            <p:ph idx="1"/>
          </p:nvPr>
        </p:nvSpPr>
        <p:spPr>
          <a:xfrm>
            <a:off x="1324398" y="1559010"/>
            <a:ext cx="7498080" cy="4800600"/>
          </a:xfrm>
        </p:spPr>
        <p:txBody>
          <a:bodyPr>
            <a:normAutofit fontScale="85000" lnSpcReduction="20000"/>
          </a:bodyPr>
          <a:lstStyle/>
          <a:p>
            <a:r>
              <a:rPr lang="en-US" dirty="0"/>
              <a:t>“As the mayor of Minneapolis from 2014 to 2018, as a Minneapolis City Council member from 2006 until 2014 and as a white Democrat, I can say this: White liberals, despite believing we are saying and doing the right things, have </a:t>
            </a:r>
            <a:r>
              <a:rPr lang="en-US" b="1" dirty="0"/>
              <a:t>resisted the systemic changes </a:t>
            </a:r>
            <a:r>
              <a:rPr lang="en-US" dirty="0"/>
              <a:t>our cities have needed for decades. We have mostly settled for </a:t>
            </a:r>
            <a:r>
              <a:rPr lang="en-US" b="1" dirty="0"/>
              <a:t>illusions of change </a:t>
            </a:r>
            <a:r>
              <a:rPr lang="en-US" dirty="0"/>
              <a:t>. . . These efforts make us feel better about racism, but fundamentally change little for the communities of color whose disadvantages often come from the </a:t>
            </a:r>
            <a:r>
              <a:rPr lang="en-US" b="1" dirty="0"/>
              <a:t>hoarding of advantage by mostly white neighborhoods</a:t>
            </a:r>
            <a:r>
              <a:rPr lang="en-US" dirty="0"/>
              <a:t>.”</a:t>
            </a:r>
          </a:p>
          <a:p>
            <a:pPr marL="82296" indent="0">
              <a:buNone/>
            </a:pPr>
            <a:r>
              <a:rPr lang="en-US" dirty="0">
                <a:hlinkClick r:id="rId2"/>
              </a:rPr>
              <a:t>--Betsy Hodges, “As Mayor of Minneapolis, I Saw How White Liberals Block Change”</a:t>
            </a:r>
            <a:endParaRPr lang="en-US" dirty="0"/>
          </a:p>
        </p:txBody>
      </p:sp>
    </p:spTree>
    <p:extLst>
      <p:ext uri="{BB962C8B-B14F-4D97-AF65-F5344CB8AC3E}">
        <p14:creationId xmlns:p14="http://schemas.microsoft.com/office/powerpoint/2010/main" val="856404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a:xfrm>
            <a:off x="1435608" y="274638"/>
            <a:ext cx="7498080" cy="1158746"/>
          </a:xfrm>
        </p:spPr>
        <p:txBody>
          <a:bodyPr>
            <a:normAutofit fontScale="90000"/>
          </a:bodyPr>
          <a:lstStyle/>
          <a:p>
            <a:pPr algn="ctr"/>
            <a:r>
              <a:rPr lang="en-US" dirty="0"/>
              <a:t>Change the world: </a:t>
            </a:r>
            <a:br>
              <a:rPr lang="en-US" dirty="0"/>
            </a:br>
            <a:r>
              <a:rPr lang="en-US" dirty="0"/>
              <a:t>apply antiracist mindset</a:t>
            </a:r>
          </a:p>
        </p:txBody>
      </p:sp>
      <p:sp>
        <p:nvSpPr>
          <p:cNvPr id="3" name="Content Placeholder 2">
            <a:extLst>
              <a:ext uri="{FF2B5EF4-FFF2-40B4-BE49-F238E27FC236}">
                <a16:creationId xmlns:a16="http://schemas.microsoft.com/office/drawing/2014/main" id="{FCB288F2-4705-8D41-B492-E9FD90655CBE}"/>
              </a:ext>
            </a:extLst>
          </p:cNvPr>
          <p:cNvSpPr>
            <a:spLocks noGrp="1"/>
          </p:cNvSpPr>
          <p:nvPr>
            <p:ph idx="1"/>
          </p:nvPr>
        </p:nvSpPr>
        <p:spPr>
          <a:xfrm>
            <a:off x="1435608" y="1680518"/>
            <a:ext cx="7498080" cy="4567881"/>
          </a:xfrm>
        </p:spPr>
        <p:txBody>
          <a:bodyPr/>
          <a:lstStyle/>
          <a:p>
            <a:r>
              <a:rPr lang="en-US" dirty="0"/>
              <a:t>Listen to Bryan Stevenson’s recent interview on Ezra Klein’s show </a:t>
            </a:r>
          </a:p>
          <a:p>
            <a:r>
              <a:rPr lang="en-US" dirty="0"/>
              <a:t>Truth and Reconciliation</a:t>
            </a:r>
          </a:p>
          <a:p>
            <a:r>
              <a:rPr lang="en-US" dirty="0"/>
              <a:t>What would it look like if we told the truth about race and racism in the US?</a:t>
            </a:r>
          </a:p>
          <a:p>
            <a:pPr marL="82296" indent="0">
              <a:buNone/>
            </a:pPr>
            <a:r>
              <a:rPr lang="en-US" sz="2200" dirty="0">
                <a:hlinkClick r:id="rId2"/>
              </a:rPr>
              <a:t>https://podcasts.apple.com/us/podcast/bryan-stevenson-on-how-america-can-heal/id1081584611?i=1000485472204</a:t>
            </a:r>
            <a:endParaRPr lang="en-US" sz="2200" dirty="0"/>
          </a:p>
        </p:txBody>
      </p:sp>
    </p:spTree>
    <p:extLst>
      <p:ext uri="{BB962C8B-B14F-4D97-AF65-F5344CB8AC3E}">
        <p14:creationId xmlns:p14="http://schemas.microsoft.com/office/powerpoint/2010/main" val="2711799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p:txBody>
          <a:bodyPr>
            <a:normAutofit fontScale="90000"/>
          </a:bodyPr>
          <a:lstStyle/>
          <a:p>
            <a:pPr marL="82296" algn="ctr"/>
            <a:r>
              <a:rPr lang="en-US" dirty="0"/>
              <a:t>Change the world: </a:t>
            </a:r>
            <a:br>
              <a:rPr lang="en-US" dirty="0"/>
            </a:br>
            <a:r>
              <a:rPr lang="en-US" dirty="0"/>
              <a:t>apply antiracist mindset (1/5)</a:t>
            </a:r>
          </a:p>
        </p:txBody>
      </p:sp>
      <p:sp>
        <p:nvSpPr>
          <p:cNvPr id="4" name="Content Placeholder 3">
            <a:extLst>
              <a:ext uri="{FF2B5EF4-FFF2-40B4-BE49-F238E27FC236}">
                <a16:creationId xmlns:a16="http://schemas.microsoft.com/office/drawing/2014/main" id="{4944178B-4E00-3744-B6CE-EC907D9E105E}"/>
              </a:ext>
            </a:extLst>
          </p:cNvPr>
          <p:cNvSpPr>
            <a:spLocks noGrp="1"/>
          </p:cNvSpPr>
          <p:nvPr>
            <p:ph idx="1"/>
          </p:nvPr>
        </p:nvSpPr>
        <p:spPr>
          <a:xfrm>
            <a:off x="1324398" y="1559010"/>
            <a:ext cx="7498080" cy="4800600"/>
          </a:xfrm>
        </p:spPr>
        <p:txBody>
          <a:bodyPr>
            <a:normAutofit fontScale="92500" lnSpcReduction="20000"/>
          </a:bodyPr>
          <a:lstStyle/>
          <a:p>
            <a:r>
              <a:rPr lang="en-US" dirty="0"/>
              <a:t>Speak up when you hear the racial myths we’ve discussed being reinforced</a:t>
            </a:r>
          </a:p>
          <a:p>
            <a:pPr lvl="1"/>
            <a:r>
              <a:rPr lang="en-US" dirty="0"/>
              <a:t>If it’s by a stranger on social media, think about how much emotional energy and time you want to spend engaging with a stranger who may not be swayed by you</a:t>
            </a:r>
          </a:p>
          <a:p>
            <a:pPr lvl="1"/>
            <a:r>
              <a:rPr lang="en-US" dirty="0"/>
              <a:t>On the other hand, if it is someone you know, think about how you can engage in a conversation over time; be vulnerable and reveal how you came to be more open to antiracism; model your process for the other person; ask questions; avoid lecturing; share an article or link to a video and encourage follow-up discussion</a:t>
            </a:r>
          </a:p>
        </p:txBody>
      </p:sp>
    </p:spTree>
    <p:extLst>
      <p:ext uri="{BB962C8B-B14F-4D97-AF65-F5344CB8AC3E}">
        <p14:creationId xmlns:p14="http://schemas.microsoft.com/office/powerpoint/2010/main" val="87039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p:txBody>
          <a:bodyPr>
            <a:normAutofit fontScale="90000"/>
          </a:bodyPr>
          <a:lstStyle/>
          <a:p>
            <a:pPr marL="82296" algn="ctr"/>
            <a:r>
              <a:rPr lang="en-US" dirty="0"/>
              <a:t>Change the world: </a:t>
            </a:r>
            <a:br>
              <a:rPr lang="en-US" dirty="0"/>
            </a:br>
            <a:r>
              <a:rPr lang="en-US" dirty="0"/>
              <a:t>apply antiracist mindset (1/5)</a:t>
            </a:r>
          </a:p>
        </p:txBody>
      </p:sp>
      <p:sp>
        <p:nvSpPr>
          <p:cNvPr id="4" name="Content Placeholder 3">
            <a:extLst>
              <a:ext uri="{FF2B5EF4-FFF2-40B4-BE49-F238E27FC236}">
                <a16:creationId xmlns:a16="http://schemas.microsoft.com/office/drawing/2014/main" id="{4944178B-4E00-3744-B6CE-EC907D9E105E}"/>
              </a:ext>
            </a:extLst>
          </p:cNvPr>
          <p:cNvSpPr>
            <a:spLocks noGrp="1"/>
          </p:cNvSpPr>
          <p:nvPr>
            <p:ph idx="1"/>
          </p:nvPr>
        </p:nvSpPr>
        <p:spPr>
          <a:xfrm>
            <a:off x="1324398" y="1559010"/>
            <a:ext cx="7498080" cy="4800600"/>
          </a:xfrm>
        </p:spPr>
        <p:txBody>
          <a:bodyPr>
            <a:normAutofit/>
          </a:bodyPr>
          <a:lstStyle/>
          <a:p>
            <a:r>
              <a:rPr lang="en-US" dirty="0"/>
              <a:t>Speak up when you hear the racial myths we’ve discussed being reinforced</a:t>
            </a:r>
          </a:p>
          <a:p>
            <a:pPr lvl="1"/>
            <a:r>
              <a:rPr lang="en-US" dirty="0"/>
              <a:t>If you see/hear these myths being reinforced by a business, speak up, share your concerns via social media and encourage boycott if concern is not addressed</a:t>
            </a:r>
          </a:p>
          <a:p>
            <a:pPr lvl="1"/>
            <a:r>
              <a:rPr lang="en-US" dirty="0"/>
              <a:t>If you see/hear these myths being reinforced by customers of local businesses, ask the business to respond, and if they refuse see above</a:t>
            </a:r>
          </a:p>
        </p:txBody>
      </p:sp>
    </p:spTree>
    <p:extLst>
      <p:ext uri="{BB962C8B-B14F-4D97-AF65-F5344CB8AC3E}">
        <p14:creationId xmlns:p14="http://schemas.microsoft.com/office/powerpoint/2010/main" val="53401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p:txBody>
          <a:bodyPr>
            <a:normAutofit fontScale="90000"/>
          </a:bodyPr>
          <a:lstStyle/>
          <a:p>
            <a:pPr marL="82296" algn="ctr"/>
            <a:r>
              <a:rPr lang="en-US" dirty="0"/>
              <a:t>Change the world: </a:t>
            </a:r>
            <a:br>
              <a:rPr lang="en-US" dirty="0"/>
            </a:br>
            <a:r>
              <a:rPr lang="en-US" dirty="0"/>
              <a:t>apply antiracist mindset (2/5)</a:t>
            </a:r>
          </a:p>
        </p:txBody>
      </p:sp>
      <p:sp>
        <p:nvSpPr>
          <p:cNvPr id="4" name="Content Placeholder 3">
            <a:extLst>
              <a:ext uri="{FF2B5EF4-FFF2-40B4-BE49-F238E27FC236}">
                <a16:creationId xmlns:a16="http://schemas.microsoft.com/office/drawing/2014/main" id="{4944178B-4E00-3744-B6CE-EC907D9E105E}"/>
              </a:ext>
            </a:extLst>
          </p:cNvPr>
          <p:cNvSpPr>
            <a:spLocks noGrp="1"/>
          </p:cNvSpPr>
          <p:nvPr>
            <p:ph idx="1"/>
          </p:nvPr>
        </p:nvSpPr>
        <p:spPr>
          <a:xfrm>
            <a:off x="1324398" y="1559010"/>
            <a:ext cx="7498080" cy="4800600"/>
          </a:xfrm>
        </p:spPr>
        <p:txBody>
          <a:bodyPr>
            <a:normAutofit/>
          </a:bodyPr>
          <a:lstStyle/>
          <a:p>
            <a:r>
              <a:rPr lang="en-US" dirty="0"/>
              <a:t>Support the activism of an existing antiracist organization working to end systemic racism</a:t>
            </a:r>
          </a:p>
          <a:p>
            <a:pPr lvl="1"/>
            <a:r>
              <a:rPr lang="en-US" dirty="0"/>
              <a:t>Black Lives Matter</a:t>
            </a:r>
          </a:p>
          <a:p>
            <a:pPr lvl="1"/>
            <a:r>
              <a:rPr lang="en-US" dirty="0"/>
              <a:t>Movement for Black Lives (coalition of groups)</a:t>
            </a:r>
          </a:p>
          <a:p>
            <a:pPr lvl="1"/>
            <a:r>
              <a:rPr lang="en-US" dirty="0"/>
              <a:t>NJ Institute for Social Justice</a:t>
            </a:r>
          </a:p>
        </p:txBody>
      </p:sp>
    </p:spTree>
    <p:extLst>
      <p:ext uri="{BB962C8B-B14F-4D97-AF65-F5344CB8AC3E}">
        <p14:creationId xmlns:p14="http://schemas.microsoft.com/office/powerpoint/2010/main" val="21933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p:txBody>
          <a:bodyPr>
            <a:normAutofit/>
          </a:bodyPr>
          <a:lstStyle/>
          <a:p>
            <a:pPr marL="82296" algn="ctr"/>
            <a:r>
              <a:rPr lang="en-US" sz="3200" dirty="0"/>
              <a:t>Change the world: apply antiracist mindset</a:t>
            </a:r>
          </a:p>
        </p:txBody>
      </p:sp>
      <p:pic>
        <p:nvPicPr>
          <p:cNvPr id="5" name="Picture 4" descr="A screenshot of a cell phone&#10;&#10;Description automatically generated">
            <a:extLst>
              <a:ext uri="{FF2B5EF4-FFF2-40B4-BE49-F238E27FC236}">
                <a16:creationId xmlns:a16="http://schemas.microsoft.com/office/drawing/2014/main" id="{D463CE2E-FB01-E344-A733-C61C62999328}"/>
              </a:ext>
            </a:extLst>
          </p:cNvPr>
          <p:cNvPicPr>
            <a:picLocks noChangeAspect="1"/>
          </p:cNvPicPr>
          <p:nvPr/>
        </p:nvPicPr>
        <p:blipFill rotWithShape="1">
          <a:blip r:embed="rId2">
            <a:extLst>
              <a:ext uri="{28A0092B-C50C-407E-A947-70E740481C1C}">
                <a14:useLocalDpi xmlns:a14="http://schemas.microsoft.com/office/drawing/2010/main" val="0"/>
              </a:ext>
            </a:extLst>
          </a:blip>
          <a:srcRect l="58378" t="34324" b="39730"/>
          <a:stretch/>
        </p:blipFill>
        <p:spPr>
          <a:xfrm>
            <a:off x="2612586" y="1131108"/>
            <a:ext cx="4654284" cy="1813359"/>
          </a:xfrm>
          <a:prstGeom prst="rect">
            <a:avLst/>
          </a:prstGeom>
        </p:spPr>
      </p:pic>
      <p:pic>
        <p:nvPicPr>
          <p:cNvPr id="10" name="Picture 9" descr="A close up of a sign&#10;&#10;Description automatically generated">
            <a:extLst>
              <a:ext uri="{FF2B5EF4-FFF2-40B4-BE49-F238E27FC236}">
                <a16:creationId xmlns:a16="http://schemas.microsoft.com/office/drawing/2014/main" id="{794327E6-70F9-DC44-ADEA-352C95096E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6689" y="1172040"/>
            <a:ext cx="1485897" cy="1485897"/>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D085DB63-EFF3-9B48-88AF-7F9064C3FD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2075" y="3067264"/>
            <a:ext cx="7193006" cy="3596503"/>
          </a:xfrm>
          <a:prstGeom prst="rect">
            <a:avLst/>
          </a:prstGeom>
        </p:spPr>
      </p:pic>
      <p:sp>
        <p:nvSpPr>
          <p:cNvPr id="13" name="TextBox 12">
            <a:extLst>
              <a:ext uri="{FF2B5EF4-FFF2-40B4-BE49-F238E27FC236}">
                <a16:creationId xmlns:a16="http://schemas.microsoft.com/office/drawing/2014/main" id="{14DA140D-C16B-9340-A76D-1857CF6B9DCA}"/>
              </a:ext>
            </a:extLst>
          </p:cNvPr>
          <p:cNvSpPr txBox="1"/>
          <p:nvPr/>
        </p:nvSpPr>
        <p:spPr>
          <a:xfrm>
            <a:off x="5894173" y="1068291"/>
            <a:ext cx="3039515" cy="646331"/>
          </a:xfrm>
          <a:prstGeom prst="rect">
            <a:avLst/>
          </a:prstGeom>
          <a:noFill/>
        </p:spPr>
        <p:txBody>
          <a:bodyPr wrap="square" rtlCol="0">
            <a:spAutoFit/>
          </a:bodyPr>
          <a:lstStyle/>
          <a:p>
            <a:r>
              <a:rPr lang="en-US" dirty="0">
                <a:hlinkClick r:id="rId5"/>
              </a:rPr>
              <a:t>https://blacklivesmatter.com/</a:t>
            </a:r>
            <a:endParaRPr lang="en-US" dirty="0"/>
          </a:p>
          <a:p>
            <a:endParaRPr lang="en-US" dirty="0"/>
          </a:p>
        </p:txBody>
      </p:sp>
    </p:spTree>
    <p:extLst>
      <p:ext uri="{BB962C8B-B14F-4D97-AF65-F5344CB8AC3E}">
        <p14:creationId xmlns:p14="http://schemas.microsoft.com/office/powerpoint/2010/main" val="2927786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p:txBody>
          <a:bodyPr>
            <a:normAutofit/>
          </a:bodyPr>
          <a:lstStyle/>
          <a:p>
            <a:pPr marL="82296" algn="ctr"/>
            <a:r>
              <a:rPr lang="en-US" sz="3200" dirty="0"/>
              <a:t>Change the world: apply antiracist mindset</a:t>
            </a:r>
          </a:p>
        </p:txBody>
      </p:sp>
      <p:sp>
        <p:nvSpPr>
          <p:cNvPr id="13" name="TextBox 12">
            <a:extLst>
              <a:ext uri="{FF2B5EF4-FFF2-40B4-BE49-F238E27FC236}">
                <a16:creationId xmlns:a16="http://schemas.microsoft.com/office/drawing/2014/main" id="{14DA140D-C16B-9340-A76D-1857CF6B9DCA}"/>
              </a:ext>
            </a:extLst>
          </p:cNvPr>
          <p:cNvSpPr txBox="1"/>
          <p:nvPr/>
        </p:nvSpPr>
        <p:spPr>
          <a:xfrm>
            <a:off x="6598509" y="1048306"/>
            <a:ext cx="2001795" cy="369332"/>
          </a:xfrm>
          <a:prstGeom prst="rect">
            <a:avLst/>
          </a:prstGeom>
          <a:noFill/>
        </p:spPr>
        <p:txBody>
          <a:bodyPr wrap="square" rtlCol="0">
            <a:spAutoFit/>
          </a:bodyPr>
          <a:lstStyle/>
          <a:p>
            <a:r>
              <a:rPr lang="en-US" dirty="0">
                <a:hlinkClick r:id="rId2"/>
              </a:rPr>
              <a:t>https://m4bl.org/</a:t>
            </a:r>
            <a:endParaRPr lang="en-US" dirty="0"/>
          </a:p>
        </p:txBody>
      </p:sp>
      <p:pic>
        <p:nvPicPr>
          <p:cNvPr id="4" name="Picture 3" descr="A screenshot of a computer screen&#10;&#10;Description automatically generated">
            <a:extLst>
              <a:ext uri="{FF2B5EF4-FFF2-40B4-BE49-F238E27FC236}">
                <a16:creationId xmlns:a16="http://schemas.microsoft.com/office/drawing/2014/main" id="{D70DD384-9B9F-C746-951F-5BB78FAB1B4E}"/>
              </a:ext>
            </a:extLst>
          </p:cNvPr>
          <p:cNvPicPr>
            <a:picLocks noChangeAspect="1"/>
          </p:cNvPicPr>
          <p:nvPr/>
        </p:nvPicPr>
        <p:blipFill rotWithShape="1">
          <a:blip r:embed="rId3">
            <a:extLst>
              <a:ext uri="{28A0092B-C50C-407E-A947-70E740481C1C}">
                <a14:useLocalDpi xmlns:a14="http://schemas.microsoft.com/office/drawing/2010/main" val="0"/>
              </a:ext>
            </a:extLst>
          </a:blip>
          <a:srcRect l="23783" t="25244" r="30000" b="19405"/>
          <a:stretch/>
        </p:blipFill>
        <p:spPr>
          <a:xfrm>
            <a:off x="4572000" y="2730842"/>
            <a:ext cx="4226012" cy="3163331"/>
          </a:xfrm>
          <a:prstGeom prst="rect">
            <a:avLst/>
          </a:prstGeom>
        </p:spPr>
      </p:pic>
      <p:pic>
        <p:nvPicPr>
          <p:cNvPr id="8" name="Picture 7" descr="A screenshot of a computer&#10;&#10;Description automatically generated">
            <a:extLst>
              <a:ext uri="{FF2B5EF4-FFF2-40B4-BE49-F238E27FC236}">
                <a16:creationId xmlns:a16="http://schemas.microsoft.com/office/drawing/2014/main" id="{AEBEA797-BCA5-2A46-8F68-5C572CE86F68}"/>
              </a:ext>
            </a:extLst>
          </p:cNvPr>
          <p:cNvPicPr>
            <a:picLocks noChangeAspect="1"/>
          </p:cNvPicPr>
          <p:nvPr/>
        </p:nvPicPr>
        <p:blipFill rotWithShape="1">
          <a:blip r:embed="rId4">
            <a:extLst>
              <a:ext uri="{28A0092B-C50C-407E-A947-70E740481C1C}">
                <a14:useLocalDpi xmlns:a14="http://schemas.microsoft.com/office/drawing/2010/main" val="0"/>
              </a:ext>
            </a:extLst>
          </a:blip>
          <a:srcRect l="18918" t="56810" r="16622" b="35838"/>
          <a:stretch/>
        </p:blipFill>
        <p:spPr>
          <a:xfrm>
            <a:off x="1285103" y="1643448"/>
            <a:ext cx="5894173" cy="420130"/>
          </a:xfrm>
          <a:prstGeom prst="rect">
            <a:avLst/>
          </a:prstGeom>
        </p:spPr>
      </p:pic>
      <p:pic>
        <p:nvPicPr>
          <p:cNvPr id="14" name="Picture 13" descr="A screenshot of a computer screen&#10;&#10;Description automatically generated">
            <a:extLst>
              <a:ext uri="{FF2B5EF4-FFF2-40B4-BE49-F238E27FC236}">
                <a16:creationId xmlns:a16="http://schemas.microsoft.com/office/drawing/2014/main" id="{A9E4177E-BCA1-5A40-AB64-707220F360CD}"/>
              </a:ext>
            </a:extLst>
          </p:cNvPr>
          <p:cNvPicPr>
            <a:picLocks noChangeAspect="1"/>
          </p:cNvPicPr>
          <p:nvPr/>
        </p:nvPicPr>
        <p:blipFill rotWithShape="1">
          <a:blip r:embed="rId5">
            <a:extLst>
              <a:ext uri="{28A0092B-C50C-407E-A947-70E740481C1C}">
                <a14:useLocalDpi xmlns:a14="http://schemas.microsoft.com/office/drawing/2010/main" val="0"/>
              </a:ext>
            </a:extLst>
          </a:blip>
          <a:srcRect l="26757" t="34973" r="50000" b="36703"/>
          <a:stretch/>
        </p:blipFill>
        <p:spPr>
          <a:xfrm>
            <a:off x="1204473" y="2289388"/>
            <a:ext cx="2125362" cy="1618737"/>
          </a:xfrm>
          <a:prstGeom prst="rect">
            <a:avLst/>
          </a:prstGeom>
        </p:spPr>
      </p:pic>
      <p:sp>
        <p:nvSpPr>
          <p:cNvPr id="16" name="TextBox 15">
            <a:extLst>
              <a:ext uri="{FF2B5EF4-FFF2-40B4-BE49-F238E27FC236}">
                <a16:creationId xmlns:a16="http://schemas.microsoft.com/office/drawing/2014/main" id="{1FBD412D-0160-8C4E-8F9A-870875279EC7}"/>
              </a:ext>
            </a:extLst>
          </p:cNvPr>
          <p:cNvSpPr txBox="1"/>
          <p:nvPr/>
        </p:nvSpPr>
        <p:spPr>
          <a:xfrm>
            <a:off x="1102374" y="3978873"/>
            <a:ext cx="2329560" cy="369332"/>
          </a:xfrm>
          <a:prstGeom prst="rect">
            <a:avLst/>
          </a:prstGeom>
          <a:noFill/>
        </p:spPr>
        <p:txBody>
          <a:bodyPr wrap="square" rtlCol="0">
            <a:spAutoFit/>
          </a:bodyPr>
          <a:lstStyle/>
          <a:p>
            <a:r>
              <a:rPr lang="en-US" dirty="0">
                <a:hlinkClick r:id="rId6"/>
              </a:rPr>
              <a:t>https://breatheact.org/</a:t>
            </a:r>
            <a:endParaRPr lang="en-US" dirty="0"/>
          </a:p>
        </p:txBody>
      </p:sp>
    </p:spTree>
    <p:extLst>
      <p:ext uri="{BB962C8B-B14F-4D97-AF65-F5344CB8AC3E}">
        <p14:creationId xmlns:p14="http://schemas.microsoft.com/office/powerpoint/2010/main" val="2301118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p:txBody>
          <a:bodyPr>
            <a:normAutofit/>
          </a:bodyPr>
          <a:lstStyle/>
          <a:p>
            <a:pPr marL="82296" algn="ctr"/>
            <a:r>
              <a:rPr lang="en-US" sz="3200" dirty="0"/>
              <a:t>Change the world: apply antiracist mindset</a:t>
            </a:r>
          </a:p>
        </p:txBody>
      </p:sp>
      <p:sp>
        <p:nvSpPr>
          <p:cNvPr id="4" name="Content Placeholder 3">
            <a:extLst>
              <a:ext uri="{FF2B5EF4-FFF2-40B4-BE49-F238E27FC236}">
                <a16:creationId xmlns:a16="http://schemas.microsoft.com/office/drawing/2014/main" id="{4944178B-4E00-3744-B6CE-EC907D9E105E}"/>
              </a:ext>
            </a:extLst>
          </p:cNvPr>
          <p:cNvSpPr>
            <a:spLocks noGrp="1"/>
          </p:cNvSpPr>
          <p:nvPr>
            <p:ph idx="1"/>
          </p:nvPr>
        </p:nvSpPr>
        <p:spPr>
          <a:xfrm>
            <a:off x="1324398" y="1559010"/>
            <a:ext cx="7498080" cy="4800600"/>
          </a:xfrm>
        </p:spPr>
        <p:txBody>
          <a:bodyPr>
            <a:normAutofit/>
          </a:bodyPr>
          <a:lstStyle/>
          <a:p>
            <a:pPr marL="82296" indent="0">
              <a:buNone/>
            </a:pPr>
            <a:r>
              <a:rPr lang="en-US" b="1" dirty="0"/>
              <a:t>NJ Institute for Social Justice </a:t>
            </a:r>
          </a:p>
          <a:p>
            <a:endParaRPr lang="en-US" dirty="0"/>
          </a:p>
          <a:p>
            <a:endParaRPr lang="en-US" dirty="0"/>
          </a:p>
        </p:txBody>
      </p:sp>
      <p:pic>
        <p:nvPicPr>
          <p:cNvPr id="5" name="Picture 4" descr="A screen shot of a computer&#10;&#10;Description automatically generated">
            <a:extLst>
              <a:ext uri="{FF2B5EF4-FFF2-40B4-BE49-F238E27FC236}">
                <a16:creationId xmlns:a16="http://schemas.microsoft.com/office/drawing/2014/main" id="{D87C4CA0-7A73-3144-98E5-8635F0F4FBA5}"/>
              </a:ext>
            </a:extLst>
          </p:cNvPr>
          <p:cNvPicPr>
            <a:picLocks noChangeAspect="1"/>
          </p:cNvPicPr>
          <p:nvPr/>
        </p:nvPicPr>
        <p:blipFill rotWithShape="1">
          <a:blip r:embed="rId2">
            <a:extLst>
              <a:ext uri="{28A0092B-C50C-407E-A947-70E740481C1C}">
                <a14:useLocalDpi xmlns:a14="http://schemas.microsoft.com/office/drawing/2010/main" val="0"/>
              </a:ext>
            </a:extLst>
          </a:blip>
          <a:srcRect l="9459" t="33459" r="8541" b="21135"/>
          <a:stretch/>
        </p:blipFill>
        <p:spPr>
          <a:xfrm>
            <a:off x="1324398" y="2193157"/>
            <a:ext cx="5103341" cy="1766153"/>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9F91A617-2F48-AE42-B435-37FA82D834BE}"/>
              </a:ext>
            </a:extLst>
          </p:cNvPr>
          <p:cNvPicPr>
            <a:picLocks noChangeAspect="1"/>
          </p:cNvPicPr>
          <p:nvPr/>
        </p:nvPicPr>
        <p:blipFill rotWithShape="1">
          <a:blip r:embed="rId3">
            <a:extLst>
              <a:ext uri="{28A0092B-C50C-407E-A947-70E740481C1C}">
                <a14:useLocalDpi xmlns:a14="http://schemas.microsoft.com/office/drawing/2010/main" val="0"/>
              </a:ext>
            </a:extLst>
          </a:blip>
          <a:srcRect l="22567" t="17279" r="24865" b="37351"/>
          <a:stretch/>
        </p:blipFill>
        <p:spPr>
          <a:xfrm>
            <a:off x="3583459" y="4153929"/>
            <a:ext cx="4806779" cy="2592860"/>
          </a:xfrm>
          <a:prstGeom prst="rect">
            <a:avLst/>
          </a:prstGeom>
        </p:spPr>
      </p:pic>
      <p:sp>
        <p:nvSpPr>
          <p:cNvPr id="9" name="TextBox 8">
            <a:extLst>
              <a:ext uri="{FF2B5EF4-FFF2-40B4-BE49-F238E27FC236}">
                <a16:creationId xmlns:a16="http://schemas.microsoft.com/office/drawing/2014/main" id="{EEF7050F-7E03-8B46-BC49-6EFA81A9FA46}"/>
              </a:ext>
            </a:extLst>
          </p:cNvPr>
          <p:cNvSpPr txBox="1"/>
          <p:nvPr/>
        </p:nvSpPr>
        <p:spPr>
          <a:xfrm>
            <a:off x="1038214" y="4386649"/>
            <a:ext cx="2113005" cy="646331"/>
          </a:xfrm>
          <a:prstGeom prst="rect">
            <a:avLst/>
          </a:prstGeom>
          <a:noFill/>
        </p:spPr>
        <p:txBody>
          <a:bodyPr wrap="square" rtlCol="0">
            <a:spAutoFit/>
          </a:bodyPr>
          <a:lstStyle/>
          <a:p>
            <a:r>
              <a:rPr lang="en-US" dirty="0">
                <a:hlinkClick r:id="rId4"/>
              </a:rPr>
              <a:t>https://www.njisj.org/10-things</a:t>
            </a:r>
            <a:endParaRPr lang="en-US" dirty="0"/>
          </a:p>
        </p:txBody>
      </p:sp>
      <p:sp>
        <p:nvSpPr>
          <p:cNvPr id="10" name="TextBox 9">
            <a:extLst>
              <a:ext uri="{FF2B5EF4-FFF2-40B4-BE49-F238E27FC236}">
                <a16:creationId xmlns:a16="http://schemas.microsoft.com/office/drawing/2014/main" id="{6C466442-852E-974C-929E-413E819FC03F}"/>
              </a:ext>
            </a:extLst>
          </p:cNvPr>
          <p:cNvSpPr txBox="1"/>
          <p:nvPr/>
        </p:nvSpPr>
        <p:spPr>
          <a:xfrm>
            <a:off x="6613089" y="2193157"/>
            <a:ext cx="2320599" cy="369332"/>
          </a:xfrm>
          <a:prstGeom prst="rect">
            <a:avLst/>
          </a:prstGeom>
          <a:noFill/>
        </p:spPr>
        <p:txBody>
          <a:bodyPr wrap="square" rtlCol="0">
            <a:spAutoFit/>
          </a:bodyPr>
          <a:lstStyle/>
          <a:p>
            <a:r>
              <a:rPr lang="en-US" dirty="0">
                <a:hlinkClick r:id="rId5"/>
              </a:rPr>
              <a:t>https://www.njisj.org/</a:t>
            </a:r>
            <a:endParaRPr lang="en-US" dirty="0"/>
          </a:p>
        </p:txBody>
      </p:sp>
    </p:spTree>
    <p:extLst>
      <p:ext uri="{BB962C8B-B14F-4D97-AF65-F5344CB8AC3E}">
        <p14:creationId xmlns:p14="http://schemas.microsoft.com/office/powerpoint/2010/main" val="2795263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a:xfrm>
            <a:off x="1435608" y="274638"/>
            <a:ext cx="7498080" cy="713903"/>
          </a:xfrm>
        </p:spPr>
        <p:txBody>
          <a:bodyPr>
            <a:normAutofit fontScale="90000"/>
          </a:bodyPr>
          <a:lstStyle/>
          <a:p>
            <a:pPr marL="82296" algn="ctr"/>
            <a:r>
              <a:rPr lang="en-US" sz="3200" dirty="0"/>
              <a:t>Change the world: apply antiracist mindset (3/5)</a:t>
            </a:r>
          </a:p>
        </p:txBody>
      </p:sp>
      <p:sp>
        <p:nvSpPr>
          <p:cNvPr id="4" name="Content Placeholder 3">
            <a:extLst>
              <a:ext uri="{FF2B5EF4-FFF2-40B4-BE49-F238E27FC236}">
                <a16:creationId xmlns:a16="http://schemas.microsoft.com/office/drawing/2014/main" id="{4944178B-4E00-3744-B6CE-EC907D9E105E}"/>
              </a:ext>
            </a:extLst>
          </p:cNvPr>
          <p:cNvSpPr>
            <a:spLocks noGrp="1"/>
          </p:cNvSpPr>
          <p:nvPr>
            <p:ph idx="1"/>
          </p:nvPr>
        </p:nvSpPr>
        <p:spPr>
          <a:xfrm>
            <a:off x="1324398" y="988541"/>
            <a:ext cx="7498080" cy="5594821"/>
          </a:xfrm>
        </p:spPr>
        <p:txBody>
          <a:bodyPr>
            <a:normAutofit fontScale="85000" lnSpcReduction="20000"/>
          </a:bodyPr>
          <a:lstStyle/>
          <a:p>
            <a:r>
              <a:rPr lang="en-US" dirty="0"/>
              <a:t>Focus on 1 system that you have a connection to (workplace, community, etc.)</a:t>
            </a:r>
          </a:p>
          <a:p>
            <a:pPr lvl="1"/>
            <a:r>
              <a:rPr lang="en-US" sz="2300" dirty="0"/>
              <a:t>Policing</a:t>
            </a:r>
          </a:p>
          <a:p>
            <a:pPr lvl="1"/>
            <a:r>
              <a:rPr lang="en-US" sz="2300" dirty="0"/>
              <a:t>Education</a:t>
            </a:r>
          </a:p>
          <a:p>
            <a:pPr lvl="1"/>
            <a:r>
              <a:rPr lang="en-US" sz="2300" dirty="0"/>
              <a:t>Healthcare</a:t>
            </a:r>
          </a:p>
          <a:p>
            <a:pPr lvl="1"/>
            <a:r>
              <a:rPr lang="en-US" sz="2300" dirty="0"/>
              <a:t>Housing</a:t>
            </a:r>
          </a:p>
          <a:p>
            <a:pPr lvl="1"/>
            <a:r>
              <a:rPr lang="en-US" sz="2300" dirty="0"/>
              <a:t>Voting</a:t>
            </a:r>
          </a:p>
          <a:p>
            <a:r>
              <a:rPr lang="en-US" dirty="0"/>
              <a:t>What organizations are already addressing systemic racism in that area?</a:t>
            </a:r>
          </a:p>
          <a:p>
            <a:r>
              <a:rPr lang="en-US" dirty="0"/>
              <a:t>What other people are connected to that same system/workplace who can you partner with?</a:t>
            </a:r>
          </a:p>
          <a:p>
            <a:r>
              <a:rPr lang="en-US" dirty="0"/>
              <a:t>How can you strengthen your influence inside that system? (run for school board; become involved in local politics) Or from outside that system? (direct action; protests)</a:t>
            </a:r>
          </a:p>
        </p:txBody>
      </p:sp>
    </p:spTree>
    <p:extLst>
      <p:ext uri="{BB962C8B-B14F-4D97-AF65-F5344CB8AC3E}">
        <p14:creationId xmlns:p14="http://schemas.microsoft.com/office/powerpoint/2010/main" val="187419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a:xfrm>
            <a:off x="1435608" y="274638"/>
            <a:ext cx="7498080" cy="812757"/>
          </a:xfrm>
        </p:spPr>
        <p:txBody>
          <a:bodyPr>
            <a:normAutofit fontScale="90000"/>
          </a:bodyPr>
          <a:lstStyle/>
          <a:p>
            <a:pPr algn="ctr"/>
            <a:r>
              <a:rPr lang="en-US" sz="3200" dirty="0"/>
              <a:t>Change the world: apply antiracist mindset (4/5)</a:t>
            </a:r>
          </a:p>
        </p:txBody>
      </p:sp>
      <p:sp>
        <p:nvSpPr>
          <p:cNvPr id="3" name="Content Placeholder 2">
            <a:extLst>
              <a:ext uri="{FF2B5EF4-FFF2-40B4-BE49-F238E27FC236}">
                <a16:creationId xmlns:a16="http://schemas.microsoft.com/office/drawing/2014/main" id="{FCB288F2-4705-8D41-B492-E9FD90655CBE}"/>
              </a:ext>
            </a:extLst>
          </p:cNvPr>
          <p:cNvSpPr>
            <a:spLocks noGrp="1"/>
          </p:cNvSpPr>
          <p:nvPr>
            <p:ph idx="1"/>
          </p:nvPr>
        </p:nvSpPr>
        <p:spPr>
          <a:xfrm>
            <a:off x="1435608" y="1173892"/>
            <a:ext cx="7498080" cy="5074507"/>
          </a:xfrm>
        </p:spPr>
        <p:txBody>
          <a:bodyPr>
            <a:normAutofit fontScale="77500" lnSpcReduction="20000"/>
          </a:bodyPr>
          <a:lstStyle/>
          <a:p>
            <a:r>
              <a:rPr lang="en-US" sz="3400" dirty="0"/>
              <a:t>Shift from ally to accomplice</a:t>
            </a:r>
          </a:p>
          <a:p>
            <a:r>
              <a:rPr lang="en-US" sz="3400" dirty="0"/>
              <a:t>“it is absolutely too late for you to be an ally. At this moment in history, as we move to abolish racism, it calls for you to either be an </a:t>
            </a:r>
            <a:r>
              <a:rPr lang="en-US" sz="3400" b="1" dirty="0"/>
              <a:t>accomplice </a:t>
            </a:r>
            <a:r>
              <a:rPr lang="en-US" sz="3400" dirty="0"/>
              <a:t>or completely get out of the way....When white people come to the realization that their </a:t>
            </a:r>
            <a:r>
              <a:rPr lang="en-US" sz="3400" b="1" dirty="0"/>
              <a:t>personal investment in their own humanity is on the line</a:t>
            </a:r>
            <a:r>
              <a:rPr lang="en-US" sz="3400" dirty="0"/>
              <a:t>, white people will begin knowing what to do in this work. . . . Please take the words of Lila Watson to heart: ‘If you have come to help me, you are wasting your time, but if you have come because </a:t>
            </a:r>
            <a:r>
              <a:rPr lang="en-US" sz="3400" b="1" dirty="0"/>
              <a:t>your liberation is bound up in mine</a:t>
            </a:r>
            <a:r>
              <a:rPr lang="en-US" sz="3400" dirty="0"/>
              <a:t>, then let us work together.’”</a:t>
            </a:r>
          </a:p>
          <a:p>
            <a:r>
              <a:rPr lang="en-US" sz="3400" dirty="0">
                <a:hlinkClick r:id="rId2"/>
              </a:rPr>
              <a:t>--Rev. Dr. Stephany Rose Spaulding, “White Folks: It’s Too Late for 'Allies’” </a:t>
            </a:r>
            <a:endParaRPr lang="en-US" sz="3400" dirty="0"/>
          </a:p>
          <a:p>
            <a:endParaRPr lang="en-US" dirty="0"/>
          </a:p>
        </p:txBody>
      </p:sp>
    </p:spTree>
    <p:extLst>
      <p:ext uri="{BB962C8B-B14F-4D97-AF65-F5344CB8AC3E}">
        <p14:creationId xmlns:p14="http://schemas.microsoft.com/office/powerpoint/2010/main" val="149349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a:xfrm>
            <a:off x="1435608" y="274638"/>
            <a:ext cx="7498080" cy="577978"/>
          </a:xfrm>
        </p:spPr>
        <p:txBody>
          <a:bodyPr>
            <a:noAutofit/>
          </a:bodyPr>
          <a:lstStyle/>
          <a:p>
            <a:pPr marL="82296" algn="ctr"/>
            <a:r>
              <a:rPr lang="en-US" sz="2600" dirty="0"/>
              <a:t>Change the world: apply antiracist mindset (5/5)</a:t>
            </a:r>
          </a:p>
        </p:txBody>
      </p:sp>
      <p:pic>
        <p:nvPicPr>
          <p:cNvPr id="5" name="Picture 4" descr="A screenshot of a computer&#10;&#10;Description automatically generated">
            <a:extLst>
              <a:ext uri="{FF2B5EF4-FFF2-40B4-BE49-F238E27FC236}">
                <a16:creationId xmlns:a16="http://schemas.microsoft.com/office/drawing/2014/main" id="{FDA059AA-F2EB-9B4E-9828-064372AE2339}"/>
              </a:ext>
            </a:extLst>
          </p:cNvPr>
          <p:cNvPicPr>
            <a:picLocks noChangeAspect="1"/>
          </p:cNvPicPr>
          <p:nvPr/>
        </p:nvPicPr>
        <p:blipFill rotWithShape="1">
          <a:blip r:embed="rId2">
            <a:extLst>
              <a:ext uri="{28A0092B-C50C-407E-A947-70E740481C1C}">
                <a14:useLocalDpi xmlns:a14="http://schemas.microsoft.com/office/drawing/2010/main" val="0"/>
              </a:ext>
            </a:extLst>
          </a:blip>
          <a:srcRect l="15406" t="21194" r="39618" b="6644"/>
          <a:stretch/>
        </p:blipFill>
        <p:spPr>
          <a:xfrm>
            <a:off x="1126689" y="852616"/>
            <a:ext cx="5547646" cy="5563150"/>
          </a:xfrm>
          <a:prstGeom prst="rect">
            <a:avLst/>
          </a:prstGeom>
        </p:spPr>
      </p:pic>
      <p:sp>
        <p:nvSpPr>
          <p:cNvPr id="8" name="TextBox 7">
            <a:extLst>
              <a:ext uri="{FF2B5EF4-FFF2-40B4-BE49-F238E27FC236}">
                <a16:creationId xmlns:a16="http://schemas.microsoft.com/office/drawing/2014/main" id="{35BD3864-2AEA-9A46-B7E8-EB6FB68BF355}"/>
              </a:ext>
            </a:extLst>
          </p:cNvPr>
          <p:cNvSpPr txBox="1"/>
          <p:nvPr/>
        </p:nvSpPr>
        <p:spPr>
          <a:xfrm>
            <a:off x="6790757" y="5215437"/>
            <a:ext cx="2026508" cy="1077218"/>
          </a:xfrm>
          <a:prstGeom prst="rect">
            <a:avLst/>
          </a:prstGeom>
          <a:noFill/>
        </p:spPr>
        <p:txBody>
          <a:bodyPr wrap="square" rtlCol="0">
            <a:spAutoFit/>
          </a:bodyPr>
          <a:lstStyle/>
          <a:p>
            <a:r>
              <a:rPr lang="en-US" sz="1600" dirty="0">
                <a:hlinkClick r:id="rId3"/>
              </a:rPr>
              <a:t>https://www.instagram.com/p/CClUsTclKuA/?igshid=1nw75noxe5fto</a:t>
            </a:r>
            <a:endParaRPr lang="en-US" sz="1600" dirty="0"/>
          </a:p>
        </p:txBody>
      </p:sp>
      <p:sp>
        <p:nvSpPr>
          <p:cNvPr id="9" name="TextBox 8">
            <a:extLst>
              <a:ext uri="{FF2B5EF4-FFF2-40B4-BE49-F238E27FC236}">
                <a16:creationId xmlns:a16="http://schemas.microsoft.com/office/drawing/2014/main" id="{9904548E-C509-314C-9534-B8109B5EC361}"/>
              </a:ext>
            </a:extLst>
          </p:cNvPr>
          <p:cNvSpPr txBox="1"/>
          <p:nvPr/>
        </p:nvSpPr>
        <p:spPr>
          <a:xfrm>
            <a:off x="6766291" y="4707925"/>
            <a:ext cx="2050974" cy="369332"/>
          </a:xfrm>
          <a:prstGeom prst="rect">
            <a:avLst/>
          </a:prstGeom>
          <a:noFill/>
        </p:spPr>
        <p:txBody>
          <a:bodyPr wrap="square" rtlCol="0">
            <a:spAutoFit/>
          </a:bodyPr>
          <a:lstStyle/>
          <a:p>
            <a:r>
              <a:rPr lang="en-US" dirty="0" err="1"/>
              <a:t>holidayphillips</a:t>
            </a:r>
            <a:endParaRPr lang="en-US" dirty="0"/>
          </a:p>
        </p:txBody>
      </p:sp>
    </p:spTree>
    <p:extLst>
      <p:ext uri="{BB962C8B-B14F-4D97-AF65-F5344CB8AC3E}">
        <p14:creationId xmlns:p14="http://schemas.microsoft.com/office/powerpoint/2010/main" val="1026014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FEAA-0778-9440-93E7-4436686CEDD8}"/>
              </a:ext>
            </a:extLst>
          </p:cNvPr>
          <p:cNvSpPr>
            <a:spLocks noGrp="1"/>
          </p:cNvSpPr>
          <p:nvPr>
            <p:ph type="title"/>
          </p:nvPr>
        </p:nvSpPr>
        <p:spPr>
          <a:xfrm>
            <a:off x="1435608" y="274638"/>
            <a:ext cx="7498080" cy="1603589"/>
          </a:xfrm>
        </p:spPr>
        <p:txBody>
          <a:bodyPr>
            <a:normAutofit fontScale="90000"/>
          </a:bodyPr>
          <a:lstStyle/>
          <a:p>
            <a:pPr algn="ctr"/>
            <a:r>
              <a:rPr lang="en-US" sz="4000" dirty="0"/>
              <a:t>Breakout Room Discussion #2</a:t>
            </a:r>
            <a:br>
              <a:rPr lang="en-US" sz="4000" dirty="0"/>
            </a:br>
            <a:r>
              <a:rPr lang="en-US" sz="4000" dirty="0"/>
              <a:t>Change the world:</a:t>
            </a:r>
            <a:br>
              <a:rPr lang="en-US" sz="4000" dirty="0"/>
            </a:br>
            <a:r>
              <a:rPr lang="en-US" sz="4000" dirty="0"/>
              <a:t>apply antiracist mindset</a:t>
            </a:r>
            <a:endParaRPr lang="en-US" dirty="0"/>
          </a:p>
        </p:txBody>
      </p:sp>
      <p:sp>
        <p:nvSpPr>
          <p:cNvPr id="3" name="Content Placeholder 2">
            <a:extLst>
              <a:ext uri="{FF2B5EF4-FFF2-40B4-BE49-F238E27FC236}">
                <a16:creationId xmlns:a16="http://schemas.microsoft.com/office/drawing/2014/main" id="{FCB288F2-4705-8D41-B492-E9FD90655CBE}"/>
              </a:ext>
            </a:extLst>
          </p:cNvPr>
          <p:cNvSpPr>
            <a:spLocks noGrp="1"/>
          </p:cNvSpPr>
          <p:nvPr>
            <p:ph idx="1"/>
          </p:nvPr>
        </p:nvSpPr>
        <p:spPr>
          <a:xfrm>
            <a:off x="1435608" y="1878227"/>
            <a:ext cx="7498080" cy="4609069"/>
          </a:xfrm>
        </p:spPr>
        <p:txBody>
          <a:bodyPr>
            <a:noAutofit/>
          </a:bodyPr>
          <a:lstStyle/>
          <a:p>
            <a:r>
              <a:rPr lang="en-US" sz="2800" dirty="0"/>
              <a:t>How can you build a practice of applying your antiracist mindset to address systemic racism through action and activism?</a:t>
            </a:r>
          </a:p>
          <a:p>
            <a:r>
              <a:rPr lang="en-US" sz="2800" dirty="0"/>
              <a:t>What challenges do you think you will encounter?</a:t>
            </a:r>
          </a:p>
          <a:p>
            <a:r>
              <a:rPr lang="en-US" sz="2800" dirty="0"/>
              <a:t>15 minutes; same groups and same facilitator; focus time on discussing questions; facilitator will share highlights with full group after Breakouts</a:t>
            </a:r>
          </a:p>
        </p:txBody>
      </p:sp>
    </p:spTree>
    <p:extLst>
      <p:ext uri="{BB962C8B-B14F-4D97-AF65-F5344CB8AC3E}">
        <p14:creationId xmlns:p14="http://schemas.microsoft.com/office/powerpoint/2010/main" val="501420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25993</TotalTime>
  <Words>1871</Words>
  <Application>Microsoft Macintosh PowerPoint</Application>
  <PresentationFormat>On-screen Show (4:3)</PresentationFormat>
  <Paragraphs>141</Paragraphs>
  <Slides>25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Gill Sans MT</vt:lpstr>
      <vt:lpstr>Verdana</vt:lpstr>
      <vt:lpstr>Wingdings 2</vt:lpstr>
      <vt:lpstr>Solstice</vt:lpstr>
      <vt:lpstr>Dismantling the Racism Machine:  Week 4 a lecture series sponsored by  the Summit Free Public Library</vt:lpstr>
      <vt:lpstr>Lecture Series Schedule Fridays July 17 - August 7 myths taught to white people that need to be debunked in order to challenge systemic racism</vt:lpstr>
      <vt:lpstr>Last week’s Breakout Room Discussion</vt:lpstr>
      <vt:lpstr>How can white people challenge systemic racism today?</vt:lpstr>
      <vt:lpstr>Why are both of these approaches necessary?</vt:lpstr>
      <vt:lpstr>Today’s plan</vt:lpstr>
      <vt:lpstr>Change yourself:  develop antiracist mindset (1/6)</vt:lpstr>
      <vt:lpstr>Change yourself:  develop antiracist mindset (2/6)</vt:lpstr>
      <vt:lpstr>Change yourself:  develop antiracist mindset (3/6)</vt:lpstr>
      <vt:lpstr>Change yourself:  develop antiracist mindset (4/6)</vt:lpstr>
      <vt:lpstr>Change yourself:  develop antiracist mindset (5/6)</vt:lpstr>
      <vt:lpstr>Change yourself:  develop antiracist mindset (6/6)</vt:lpstr>
      <vt:lpstr>Breakout Room Discussion #1 Change yourself:  develop antiracist mindset</vt:lpstr>
      <vt:lpstr>Change the world:  apply antiracist mindset</vt:lpstr>
      <vt:lpstr>Change the world:  apply antiracist mindset</vt:lpstr>
      <vt:lpstr>Change the world:  apply antiracist mindset (1/5)</vt:lpstr>
      <vt:lpstr>Change the world:  apply antiracist mindset (1/5)</vt:lpstr>
      <vt:lpstr>Change the world:  apply antiracist mindset (2/5)</vt:lpstr>
      <vt:lpstr>Change the world: apply antiracist mindset</vt:lpstr>
      <vt:lpstr>Change the world: apply antiracist mindset</vt:lpstr>
      <vt:lpstr>Change the world: apply antiracist mindset</vt:lpstr>
      <vt:lpstr>Change the world: apply antiracist mindset (3/5)</vt:lpstr>
      <vt:lpstr>Change the world: apply antiracist mindset (4/5)</vt:lpstr>
      <vt:lpstr>Change the world: apply antiracist mindset (5/5)</vt:lpstr>
      <vt:lpstr>Breakout Room Discussion #2 Change the world: apply antiracist mindset</vt:lpstr>
    </vt:vector>
  </TitlesOfParts>
  <Company>RVCC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Gaffney, Karen</cp:lastModifiedBy>
  <cp:revision>552</cp:revision>
  <cp:lastPrinted>2019-10-21T21:58:22Z</cp:lastPrinted>
  <dcterms:created xsi:type="dcterms:W3CDTF">2017-07-27T11:06:47Z</dcterms:created>
  <dcterms:modified xsi:type="dcterms:W3CDTF">2020-08-07T11:28:42Z</dcterms:modified>
</cp:coreProperties>
</file>