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4" r:id="rId1"/>
  </p:sldMasterIdLst>
  <p:notesMasterIdLst>
    <p:notesMasterId r:id="rId29"/>
  </p:notesMasterIdLst>
  <p:handoutMasterIdLst>
    <p:handoutMasterId r:id="rId30"/>
  </p:handoutMasterIdLst>
  <p:sldIdLst>
    <p:sldId id="337" r:id="rId2"/>
    <p:sldId id="340" r:id="rId3"/>
    <p:sldId id="322" r:id="rId4"/>
    <p:sldId id="398" r:id="rId5"/>
    <p:sldId id="293" r:id="rId6"/>
    <p:sldId id="373" r:id="rId7"/>
    <p:sldId id="295" r:id="rId8"/>
    <p:sldId id="275" r:id="rId9"/>
    <p:sldId id="302" r:id="rId10"/>
    <p:sldId id="379" r:id="rId11"/>
    <p:sldId id="298" r:id="rId12"/>
    <p:sldId id="378" r:id="rId13"/>
    <p:sldId id="367" r:id="rId14"/>
    <p:sldId id="357" r:id="rId15"/>
    <p:sldId id="346" r:id="rId16"/>
    <p:sldId id="358" r:id="rId17"/>
    <p:sldId id="391" r:id="rId18"/>
    <p:sldId id="336" r:id="rId19"/>
    <p:sldId id="330" r:id="rId20"/>
    <p:sldId id="372" r:id="rId21"/>
    <p:sldId id="393" r:id="rId22"/>
    <p:sldId id="394" r:id="rId23"/>
    <p:sldId id="395" r:id="rId24"/>
    <p:sldId id="397" r:id="rId25"/>
    <p:sldId id="383" r:id="rId26"/>
    <p:sldId id="297" r:id="rId27"/>
    <p:sldId id="396" r:id="rId28"/>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94" autoAdjust="0"/>
    <p:restoredTop sz="93935" autoAdjust="0"/>
  </p:normalViewPr>
  <p:slideViewPr>
    <p:cSldViewPr snapToGrid="0" snapToObjects="1">
      <p:cViewPr>
        <p:scale>
          <a:sx n="100" d="100"/>
          <a:sy n="100" d="100"/>
        </p:scale>
        <p:origin x="360" y="2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2421"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027" y="0"/>
            <a:ext cx="2972421" cy="465138"/>
          </a:xfrm>
          <a:prstGeom prst="rect">
            <a:avLst/>
          </a:prstGeom>
        </p:spPr>
        <p:txBody>
          <a:bodyPr vert="horz" lIns="91440" tIns="45720" rIns="91440" bIns="45720" rtlCol="0"/>
          <a:lstStyle>
            <a:lvl1pPr algn="r">
              <a:defRPr sz="1200"/>
            </a:lvl1pPr>
          </a:lstStyle>
          <a:p>
            <a:fld id="{E6ECE71C-9FB9-074C-A3E2-70533E2557FE}" type="datetimeFigureOut">
              <a:rPr lang="en-US" smtClean="0"/>
              <a:t>7/23/20</a:t>
            </a:fld>
            <a:endParaRPr lang="en-US"/>
          </a:p>
        </p:txBody>
      </p:sp>
      <p:sp>
        <p:nvSpPr>
          <p:cNvPr id="4" name="Footer Placeholder 3"/>
          <p:cNvSpPr>
            <a:spLocks noGrp="1"/>
          </p:cNvSpPr>
          <p:nvPr>
            <p:ph type="ftr" sz="quarter" idx="2"/>
          </p:nvPr>
        </p:nvSpPr>
        <p:spPr>
          <a:xfrm>
            <a:off x="1" y="8829675"/>
            <a:ext cx="2972421"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027" y="8829675"/>
            <a:ext cx="2972421" cy="465138"/>
          </a:xfrm>
          <a:prstGeom prst="rect">
            <a:avLst/>
          </a:prstGeom>
        </p:spPr>
        <p:txBody>
          <a:bodyPr vert="horz" lIns="91440" tIns="45720" rIns="91440" bIns="45720" rtlCol="0" anchor="b"/>
          <a:lstStyle>
            <a:lvl1pPr algn="r">
              <a:defRPr sz="1200"/>
            </a:lvl1pPr>
          </a:lstStyle>
          <a:p>
            <a:fld id="{023F5B34-B794-F546-8B8E-2C9745CCEE28}" type="slidenum">
              <a:rPr lang="en-US" smtClean="0"/>
              <a:t>‹#›</a:t>
            </a:fld>
            <a:endParaRPr lang="en-US"/>
          </a:p>
        </p:txBody>
      </p:sp>
    </p:spTree>
    <p:extLst>
      <p:ext uri="{BB962C8B-B14F-4D97-AF65-F5344CB8AC3E}">
        <p14:creationId xmlns:p14="http://schemas.microsoft.com/office/powerpoint/2010/main" val="1310440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2421"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027" y="0"/>
            <a:ext cx="2972421" cy="465138"/>
          </a:xfrm>
          <a:prstGeom prst="rect">
            <a:avLst/>
          </a:prstGeom>
        </p:spPr>
        <p:txBody>
          <a:bodyPr vert="horz" lIns="91440" tIns="45720" rIns="91440" bIns="45720" rtlCol="0"/>
          <a:lstStyle>
            <a:lvl1pPr algn="r">
              <a:defRPr sz="1200"/>
            </a:lvl1pPr>
          </a:lstStyle>
          <a:p>
            <a:fld id="{8910401D-E0B3-A64E-8593-840096A4AEE3}" type="datetimeFigureOut">
              <a:rPr lang="en-US" smtClean="0"/>
              <a:t>7/23/20</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6421" y="4416426"/>
            <a:ext cx="5485158"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675"/>
            <a:ext cx="2972421"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027" y="8829675"/>
            <a:ext cx="2972421" cy="465138"/>
          </a:xfrm>
          <a:prstGeom prst="rect">
            <a:avLst/>
          </a:prstGeom>
        </p:spPr>
        <p:txBody>
          <a:bodyPr vert="horz" lIns="91440" tIns="45720" rIns="91440" bIns="45720" rtlCol="0" anchor="b"/>
          <a:lstStyle>
            <a:lvl1pPr algn="r">
              <a:defRPr sz="1200"/>
            </a:lvl1pPr>
          </a:lstStyle>
          <a:p>
            <a:fld id="{F1C469FC-19EA-5141-8061-1BA882A3A33F}" type="slidenum">
              <a:rPr lang="en-US" smtClean="0"/>
              <a:t>‹#›</a:t>
            </a:fld>
            <a:endParaRPr lang="en-US"/>
          </a:p>
        </p:txBody>
      </p:sp>
    </p:spTree>
    <p:extLst>
      <p:ext uri="{BB962C8B-B14F-4D97-AF65-F5344CB8AC3E}">
        <p14:creationId xmlns:p14="http://schemas.microsoft.com/office/powerpoint/2010/main" val="16216763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C469FC-19EA-5141-8061-1BA882A3A33F}" type="slidenum">
              <a:rPr lang="en-US" smtClean="0"/>
              <a:t>1</a:t>
            </a:fld>
            <a:endParaRPr lang="en-US"/>
          </a:p>
        </p:txBody>
      </p:sp>
    </p:spTree>
    <p:extLst>
      <p:ext uri="{BB962C8B-B14F-4D97-AF65-F5344CB8AC3E}">
        <p14:creationId xmlns:p14="http://schemas.microsoft.com/office/powerpoint/2010/main" val="27497011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04AF466F-BDA4-4F18-9C7B-FF0A9A1B0E80}" type="datetime1">
              <a:rPr lang="en-US" smtClean="0"/>
              <a:pPr/>
              <a:t>7/23/20</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CEF607B-A47E-422C-9BEF-122CCDB7C526}" type="datetime1">
              <a:rPr lang="en-US" smtClean="0"/>
              <a:pPr/>
              <a:t>7/23/20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3A9A7CB-BEE6-4F99-898E-913F06E8E125}" type="datetime1">
              <a:rPr lang="en-US" smtClean="0"/>
              <a:pPr/>
              <a:t>7/23/20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6EE300C-6FC5-4FC3-AF1A-075E4F50620D}" type="datetime1">
              <a:rPr lang="en-US" smtClean="0"/>
              <a:pPr/>
              <a:t>7/23/20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50D295D-4A77-4DEB-B04C-9F4282A8BC04}" type="datetime1">
              <a:rPr lang="en-US" smtClean="0"/>
              <a:pPr/>
              <a:t>7/23/20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02B28685-4D0C-42D5-8013-B5904CD1FCBC}" type="datetime1">
              <a:rPr lang="en-US" smtClean="0"/>
              <a:pPr/>
              <a:t>7/23/20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FDF226C0-9885-4BA9-BBFA-A52CBFEBB775}" type="datetime1">
              <a:rPr lang="en-US" smtClean="0"/>
              <a:pPr/>
              <a:t>7/23/20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BEE1B38-C5EB-4D66-9137-0AFE9CDEDE8F}" type="datetime1">
              <a:rPr lang="en-US" smtClean="0"/>
              <a:pPr/>
              <a:t>7/23/20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327B613C-1AD7-49D3-885D-F654C5CDBAA6}" type="datetime1">
              <a:rPr lang="en-US" smtClean="0"/>
              <a:pPr/>
              <a:t>7/23/20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Drag picture to placeholder or click icon to add</a:t>
            </a:r>
            <a:endParaRPr kumimoji="0" lang="en-US" dirty="0"/>
          </a:p>
        </p:txBody>
      </p:sp>
      <p:sp>
        <p:nvSpPr>
          <p:cNvPr id="9" name="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8FB4290-6522-4139-852E-05BD9E7F0D2E}" type="datetime1">
              <a:rPr lang="en-US" smtClean="0"/>
              <a:pPr/>
              <a:t>7/23/20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AB955F9-81EA-47C5-8059-9E5C2B437C70}" type="datetime1">
              <a:rPr lang="en-US" smtClean="0"/>
              <a:pPr/>
              <a:t>7/23/20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27B613C-1AD7-49D3-885D-F654C5CDBAA6}" type="datetime1">
              <a:rPr lang="en-US" smtClean="0"/>
              <a:pPr/>
              <a:t>7/23/20</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E2D2B3B-882E-40F3-A32F-6DD516915044}" type="slidenum">
              <a:rPr lang="en-US" smtClean="0"/>
              <a:pPr/>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Lst>
  <p:hf sldNum="0"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dividednolonger.com/dismantling-the-racism-machine-a-lecture-series-sponsored-by-summit-library/"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newjimcrow.com/"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329792"/>
            <a:ext cx="7406640" cy="2339267"/>
          </a:xfrm>
        </p:spPr>
        <p:txBody>
          <a:bodyPr>
            <a:noAutofit/>
          </a:bodyPr>
          <a:lstStyle/>
          <a:p>
            <a:pPr algn="ctr"/>
            <a:r>
              <a:rPr lang="en-US" sz="4000" i="1" dirty="0"/>
              <a:t>Dismantling the Racism Machine</a:t>
            </a:r>
            <a:r>
              <a:rPr lang="en-US" sz="4000" dirty="0"/>
              <a:t>: </a:t>
            </a:r>
            <a:br>
              <a:rPr lang="en-US" sz="4000" dirty="0"/>
            </a:br>
            <a:r>
              <a:rPr lang="en-US" sz="4000" dirty="0"/>
              <a:t>Week 2</a:t>
            </a:r>
            <a:br>
              <a:rPr lang="en-US" sz="4000" dirty="0"/>
            </a:br>
            <a:r>
              <a:rPr lang="en-US" sz="3200" dirty="0"/>
              <a:t>a lecture series sponsored by </a:t>
            </a:r>
            <a:br>
              <a:rPr lang="en-US" sz="3200" dirty="0"/>
            </a:br>
            <a:r>
              <a:rPr lang="en-US" sz="3200" dirty="0"/>
              <a:t>the Summit Free Public Library</a:t>
            </a:r>
          </a:p>
        </p:txBody>
      </p:sp>
      <p:sp>
        <p:nvSpPr>
          <p:cNvPr id="3" name="Subtitle 2"/>
          <p:cNvSpPr>
            <a:spLocks noGrp="1"/>
          </p:cNvSpPr>
          <p:nvPr>
            <p:ph type="subTitle" idx="1"/>
          </p:nvPr>
        </p:nvSpPr>
        <p:spPr>
          <a:xfrm>
            <a:off x="1432560" y="2843213"/>
            <a:ext cx="7406640" cy="3813225"/>
          </a:xfrm>
        </p:spPr>
        <p:txBody>
          <a:bodyPr>
            <a:normAutofit fontScale="85000" lnSpcReduction="20000"/>
          </a:bodyPr>
          <a:lstStyle/>
          <a:p>
            <a:endParaRPr lang="en-US" dirty="0"/>
          </a:p>
          <a:p>
            <a:endParaRPr lang="en-US" dirty="0"/>
          </a:p>
          <a:p>
            <a:r>
              <a:rPr lang="en-US" dirty="0"/>
              <a:t>Dr. Karen Gaffney</a:t>
            </a:r>
          </a:p>
          <a:p>
            <a:r>
              <a:rPr lang="en-US" dirty="0"/>
              <a:t>English Department</a:t>
            </a:r>
          </a:p>
          <a:p>
            <a:r>
              <a:rPr lang="en-US" dirty="0"/>
              <a:t>Raritan Valley Community College</a:t>
            </a:r>
          </a:p>
          <a:p>
            <a:r>
              <a:rPr lang="en-US" dirty="0"/>
              <a:t>Branchburg, NJ</a:t>
            </a:r>
          </a:p>
          <a:p>
            <a:endParaRPr lang="en-US" sz="2000" dirty="0"/>
          </a:p>
          <a:p>
            <a:endParaRPr lang="en-US" sz="2000" dirty="0"/>
          </a:p>
          <a:p>
            <a:r>
              <a:rPr lang="en-US" sz="2000" dirty="0"/>
              <a:t>Website: dividednolonger.com</a:t>
            </a:r>
          </a:p>
          <a:p>
            <a:r>
              <a:rPr lang="en-US" sz="2000" dirty="0"/>
              <a:t>Email: </a:t>
            </a:r>
            <a:r>
              <a:rPr lang="en-US" sz="2000" dirty="0" err="1"/>
              <a:t>dividednolonger@gmail.com</a:t>
            </a:r>
            <a:endParaRPr lang="en-US" sz="2000" dirty="0"/>
          </a:p>
          <a:p>
            <a:r>
              <a:rPr lang="en-US" sz="2000" dirty="0"/>
              <a:t>Twitter: @</a:t>
            </a:r>
            <a:r>
              <a:rPr lang="en-US" sz="2000" dirty="0" err="1"/>
              <a:t>dividednolonger</a:t>
            </a:r>
            <a:endParaRPr lang="en-US" sz="2000" dirty="0"/>
          </a:p>
          <a:p>
            <a:r>
              <a:rPr lang="en-US" sz="2000" dirty="0"/>
              <a:t>Pronouns: she/her/hers</a:t>
            </a:r>
          </a:p>
          <a:p>
            <a:endParaRPr lang="en-US" dirty="0"/>
          </a:p>
          <a:p>
            <a:endParaRPr lang="en-US" dirty="0"/>
          </a:p>
        </p:txBody>
      </p:sp>
      <p:pic>
        <p:nvPicPr>
          <p:cNvPr id="4" name="Picture 3"/>
          <p:cNvPicPr>
            <a:picLocks noChangeAspect="1"/>
          </p:cNvPicPr>
          <p:nvPr/>
        </p:nvPicPr>
        <p:blipFill>
          <a:blip r:embed="rId3"/>
          <a:stretch>
            <a:fillRect/>
          </a:stretch>
        </p:blipFill>
        <p:spPr>
          <a:xfrm>
            <a:off x="6805571" y="3822701"/>
            <a:ext cx="1627229" cy="2438400"/>
          </a:xfrm>
          <a:prstGeom prst="rect">
            <a:avLst/>
          </a:prstGeom>
        </p:spPr>
      </p:pic>
    </p:spTree>
    <p:extLst>
      <p:ext uri="{BB962C8B-B14F-4D97-AF65-F5344CB8AC3E}">
        <p14:creationId xmlns:p14="http://schemas.microsoft.com/office/powerpoint/2010/main" val="2616113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1643062"/>
          </a:xfrm>
        </p:spPr>
        <p:txBody>
          <a:bodyPr>
            <a:noAutofit/>
          </a:bodyPr>
          <a:lstStyle/>
          <a:p>
            <a:pPr algn="ctr"/>
            <a:r>
              <a:rPr lang="en-US" sz="2600" dirty="0"/>
              <a:t>Lecture Series Schedule</a:t>
            </a:r>
            <a:br>
              <a:rPr lang="en-US" sz="2600" dirty="0"/>
            </a:br>
            <a:r>
              <a:rPr lang="en-US" sz="2600" dirty="0"/>
              <a:t>Fridays July 17 - August 7</a:t>
            </a:r>
            <a:br>
              <a:rPr lang="en-US" sz="2600" dirty="0"/>
            </a:br>
            <a:r>
              <a:rPr lang="en-US" sz="2600" dirty="0"/>
              <a:t>myths taught to white people that need to be debunked in order to challenge systemic racism</a:t>
            </a:r>
          </a:p>
        </p:txBody>
      </p:sp>
      <p:sp>
        <p:nvSpPr>
          <p:cNvPr id="3" name="Content Placeholder 2"/>
          <p:cNvSpPr>
            <a:spLocks noGrp="1"/>
          </p:cNvSpPr>
          <p:nvPr>
            <p:ph idx="1"/>
          </p:nvPr>
        </p:nvSpPr>
        <p:spPr>
          <a:xfrm>
            <a:off x="1139687" y="2235199"/>
            <a:ext cx="7794001" cy="4339513"/>
          </a:xfrm>
        </p:spPr>
        <p:txBody>
          <a:bodyPr>
            <a:noAutofit/>
          </a:bodyPr>
          <a:lstStyle/>
          <a:p>
            <a:r>
              <a:rPr lang="en-US" sz="2400" dirty="0"/>
              <a:t>Week 1 - What does it mean to say that race is a social construct and not biological, and why does it matter?</a:t>
            </a:r>
          </a:p>
          <a:p>
            <a:r>
              <a:rPr lang="en-US" sz="2400" dirty="0"/>
              <a:t>Week 2 - How did the invention of race serve to divide and conquer people in colonial America, and what impact does this continue to have?</a:t>
            </a:r>
          </a:p>
          <a:p>
            <a:r>
              <a:rPr lang="en-US" sz="2400" dirty="0"/>
              <a:t>Week 3 - How and why has systemic racism persisted after the civil rights movement?</a:t>
            </a:r>
          </a:p>
          <a:p>
            <a:r>
              <a:rPr lang="en-US" sz="2400" dirty="0"/>
              <a:t>Week 4 - How can white people best challenge systemic racism today?</a:t>
            </a:r>
          </a:p>
        </p:txBody>
      </p:sp>
    </p:spTree>
    <p:extLst>
      <p:ext uri="{BB962C8B-B14F-4D97-AF65-F5344CB8AC3E}">
        <p14:creationId xmlns:p14="http://schemas.microsoft.com/office/powerpoint/2010/main" val="714126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3600" y="914400"/>
            <a:ext cx="8191500" cy="5943600"/>
          </a:xfrm>
        </p:spPr>
        <p:txBody>
          <a:bodyPr>
            <a:noAutofit/>
          </a:bodyPr>
          <a:lstStyle/>
          <a:p>
            <a:r>
              <a:rPr lang="en-US" sz="2200" dirty="0"/>
              <a:t>People from historically marginalized groups should be able to determine how they want to be identified</a:t>
            </a:r>
          </a:p>
          <a:p>
            <a:r>
              <a:rPr lang="en-US" sz="2200" dirty="0"/>
              <a:t>Sometimes terms are top-down and are imposed on a group. Sometimes terms emerge from the grassroots. </a:t>
            </a:r>
          </a:p>
          <a:p>
            <a:r>
              <a:rPr lang="en-US" sz="2200" dirty="0"/>
              <a:t>Terms are fluid and constantly shifting to address the moment</a:t>
            </a:r>
          </a:p>
          <a:p>
            <a:r>
              <a:rPr lang="en-US" sz="2200" dirty="0"/>
              <a:t>“Person/People of Color” (POC) became popular after Civil Rights Movement</a:t>
            </a:r>
          </a:p>
          <a:p>
            <a:r>
              <a:rPr lang="en-US" sz="2200" dirty="0"/>
              <a:t>“BIPOC” (Black, Indigenous, People of Color) has been used more recently rather than simply POC in order to explicitly name the historical oppression of Black and Indigenous peoples in the US</a:t>
            </a:r>
          </a:p>
          <a:p>
            <a:r>
              <a:rPr lang="en-US" sz="2200" dirty="0"/>
              <a:t>Black can be used instead of African American for various reasons, including that African American doesn’t include Black immigrants from Africa or Caribbean</a:t>
            </a:r>
          </a:p>
          <a:p>
            <a:pPr lvl="1"/>
            <a:r>
              <a:rPr lang="en-US" sz="2200" dirty="0"/>
              <a:t>Last month Associated Press: capitalize Black when describing a person</a:t>
            </a:r>
          </a:p>
        </p:txBody>
      </p:sp>
      <p:sp>
        <p:nvSpPr>
          <p:cNvPr id="6" name="Title 1">
            <a:extLst>
              <a:ext uri="{FF2B5EF4-FFF2-40B4-BE49-F238E27FC236}">
                <a16:creationId xmlns:a16="http://schemas.microsoft.com/office/drawing/2014/main" id="{F30B9119-2252-C94C-A410-91AB2E633240}"/>
              </a:ext>
            </a:extLst>
          </p:cNvPr>
          <p:cNvSpPr txBox="1">
            <a:spLocks/>
          </p:cNvSpPr>
          <p:nvPr/>
        </p:nvSpPr>
        <p:spPr>
          <a:xfrm>
            <a:off x="1218772" y="150143"/>
            <a:ext cx="7714916" cy="675357"/>
          </a:xfrm>
          <a:prstGeom prst="rect">
            <a:avLst/>
          </a:prstGeom>
        </p:spPr>
        <p:txBody>
          <a:bodyPr anchor="ctr">
            <a:no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sz="2600" dirty="0"/>
              <a:t>Terminology (based on a question last week</a:t>
            </a:r>
            <a:r>
              <a:rPr lang="en-US" sz="2400" dirty="0"/>
              <a:t>)</a:t>
            </a:r>
          </a:p>
        </p:txBody>
      </p:sp>
    </p:spTree>
    <p:extLst>
      <p:ext uri="{BB962C8B-B14F-4D97-AF65-F5344CB8AC3E}">
        <p14:creationId xmlns:p14="http://schemas.microsoft.com/office/powerpoint/2010/main" val="2543562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3600" y="965200"/>
            <a:ext cx="8191500" cy="5600700"/>
          </a:xfrm>
        </p:spPr>
        <p:txBody>
          <a:bodyPr>
            <a:noAutofit/>
          </a:bodyPr>
          <a:lstStyle/>
          <a:p>
            <a:r>
              <a:rPr lang="en-US" sz="2400" dirty="0"/>
              <a:t>“Latinx” is a recent term that seeks to disrupt the gender binary of Latino (male) and Latina (female); some criticize “Hispanic” for being a top down government label</a:t>
            </a:r>
          </a:p>
          <a:p>
            <a:r>
              <a:rPr lang="en-US" sz="2400" dirty="0"/>
              <a:t>“Asian American” became popular during the Civil Rights Movement to express pan-Asian solidarity</a:t>
            </a:r>
          </a:p>
          <a:p>
            <a:r>
              <a:rPr lang="en-US" sz="2400" dirty="0"/>
              <a:t>“Indigenous” is most current term; “Native American” and “Indian” are still common, sometimes varying depending on region of the US</a:t>
            </a:r>
          </a:p>
          <a:p>
            <a:r>
              <a:rPr lang="en-US" sz="2400" dirty="0"/>
              <a:t>“Minority” can be seen as dehumanizing</a:t>
            </a:r>
          </a:p>
          <a:p>
            <a:r>
              <a:rPr lang="en-US" sz="2400" dirty="0"/>
              <a:t>Some white people in the US distance themselves from their whiteness by identifying as their European ethnic heritage – I have concerns about that because does it really disrupt white supremacy or just excuse the white person from acknowledging their complicity in white supremacy?</a:t>
            </a:r>
          </a:p>
        </p:txBody>
      </p:sp>
      <p:sp>
        <p:nvSpPr>
          <p:cNvPr id="6" name="Title 1">
            <a:extLst>
              <a:ext uri="{FF2B5EF4-FFF2-40B4-BE49-F238E27FC236}">
                <a16:creationId xmlns:a16="http://schemas.microsoft.com/office/drawing/2014/main" id="{F30B9119-2252-C94C-A410-91AB2E633240}"/>
              </a:ext>
            </a:extLst>
          </p:cNvPr>
          <p:cNvSpPr txBox="1">
            <a:spLocks/>
          </p:cNvSpPr>
          <p:nvPr/>
        </p:nvSpPr>
        <p:spPr>
          <a:xfrm>
            <a:off x="1218772" y="150143"/>
            <a:ext cx="7714916" cy="815057"/>
          </a:xfrm>
          <a:prstGeom prst="rect">
            <a:avLst/>
          </a:prstGeom>
        </p:spPr>
        <p:txBody>
          <a:bodyPr anchor="ctr">
            <a:no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sz="2600" dirty="0"/>
              <a:t>Terminology (based on a question last week)</a:t>
            </a:r>
          </a:p>
        </p:txBody>
      </p:sp>
    </p:spTree>
    <p:extLst>
      <p:ext uri="{BB962C8B-B14F-4D97-AF65-F5344CB8AC3E}">
        <p14:creationId xmlns:p14="http://schemas.microsoft.com/office/powerpoint/2010/main" val="1682667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452438"/>
            <a:ext cx="7498080" cy="1143000"/>
          </a:xfrm>
        </p:spPr>
        <p:txBody>
          <a:bodyPr>
            <a:noAutofit/>
          </a:bodyPr>
          <a:lstStyle/>
          <a:p>
            <a:pPr algn="ctr"/>
            <a:r>
              <a:rPr lang="en-US" sz="4400" dirty="0"/>
              <a:t>Racial Myths or Ideologies</a:t>
            </a:r>
            <a:br>
              <a:rPr lang="en-US" sz="3600" dirty="0"/>
            </a:br>
            <a:endParaRPr lang="en-US" sz="3600" dirty="0"/>
          </a:p>
        </p:txBody>
      </p:sp>
      <p:sp>
        <p:nvSpPr>
          <p:cNvPr id="14" name="Content Placeholder 13"/>
          <p:cNvSpPr>
            <a:spLocks noGrp="1"/>
          </p:cNvSpPr>
          <p:nvPr>
            <p:ph idx="1"/>
          </p:nvPr>
        </p:nvSpPr>
        <p:spPr>
          <a:xfrm>
            <a:off x="1435608" y="1447800"/>
            <a:ext cx="7498080" cy="5105400"/>
          </a:xfrm>
        </p:spPr>
        <p:txBody>
          <a:bodyPr>
            <a:normAutofit/>
          </a:bodyPr>
          <a:lstStyle/>
          <a:p>
            <a:r>
              <a:rPr lang="en-US" sz="3600" dirty="0"/>
              <a:t>Ideology = myth or belief people are unknowingly indoctrinated into believing</a:t>
            </a:r>
          </a:p>
          <a:p>
            <a:pPr lvl="1"/>
            <a:r>
              <a:rPr lang="en-US" sz="3600" dirty="0"/>
              <a:t>power</a:t>
            </a:r>
          </a:p>
          <a:p>
            <a:r>
              <a:rPr lang="en-US" sz="3600" dirty="0"/>
              <a:t>Racial myths or ideologies are false &amp; dangerous</a:t>
            </a:r>
          </a:p>
          <a:p>
            <a:pPr lvl="1"/>
            <a:r>
              <a:rPr lang="en-US" sz="3600" dirty="0"/>
              <a:t>obscure the Racism Machine		</a:t>
            </a:r>
          </a:p>
        </p:txBody>
      </p:sp>
    </p:spTree>
    <p:extLst>
      <p:ext uri="{BB962C8B-B14F-4D97-AF65-F5344CB8AC3E}">
        <p14:creationId xmlns:p14="http://schemas.microsoft.com/office/powerpoint/2010/main" val="1978465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8C43613-BDF3-6741-8630-69C330D131A0}"/>
              </a:ext>
            </a:extLst>
          </p:cNvPr>
          <p:cNvSpPr txBox="1">
            <a:spLocks/>
          </p:cNvSpPr>
          <p:nvPr/>
        </p:nvSpPr>
        <p:spPr>
          <a:xfrm>
            <a:off x="1146509" y="1619209"/>
            <a:ext cx="7787426" cy="2903364"/>
          </a:xfrm>
          <a:prstGeom prst="rect">
            <a:avLst/>
          </a:prstGeom>
        </p:spPr>
        <p:txBody>
          <a:bodyPr>
            <a:normAutofit fontScale="92500" lnSpcReduction="20000"/>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en-US" sz="2600" dirty="0"/>
              <a:t>Myth #1: Human </a:t>
            </a:r>
            <a:r>
              <a:rPr lang="en-US" sz="2600" dirty="0">
                <a:solidFill>
                  <a:schemeClr val="dk1"/>
                </a:solidFill>
              </a:rPr>
              <a:t>races are biologically different (or, race is biological)</a:t>
            </a:r>
          </a:p>
          <a:p>
            <a:pPr lvl="1"/>
            <a:r>
              <a:rPr lang="en-US" sz="2600" dirty="0"/>
              <a:t>false &amp; dangerous</a:t>
            </a:r>
          </a:p>
          <a:p>
            <a:r>
              <a:rPr lang="en-US" sz="2600" dirty="0"/>
              <a:t>If you missed our session last week or you need a refresher, please watch the video recording on my website</a:t>
            </a:r>
          </a:p>
          <a:p>
            <a:pPr marL="402336" lvl="1" indent="0">
              <a:buNone/>
            </a:pPr>
            <a:r>
              <a:rPr lang="en-US" sz="2600" dirty="0">
                <a:hlinkClick r:id="rId2"/>
              </a:rPr>
              <a:t>https://dividednolonger.com/dismantling-the-racism-machine-a-lecture-series-sponsored-by-summit-library/</a:t>
            </a:r>
            <a:endParaRPr lang="en-US" sz="2600" dirty="0"/>
          </a:p>
          <a:p>
            <a:pPr lvl="1"/>
            <a:r>
              <a:rPr lang="en-US" sz="2600" dirty="0"/>
              <a:t>My website also includes links to recommended sources</a:t>
            </a:r>
          </a:p>
          <a:p>
            <a:pPr marL="402336" lvl="1" indent="0">
              <a:buNone/>
            </a:pPr>
            <a:endParaRPr lang="en-US" sz="2400" dirty="0"/>
          </a:p>
          <a:p>
            <a:pPr lvl="1"/>
            <a:endParaRPr lang="en-US" sz="2400" dirty="0"/>
          </a:p>
        </p:txBody>
      </p:sp>
      <p:sp>
        <p:nvSpPr>
          <p:cNvPr id="4" name="Title 1">
            <a:extLst>
              <a:ext uri="{FF2B5EF4-FFF2-40B4-BE49-F238E27FC236}">
                <a16:creationId xmlns:a16="http://schemas.microsoft.com/office/drawing/2014/main" id="{9D4D3D66-AC5A-B840-B0C1-2C7EEE36586D}"/>
              </a:ext>
            </a:extLst>
          </p:cNvPr>
          <p:cNvSpPr txBox="1">
            <a:spLocks/>
          </p:cNvSpPr>
          <p:nvPr/>
        </p:nvSpPr>
        <p:spPr>
          <a:xfrm>
            <a:off x="1643448" y="325212"/>
            <a:ext cx="7052843" cy="895777"/>
          </a:xfrm>
          <a:prstGeom prst="rect">
            <a:avLst/>
          </a:prstGeom>
        </p:spPr>
        <p:txBody>
          <a:bodyPr anchor="ctr">
            <a:normAutofit/>
          </a:bodyPr>
          <a:lstStyle>
            <a:lvl1pPr algn="ctr" rtl="0" eaLnBrk="1" latinLnBrk="0" hangingPunct="1">
              <a:spcBef>
                <a:spcPct val="0"/>
              </a:spcBef>
              <a:buNone/>
              <a:defRPr kumimoji="0" sz="4500" b="1" kern="1200" cap="none" baseline="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5100" b="0" dirty="0"/>
              <a:t>Last week</a:t>
            </a:r>
            <a:endParaRPr lang="en-US" sz="5100" dirty="0"/>
          </a:p>
        </p:txBody>
      </p:sp>
      <p:sp>
        <p:nvSpPr>
          <p:cNvPr id="6" name="Text Placeholder 2">
            <a:extLst>
              <a:ext uri="{FF2B5EF4-FFF2-40B4-BE49-F238E27FC236}">
                <a16:creationId xmlns:a16="http://schemas.microsoft.com/office/drawing/2014/main" id="{7184132D-9B8A-6A44-89C7-DB7024EFBF32}"/>
              </a:ext>
            </a:extLst>
          </p:cNvPr>
          <p:cNvSpPr txBox="1">
            <a:spLocks/>
          </p:cNvSpPr>
          <p:nvPr/>
        </p:nvSpPr>
        <p:spPr>
          <a:xfrm>
            <a:off x="1146509" y="3062235"/>
            <a:ext cx="7289083" cy="2277270"/>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buNone/>
            </a:pPr>
            <a:endParaRPr lang="en-US" sz="2800" dirty="0"/>
          </a:p>
        </p:txBody>
      </p:sp>
    </p:spTree>
    <p:extLst>
      <p:ext uri="{BB962C8B-B14F-4D97-AF65-F5344CB8AC3E}">
        <p14:creationId xmlns:p14="http://schemas.microsoft.com/office/powerpoint/2010/main" val="2302338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477079"/>
            <a:ext cx="7498080" cy="6097636"/>
          </a:xfrm>
        </p:spPr>
        <p:txBody>
          <a:bodyPr>
            <a:normAutofit lnSpcReduction="10000"/>
          </a:bodyPr>
          <a:lstStyle/>
          <a:p>
            <a:pPr marL="82296" indent="0">
              <a:buNone/>
            </a:pPr>
            <a:r>
              <a:rPr lang="en-US" sz="3400" dirty="0"/>
              <a:t>If we chip away at the false and dangerous myth that race is biological and recognize the reality that race is a human invention, then the Racism Machine is more visible.</a:t>
            </a:r>
          </a:p>
          <a:p>
            <a:endParaRPr lang="en-US" dirty="0"/>
          </a:p>
          <a:p>
            <a:endParaRPr lang="en-US" dirty="0"/>
          </a:p>
          <a:p>
            <a:endParaRPr lang="en-US" dirty="0"/>
          </a:p>
          <a:p>
            <a:endParaRPr lang="en-US" dirty="0"/>
          </a:p>
          <a:p>
            <a:endParaRPr lang="en-US" dirty="0"/>
          </a:p>
          <a:p>
            <a:pPr marL="82296" indent="0">
              <a:buNone/>
            </a:pPr>
            <a:endParaRPr lang="en-US" dirty="0"/>
          </a:p>
          <a:p>
            <a:r>
              <a:rPr lang="en-US" dirty="0"/>
              <a:t>We ask: Who built it? When? Why? How?</a:t>
            </a:r>
          </a:p>
        </p:txBody>
      </p:sp>
      <p:pic>
        <p:nvPicPr>
          <p:cNvPr id="4" name="Content Placeholder 10"/>
          <p:cNvPicPr>
            <a:picLocks noChangeAspect="1"/>
          </p:cNvPicPr>
          <p:nvPr/>
        </p:nvPicPr>
        <p:blipFill>
          <a:blip r:embed="rId2"/>
          <a:srcRect t="-12011" b="-12011"/>
          <a:stretch>
            <a:fillRect/>
          </a:stretch>
        </p:blipFill>
        <p:spPr>
          <a:xfrm>
            <a:off x="2934208" y="2861464"/>
            <a:ext cx="3822192" cy="2447135"/>
          </a:xfrm>
          <a:prstGeom prst="rect">
            <a:avLst/>
          </a:prstGeom>
        </p:spPr>
      </p:pic>
    </p:spTree>
    <p:extLst>
      <p:ext uri="{BB962C8B-B14F-4D97-AF65-F5344CB8AC3E}">
        <p14:creationId xmlns:p14="http://schemas.microsoft.com/office/powerpoint/2010/main" val="3744773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70387" y="328278"/>
            <a:ext cx="2649794" cy="2277270"/>
          </a:xfrm>
        </p:spPr>
        <p:txBody>
          <a:bodyPr>
            <a:normAutofit/>
          </a:bodyPr>
          <a:lstStyle/>
          <a:p>
            <a:r>
              <a:rPr lang="en-US" sz="2800" dirty="0"/>
              <a:t>Myth #2: </a:t>
            </a:r>
            <a:r>
              <a:rPr lang="en-US" sz="2800" dirty="0">
                <a:solidFill>
                  <a:schemeClr val="dk1"/>
                </a:solidFill>
              </a:rPr>
              <a:t>Race has always existed. Whiteness has always existed.</a:t>
            </a:r>
            <a:endParaRPr lang="en-US" sz="2800" dirty="0"/>
          </a:p>
        </p:txBody>
      </p:sp>
      <p:sp>
        <p:nvSpPr>
          <p:cNvPr id="4" name="Text Placeholder 3"/>
          <p:cNvSpPr>
            <a:spLocks noGrp="1"/>
          </p:cNvSpPr>
          <p:nvPr>
            <p:ph type="body" sz="half" idx="3"/>
          </p:nvPr>
        </p:nvSpPr>
        <p:spPr>
          <a:xfrm>
            <a:off x="3775587" y="188578"/>
            <a:ext cx="5032818" cy="687722"/>
          </a:xfrm>
        </p:spPr>
        <p:txBody>
          <a:bodyPr>
            <a:noAutofit/>
          </a:bodyPr>
          <a:lstStyle/>
          <a:p>
            <a:pPr algn="ctr"/>
            <a:r>
              <a:rPr lang="en-US" sz="2800" dirty="0"/>
              <a:t>Reality</a:t>
            </a:r>
          </a:p>
        </p:txBody>
      </p:sp>
      <p:sp>
        <p:nvSpPr>
          <p:cNvPr id="6" name="Content Placeholder 5"/>
          <p:cNvSpPr>
            <a:spLocks noGrp="1"/>
          </p:cNvSpPr>
          <p:nvPr>
            <p:ph sz="quarter" idx="4"/>
          </p:nvPr>
        </p:nvSpPr>
        <p:spPr>
          <a:xfrm>
            <a:off x="3257427" y="964585"/>
            <a:ext cx="5640767" cy="5753100"/>
          </a:xfrm>
          <a:ln>
            <a:noFill/>
          </a:ln>
        </p:spPr>
        <p:txBody>
          <a:bodyPr>
            <a:noAutofit/>
          </a:bodyPr>
          <a:lstStyle/>
          <a:p>
            <a:pPr marL="118872" lvl="0" indent="0">
              <a:buNone/>
            </a:pPr>
            <a:r>
              <a:rPr lang="en-US" sz="2800" dirty="0">
                <a:solidFill>
                  <a:schemeClr val="dk1"/>
                </a:solidFill>
              </a:rPr>
              <a:t>Race is an invention, a relatively recent human invention. One location:</a:t>
            </a:r>
          </a:p>
          <a:p>
            <a:r>
              <a:rPr lang="en-US" sz="2800" dirty="0">
                <a:solidFill>
                  <a:schemeClr val="dk1"/>
                </a:solidFill>
              </a:rPr>
              <a:t>Colonial Virginia, 1600s</a:t>
            </a:r>
          </a:p>
          <a:p>
            <a:r>
              <a:rPr lang="en-US" sz="2800" dirty="0">
                <a:solidFill>
                  <a:schemeClr val="dk1"/>
                </a:solidFill>
              </a:rPr>
              <a:t>The line between servant and enslaved person was ambiguous</a:t>
            </a:r>
          </a:p>
          <a:p>
            <a:r>
              <a:rPr lang="en-US" sz="2800" dirty="0">
                <a:solidFill>
                  <a:schemeClr val="dk1"/>
                </a:solidFill>
              </a:rPr>
              <a:t>People didn’t identify as “Black” or “white” (nationality, language, religion)</a:t>
            </a:r>
          </a:p>
          <a:p>
            <a:r>
              <a:rPr lang="en-US" sz="2800" dirty="0">
                <a:solidFill>
                  <a:schemeClr val="dk1"/>
                </a:solidFill>
              </a:rPr>
              <a:t>Skin color wasn’t main dividing line</a:t>
            </a:r>
          </a:p>
          <a:p>
            <a:r>
              <a:rPr lang="en-US" sz="2800" dirty="0">
                <a:solidFill>
                  <a:schemeClr val="dk1"/>
                </a:solidFill>
              </a:rPr>
              <a:t>Elite wealthy landowners vs. labor</a:t>
            </a:r>
          </a:p>
          <a:p>
            <a:r>
              <a:rPr lang="en-US" sz="2800" dirty="0">
                <a:solidFill>
                  <a:schemeClr val="dk1"/>
                </a:solidFill>
              </a:rPr>
              <a:t>Bacon’s Rebellion (1676)</a:t>
            </a:r>
          </a:p>
        </p:txBody>
      </p:sp>
      <p:cxnSp>
        <p:nvCxnSpPr>
          <p:cNvPr id="15" name="Straight Connector 14"/>
          <p:cNvCxnSpPr/>
          <p:nvPr/>
        </p:nvCxnSpPr>
        <p:spPr>
          <a:xfrm flipV="1">
            <a:off x="3257427" y="328278"/>
            <a:ext cx="0" cy="6376707"/>
          </a:xfrm>
          <a:prstGeom prst="line">
            <a:avLst/>
          </a:prstGeom>
          <a:ln w="19050">
            <a:prstDash val="sys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9489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1198562"/>
          </a:xfrm>
        </p:spPr>
        <p:txBody>
          <a:bodyPr>
            <a:noAutofit/>
          </a:bodyPr>
          <a:lstStyle/>
          <a:p>
            <a:pPr algn="ctr"/>
            <a:r>
              <a:rPr lang="en-US" dirty="0"/>
              <a:t>Race is an invention</a:t>
            </a:r>
          </a:p>
        </p:txBody>
      </p:sp>
      <p:sp>
        <p:nvSpPr>
          <p:cNvPr id="3" name="Content Placeholder 2"/>
          <p:cNvSpPr>
            <a:spLocks noGrp="1"/>
          </p:cNvSpPr>
          <p:nvPr>
            <p:ph idx="1"/>
          </p:nvPr>
        </p:nvSpPr>
        <p:spPr>
          <a:xfrm>
            <a:off x="1435608" y="1473200"/>
            <a:ext cx="7498080" cy="5101514"/>
          </a:xfrm>
        </p:spPr>
        <p:txBody>
          <a:bodyPr>
            <a:noAutofit/>
          </a:bodyPr>
          <a:lstStyle/>
          <a:p>
            <a:r>
              <a:rPr lang="en-US" sz="2800" dirty="0">
                <a:solidFill>
                  <a:schemeClr val="dk1"/>
                </a:solidFill>
              </a:rPr>
              <a:t>Race was invented to protect the elite and divide and conquer the masses through the creation of a racial hierarchy</a:t>
            </a:r>
          </a:p>
          <a:p>
            <a:r>
              <a:rPr lang="en-US" sz="2800" dirty="0">
                <a:solidFill>
                  <a:schemeClr val="dk1"/>
                </a:solidFill>
              </a:rPr>
              <a:t>1705: “slave codes” of Virginia positioned enslaved Black people at bottom of hierarchy as “real estate” (permanent slavery that meant enslaved people were considered property) while European servants, newly called “white” received specific benefits of food, money, and a weapon when they finished their temporary servitude</a:t>
            </a:r>
          </a:p>
        </p:txBody>
      </p:sp>
    </p:spTree>
    <p:extLst>
      <p:ext uri="{BB962C8B-B14F-4D97-AF65-F5344CB8AC3E}">
        <p14:creationId xmlns:p14="http://schemas.microsoft.com/office/powerpoint/2010/main" val="202241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865904"/>
          </a:xfrm>
        </p:spPr>
        <p:txBody>
          <a:bodyPr>
            <a:noAutofit/>
          </a:bodyPr>
          <a:lstStyle/>
          <a:p>
            <a:pPr algn="ctr"/>
            <a:r>
              <a:rPr lang="en-US" dirty="0"/>
              <a:t>Race is an invention</a:t>
            </a:r>
          </a:p>
        </p:txBody>
      </p:sp>
      <p:sp>
        <p:nvSpPr>
          <p:cNvPr id="3" name="Content Placeholder 2"/>
          <p:cNvSpPr>
            <a:spLocks noGrp="1"/>
          </p:cNvSpPr>
          <p:nvPr>
            <p:ph idx="1"/>
          </p:nvPr>
        </p:nvSpPr>
        <p:spPr>
          <a:xfrm>
            <a:off x="1297858" y="3021496"/>
            <a:ext cx="7635830" cy="3553218"/>
          </a:xfrm>
        </p:spPr>
        <p:txBody>
          <a:bodyPr>
            <a:noAutofit/>
          </a:bodyPr>
          <a:lstStyle/>
          <a:p>
            <a:r>
              <a:rPr lang="en-US" sz="2200" dirty="0"/>
              <a:t>“Deliberately and strategically, the planter class extended special privileges to poor whites in an effort to drive a wedge between them and black slaves. White settlers were allowed greater access to Native American lands, white servants were allowed to police slaves through slave patrols and militias, and barriers were created so that free labor would not be placed in competition with slave labor. These measures effectively eliminated the risk of future alliances between black slaves and poor whites. . . . Their own plight had not improved much, but at least they were not slaves” (Alexander 25).</a:t>
            </a:r>
          </a:p>
          <a:p>
            <a:endParaRPr lang="en-US" sz="2600" dirty="0">
              <a:solidFill>
                <a:schemeClr val="dk1"/>
              </a:solidFill>
            </a:endParaRPr>
          </a:p>
          <a:p>
            <a:pPr marL="82296" indent="0">
              <a:buNone/>
            </a:pPr>
            <a:endParaRPr lang="en-US" sz="2600" dirty="0">
              <a:solidFill>
                <a:schemeClr val="dk1"/>
              </a:solidFill>
            </a:endParaRPr>
          </a:p>
        </p:txBody>
      </p:sp>
      <p:pic>
        <p:nvPicPr>
          <p:cNvPr id="5" name="Picture 4">
            <a:extLst>
              <a:ext uri="{FF2B5EF4-FFF2-40B4-BE49-F238E27FC236}">
                <a16:creationId xmlns:a16="http://schemas.microsoft.com/office/drawing/2014/main" id="{804AAF78-C9BC-7E41-884C-24BA146E23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7069" y="363654"/>
            <a:ext cx="1150002" cy="1776343"/>
          </a:xfrm>
          <a:prstGeom prst="rect">
            <a:avLst/>
          </a:prstGeom>
        </p:spPr>
      </p:pic>
      <p:sp>
        <p:nvSpPr>
          <p:cNvPr id="6" name="TextBox 5">
            <a:extLst>
              <a:ext uri="{FF2B5EF4-FFF2-40B4-BE49-F238E27FC236}">
                <a16:creationId xmlns:a16="http://schemas.microsoft.com/office/drawing/2014/main" id="{3873E0AF-2AAA-AF4B-AB26-C7770C343BBB}"/>
              </a:ext>
            </a:extLst>
          </p:cNvPr>
          <p:cNvSpPr txBox="1"/>
          <p:nvPr/>
        </p:nvSpPr>
        <p:spPr>
          <a:xfrm>
            <a:off x="2585610" y="1129489"/>
            <a:ext cx="5817704" cy="1785104"/>
          </a:xfrm>
          <a:prstGeom prst="rect">
            <a:avLst/>
          </a:prstGeom>
          <a:noFill/>
        </p:spPr>
        <p:txBody>
          <a:bodyPr wrap="square" rtlCol="0">
            <a:spAutoFit/>
          </a:bodyPr>
          <a:lstStyle/>
          <a:p>
            <a:pPr marL="342900" indent="-342900">
              <a:buClr>
                <a:schemeClr val="accent1"/>
              </a:buClr>
              <a:buSzPct val="80000"/>
              <a:buFont typeface="Arial" panose="020B0604020202020204" pitchFamily="34" charset="0"/>
              <a:buChar char="•"/>
            </a:pPr>
            <a:r>
              <a:rPr lang="en-US" sz="2200" dirty="0"/>
              <a:t>Legal scholar Michelle Alexander, in </a:t>
            </a:r>
            <a:r>
              <a:rPr lang="en-US" sz="2200" i="1" dirty="0"/>
              <a:t>The New Jim Crow</a:t>
            </a:r>
            <a:r>
              <a:rPr lang="en-US" sz="2200" dirty="0"/>
              <a:t>, refers to whiteness as a “</a:t>
            </a:r>
            <a:r>
              <a:rPr lang="en-US" sz="2200" b="1" dirty="0"/>
              <a:t>racial bribe</a:t>
            </a:r>
            <a:r>
              <a:rPr lang="en-US" sz="2200" dirty="0"/>
              <a:t>,” in which European laborers were “bribed” with new idea of whiteness to turn against enslaved Black people</a:t>
            </a:r>
          </a:p>
        </p:txBody>
      </p:sp>
    </p:spTree>
    <p:extLst>
      <p:ext uri="{BB962C8B-B14F-4D97-AF65-F5344CB8AC3E}">
        <p14:creationId xmlns:p14="http://schemas.microsoft.com/office/powerpoint/2010/main" val="3753724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1198562"/>
          </a:xfrm>
        </p:spPr>
        <p:txBody>
          <a:bodyPr>
            <a:noAutofit/>
          </a:bodyPr>
          <a:lstStyle/>
          <a:p>
            <a:pPr algn="ctr"/>
            <a:r>
              <a:rPr lang="en-US" dirty="0"/>
              <a:t>Racial categories were constructed</a:t>
            </a:r>
          </a:p>
        </p:txBody>
      </p:sp>
      <p:sp>
        <p:nvSpPr>
          <p:cNvPr id="3" name="Content Placeholder 2"/>
          <p:cNvSpPr>
            <a:spLocks noGrp="1"/>
          </p:cNvSpPr>
          <p:nvPr>
            <p:ph idx="1"/>
          </p:nvPr>
        </p:nvSpPr>
        <p:spPr>
          <a:xfrm>
            <a:off x="1435608" y="1714500"/>
            <a:ext cx="7498080" cy="4932106"/>
          </a:xfrm>
        </p:spPr>
        <p:txBody>
          <a:bodyPr>
            <a:normAutofit fontScale="92500" lnSpcReduction="10000"/>
          </a:bodyPr>
          <a:lstStyle/>
          <a:p>
            <a:r>
              <a:rPr lang="en-US" b="1" dirty="0">
                <a:solidFill>
                  <a:schemeClr val="dk1"/>
                </a:solidFill>
              </a:rPr>
              <a:t>White</a:t>
            </a:r>
            <a:r>
              <a:rPr lang="en-US" dirty="0">
                <a:solidFill>
                  <a:schemeClr val="dk1"/>
                </a:solidFill>
              </a:rPr>
              <a:t>: built with benefits and attached to freedom, connected to civilization, humanity, and a newly blended European identity</a:t>
            </a:r>
          </a:p>
          <a:p>
            <a:r>
              <a:rPr lang="en-US" b="1" dirty="0">
                <a:solidFill>
                  <a:schemeClr val="dk1"/>
                </a:solidFill>
              </a:rPr>
              <a:t>Black</a:t>
            </a:r>
            <a:r>
              <a:rPr lang="en-US" dirty="0">
                <a:solidFill>
                  <a:schemeClr val="dk1"/>
                </a:solidFill>
              </a:rPr>
              <a:t>: built by removing rights and chained to chattel slavery and the status of “property” with a blending of distinct African nationalities and cultures</a:t>
            </a:r>
          </a:p>
          <a:p>
            <a:r>
              <a:rPr lang="en-US" b="1" dirty="0">
                <a:solidFill>
                  <a:schemeClr val="dk1"/>
                </a:solidFill>
              </a:rPr>
              <a:t>Native</a:t>
            </a:r>
            <a:r>
              <a:rPr lang="en-US" dirty="0">
                <a:solidFill>
                  <a:schemeClr val="dk1"/>
                </a:solidFill>
              </a:rPr>
              <a:t>: built by blending distinct indigenous nations into one group often seen as savage and without national identity, with limited or no rights, especially not to the land</a:t>
            </a:r>
          </a:p>
          <a:p>
            <a:endParaRPr lang="en-US" dirty="0">
              <a:solidFill>
                <a:schemeClr val="dk1"/>
              </a:solidFill>
            </a:endParaRPr>
          </a:p>
        </p:txBody>
      </p:sp>
    </p:spTree>
    <p:extLst>
      <p:ext uri="{BB962C8B-B14F-4D97-AF65-F5344CB8AC3E}">
        <p14:creationId xmlns:p14="http://schemas.microsoft.com/office/powerpoint/2010/main" val="351274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435608" y="274638"/>
            <a:ext cx="7498080" cy="1714800"/>
          </a:xfrm>
        </p:spPr>
        <p:txBody>
          <a:bodyPr>
            <a:normAutofit fontScale="90000"/>
          </a:bodyPr>
          <a:lstStyle/>
          <a:p>
            <a:pPr algn="ctr"/>
            <a:r>
              <a:rPr lang="en-US" dirty="0"/>
              <a:t>Why does it matter if we recognize that race is a social construct, a human invention?</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246909" y="2347784"/>
            <a:ext cx="7686779" cy="4409275"/>
          </a:xfrm>
        </p:spPr>
        <p:txBody>
          <a:bodyPr>
            <a:noAutofit/>
          </a:bodyPr>
          <a:lstStyle/>
          <a:p>
            <a:r>
              <a:rPr lang="en-US" sz="2400" dirty="0"/>
              <a:t>If we </a:t>
            </a:r>
            <a:r>
              <a:rPr lang="en-US" sz="2400" u="sng" dirty="0"/>
              <a:t>don’t</a:t>
            </a:r>
            <a:r>
              <a:rPr lang="en-US" sz="2400" dirty="0"/>
              <a:t> recognize that race is constructed, then we see racial categories and a racial hierarchy as natural, as inherent, as biological, as a given. We don’t question them – we take them for granted. </a:t>
            </a:r>
          </a:p>
          <a:p>
            <a:r>
              <a:rPr lang="en-US" sz="2400" dirty="0"/>
              <a:t>In other words, we normalize them – we see them as normal</a:t>
            </a:r>
          </a:p>
          <a:p>
            <a:r>
              <a:rPr lang="en-US" sz="2400" dirty="0"/>
              <a:t>If we normalize these racial categories and a racial hierarchy, then take for granted that what emerges is the only way of doing things...</a:t>
            </a:r>
          </a:p>
        </p:txBody>
      </p:sp>
    </p:spTree>
    <p:extLst>
      <p:ext uri="{BB962C8B-B14F-4D97-AF65-F5344CB8AC3E}">
        <p14:creationId xmlns:p14="http://schemas.microsoft.com/office/powerpoint/2010/main" val="1839785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982662"/>
          </a:xfrm>
        </p:spPr>
        <p:txBody>
          <a:bodyPr>
            <a:noAutofit/>
          </a:bodyPr>
          <a:lstStyle/>
          <a:p>
            <a:pPr algn="ctr"/>
            <a:r>
              <a:rPr lang="en-US" sz="3600" dirty="0"/>
              <a:t>Ideology of white supremacy became normalized </a:t>
            </a:r>
          </a:p>
        </p:txBody>
      </p:sp>
      <p:sp>
        <p:nvSpPr>
          <p:cNvPr id="3" name="Content Placeholder 2"/>
          <p:cNvSpPr>
            <a:spLocks noGrp="1"/>
          </p:cNvSpPr>
          <p:nvPr>
            <p:ph idx="1"/>
          </p:nvPr>
        </p:nvSpPr>
        <p:spPr>
          <a:xfrm>
            <a:off x="1297858" y="1257300"/>
            <a:ext cx="7635830" cy="5317414"/>
          </a:xfrm>
        </p:spPr>
        <p:txBody>
          <a:bodyPr>
            <a:noAutofit/>
          </a:bodyPr>
          <a:lstStyle/>
          <a:p>
            <a:r>
              <a:rPr lang="en-US" sz="2200" dirty="0">
                <a:solidFill>
                  <a:schemeClr val="dk1"/>
                </a:solidFill>
              </a:rPr>
              <a:t>Myth that race has always existed, especially that whiteness has always existed, became embedded in an ideology of white supremacy that took for granted a racial hierarchy (rather than recognize that racial categories and racial hierarchy were constructed)</a:t>
            </a:r>
          </a:p>
          <a:p>
            <a:r>
              <a:rPr lang="en-US" sz="2200" dirty="0">
                <a:solidFill>
                  <a:schemeClr val="dk1"/>
                </a:solidFill>
              </a:rPr>
              <a:t>Ideology of white supremacy was built into the creation of this nation and normalized through every system (law, housing, finance, education, media, etc.)</a:t>
            </a:r>
          </a:p>
          <a:p>
            <a:r>
              <a:rPr lang="en-US" sz="2200" dirty="0">
                <a:solidFill>
                  <a:schemeClr val="dk1"/>
                </a:solidFill>
              </a:rPr>
              <a:t>Laws and government policies carried out this ideology</a:t>
            </a:r>
          </a:p>
          <a:p>
            <a:pPr lvl="1"/>
            <a:r>
              <a:rPr lang="en-US" sz="2000" dirty="0">
                <a:solidFill>
                  <a:schemeClr val="dk1"/>
                </a:solidFill>
              </a:rPr>
              <a:t>US Constitution includes 10 protections for slavery</a:t>
            </a:r>
          </a:p>
          <a:p>
            <a:pPr lvl="1"/>
            <a:r>
              <a:rPr lang="en-US" sz="2000" dirty="0">
                <a:solidFill>
                  <a:schemeClr val="dk1"/>
                </a:solidFill>
              </a:rPr>
              <a:t>1790: Citizenship for whites only</a:t>
            </a:r>
          </a:p>
          <a:p>
            <a:pPr lvl="1"/>
            <a:r>
              <a:rPr lang="en-US" sz="2000" dirty="0">
                <a:solidFill>
                  <a:schemeClr val="dk1"/>
                </a:solidFill>
              </a:rPr>
              <a:t>1808: Even though Congress banned the international slave trade, the number of enslaved people drastically increased through the rise in the domestic slave trade</a:t>
            </a:r>
          </a:p>
          <a:p>
            <a:pPr lvl="1"/>
            <a:r>
              <a:rPr lang="en-US" sz="2000" dirty="0">
                <a:solidFill>
                  <a:schemeClr val="dk1"/>
                </a:solidFill>
              </a:rPr>
              <a:t>1830: Indian Removal Act, followed by the Trail of Tears</a:t>
            </a:r>
          </a:p>
          <a:p>
            <a:pPr marL="82296" indent="0">
              <a:buNone/>
            </a:pPr>
            <a:endParaRPr lang="en-US" sz="2000" dirty="0">
              <a:solidFill>
                <a:schemeClr val="dk1"/>
              </a:solidFill>
            </a:endParaRPr>
          </a:p>
        </p:txBody>
      </p:sp>
    </p:spTree>
    <p:extLst>
      <p:ext uri="{BB962C8B-B14F-4D97-AF65-F5344CB8AC3E}">
        <p14:creationId xmlns:p14="http://schemas.microsoft.com/office/powerpoint/2010/main" val="3797987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52EAB5-E9A2-2449-B9F7-86155FB5AD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4323" y="1010477"/>
            <a:ext cx="7184825" cy="5526157"/>
          </a:xfrm>
          <a:prstGeom prst="rect">
            <a:avLst/>
          </a:prstGeom>
        </p:spPr>
      </p:pic>
      <p:sp>
        <p:nvSpPr>
          <p:cNvPr id="4" name="Text Placeholder 2">
            <a:extLst>
              <a:ext uri="{FF2B5EF4-FFF2-40B4-BE49-F238E27FC236}">
                <a16:creationId xmlns:a16="http://schemas.microsoft.com/office/drawing/2014/main" id="{0897CDFE-1564-2045-ADFD-3B61D39526F1}"/>
              </a:ext>
            </a:extLst>
          </p:cNvPr>
          <p:cNvSpPr txBox="1">
            <a:spLocks/>
          </p:cNvSpPr>
          <p:nvPr/>
        </p:nvSpPr>
        <p:spPr>
          <a:xfrm>
            <a:off x="2461561" y="132522"/>
            <a:ext cx="5495064" cy="700000"/>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r>
              <a:rPr lang="en-US" sz="2800" b="1" dirty="0"/>
              <a:t>Stolen Land</a:t>
            </a:r>
          </a:p>
        </p:txBody>
      </p:sp>
    </p:spTree>
    <p:extLst>
      <p:ext uri="{BB962C8B-B14F-4D97-AF65-F5344CB8AC3E}">
        <p14:creationId xmlns:p14="http://schemas.microsoft.com/office/powerpoint/2010/main" val="5221215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CE27B1-3CBA-EA4F-978E-C85FDD5ABA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4396" y="749200"/>
            <a:ext cx="7202401" cy="5359599"/>
          </a:xfrm>
          <a:prstGeom prst="rect">
            <a:avLst/>
          </a:prstGeom>
        </p:spPr>
      </p:pic>
      <p:sp>
        <p:nvSpPr>
          <p:cNvPr id="4" name="Text Placeholder 2">
            <a:extLst>
              <a:ext uri="{FF2B5EF4-FFF2-40B4-BE49-F238E27FC236}">
                <a16:creationId xmlns:a16="http://schemas.microsoft.com/office/drawing/2014/main" id="{9EA7D255-9E12-7D42-A596-0E29A1BE7DA4}"/>
              </a:ext>
            </a:extLst>
          </p:cNvPr>
          <p:cNvSpPr txBox="1">
            <a:spLocks/>
          </p:cNvSpPr>
          <p:nvPr/>
        </p:nvSpPr>
        <p:spPr>
          <a:xfrm>
            <a:off x="2488065" y="6158000"/>
            <a:ext cx="5495064" cy="700000"/>
          </a:xfrm>
          <a:prstGeom prst="rect">
            <a:avLst/>
          </a:prstGeom>
        </p:spPr>
        <p:txBody>
          <a:bodyPr>
            <a:normAutofit fontScale="92500"/>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r>
              <a:rPr lang="en-US" sz="2800" i="1" dirty="0"/>
              <a:t>American Progress </a:t>
            </a:r>
            <a:r>
              <a:rPr lang="en-US" sz="2800" dirty="0"/>
              <a:t>(1872) by John Gast</a:t>
            </a:r>
          </a:p>
        </p:txBody>
      </p:sp>
      <p:sp>
        <p:nvSpPr>
          <p:cNvPr id="5" name="Text Placeholder 2">
            <a:extLst>
              <a:ext uri="{FF2B5EF4-FFF2-40B4-BE49-F238E27FC236}">
                <a16:creationId xmlns:a16="http://schemas.microsoft.com/office/drawing/2014/main" id="{795123A5-CE39-494D-890B-3A7494555E7F}"/>
              </a:ext>
            </a:extLst>
          </p:cNvPr>
          <p:cNvSpPr txBox="1">
            <a:spLocks/>
          </p:cNvSpPr>
          <p:nvPr/>
        </p:nvSpPr>
        <p:spPr>
          <a:xfrm>
            <a:off x="2488065" y="49200"/>
            <a:ext cx="5495064" cy="700000"/>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r>
              <a:rPr lang="en-US" sz="2800" b="1" dirty="0"/>
              <a:t>Manifest Destiny</a:t>
            </a:r>
          </a:p>
        </p:txBody>
      </p:sp>
    </p:spTree>
    <p:extLst>
      <p:ext uri="{BB962C8B-B14F-4D97-AF65-F5344CB8AC3E}">
        <p14:creationId xmlns:p14="http://schemas.microsoft.com/office/powerpoint/2010/main" val="11875089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2623" y="135924"/>
            <a:ext cx="7498080" cy="1039579"/>
          </a:xfrm>
        </p:spPr>
        <p:txBody>
          <a:bodyPr>
            <a:noAutofit/>
          </a:bodyPr>
          <a:lstStyle/>
          <a:p>
            <a:pPr algn="ctr"/>
            <a:r>
              <a:rPr lang="en-US" sz="3200" dirty="0"/>
              <a:t>Laws and government policies continued to carry out the ideology of white supremacy</a:t>
            </a:r>
            <a:endParaRPr lang="en-US" sz="3200" dirty="0">
              <a:solidFill>
                <a:schemeClr val="dk1"/>
              </a:solidFill>
            </a:endParaRPr>
          </a:p>
        </p:txBody>
      </p:sp>
      <p:sp>
        <p:nvSpPr>
          <p:cNvPr id="3" name="Content Placeholder 2"/>
          <p:cNvSpPr>
            <a:spLocks noGrp="1"/>
          </p:cNvSpPr>
          <p:nvPr>
            <p:ph idx="1"/>
          </p:nvPr>
        </p:nvSpPr>
        <p:spPr>
          <a:xfrm>
            <a:off x="1075038" y="1320800"/>
            <a:ext cx="7858650" cy="5401276"/>
          </a:xfrm>
        </p:spPr>
        <p:txBody>
          <a:bodyPr>
            <a:noAutofit/>
          </a:bodyPr>
          <a:lstStyle/>
          <a:p>
            <a:r>
              <a:rPr lang="en-US" sz="2800" dirty="0">
                <a:solidFill>
                  <a:schemeClr val="dk1"/>
                </a:solidFill>
              </a:rPr>
              <a:t>US waged war on Mexico to acquire more land (1846-1848)</a:t>
            </a:r>
          </a:p>
          <a:p>
            <a:pPr lvl="1"/>
            <a:r>
              <a:rPr lang="en-US" dirty="0">
                <a:solidFill>
                  <a:schemeClr val="dk1"/>
                </a:solidFill>
              </a:rPr>
              <a:t>Land wasn’t empty – it came with people who were treated as 2</a:t>
            </a:r>
            <a:r>
              <a:rPr lang="en-US" baseline="30000" dirty="0">
                <a:solidFill>
                  <a:schemeClr val="dk1"/>
                </a:solidFill>
              </a:rPr>
              <a:t>nd</a:t>
            </a:r>
            <a:r>
              <a:rPr lang="en-US" dirty="0">
                <a:solidFill>
                  <a:schemeClr val="dk1"/>
                </a:solidFill>
              </a:rPr>
              <a:t> class</a:t>
            </a:r>
          </a:p>
          <a:p>
            <a:r>
              <a:rPr lang="en-US" sz="2800" dirty="0">
                <a:solidFill>
                  <a:schemeClr val="dk1"/>
                </a:solidFill>
              </a:rPr>
              <a:t>After the Civil War ended in 1865: “slavery by another name” (sharecropping, lynching, “Black codes,” &amp; criminalization of Black people through convict leasing) (film </a:t>
            </a:r>
            <a:r>
              <a:rPr lang="en-US" sz="2800" i="1" dirty="0">
                <a:solidFill>
                  <a:schemeClr val="dk1"/>
                </a:solidFill>
              </a:rPr>
              <a:t>13</a:t>
            </a:r>
            <a:r>
              <a:rPr lang="en-US" sz="2800" i="1" baseline="30000" dirty="0">
                <a:solidFill>
                  <a:schemeClr val="dk1"/>
                </a:solidFill>
              </a:rPr>
              <a:t>th</a:t>
            </a:r>
            <a:r>
              <a:rPr lang="en-US" sz="2800" dirty="0">
                <a:solidFill>
                  <a:schemeClr val="dk1"/>
                </a:solidFill>
              </a:rPr>
              <a:t>)</a:t>
            </a:r>
          </a:p>
          <a:p>
            <a:r>
              <a:rPr lang="en-US" sz="2800" dirty="0">
                <a:solidFill>
                  <a:schemeClr val="dk1"/>
                </a:solidFill>
              </a:rPr>
              <a:t>1882: Chinese Exclusion Act (“Yellow Peril”)</a:t>
            </a:r>
          </a:p>
        </p:txBody>
      </p:sp>
    </p:spTree>
    <p:extLst>
      <p:ext uri="{BB962C8B-B14F-4D97-AF65-F5344CB8AC3E}">
        <p14:creationId xmlns:p14="http://schemas.microsoft.com/office/powerpoint/2010/main" val="182128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7223" y="255821"/>
            <a:ext cx="7498080" cy="1039579"/>
          </a:xfrm>
        </p:spPr>
        <p:txBody>
          <a:bodyPr>
            <a:noAutofit/>
          </a:bodyPr>
          <a:lstStyle/>
          <a:p>
            <a:pPr algn="ctr"/>
            <a:r>
              <a:rPr lang="en-US" sz="3200" dirty="0"/>
              <a:t>Laws and government policies continued to carry out the ideology of white supremacy</a:t>
            </a:r>
            <a:endParaRPr lang="en-US" sz="3200" dirty="0">
              <a:solidFill>
                <a:schemeClr val="dk1"/>
              </a:solidFill>
            </a:endParaRPr>
          </a:p>
        </p:txBody>
      </p:sp>
      <p:sp>
        <p:nvSpPr>
          <p:cNvPr id="3" name="Content Placeholder 2"/>
          <p:cNvSpPr>
            <a:spLocks noGrp="1"/>
          </p:cNvSpPr>
          <p:nvPr>
            <p:ph idx="1"/>
          </p:nvPr>
        </p:nvSpPr>
        <p:spPr>
          <a:xfrm>
            <a:off x="1075038" y="1308100"/>
            <a:ext cx="7858650" cy="5413976"/>
          </a:xfrm>
        </p:spPr>
        <p:txBody>
          <a:bodyPr>
            <a:noAutofit/>
          </a:bodyPr>
          <a:lstStyle/>
          <a:p>
            <a:r>
              <a:rPr lang="en-US" sz="2600" dirty="0">
                <a:solidFill>
                  <a:schemeClr val="dk1"/>
                </a:solidFill>
              </a:rPr>
              <a:t>Late 1800s-early 1900s: Native American Boarding Schools to “kill the Indian, save the man” (motto of Carlisle, PA school principal Col. Richard Henry Pratt)</a:t>
            </a:r>
          </a:p>
          <a:p>
            <a:r>
              <a:rPr lang="en-US" sz="2600" dirty="0">
                <a:solidFill>
                  <a:schemeClr val="dk1"/>
                </a:solidFill>
              </a:rPr>
              <a:t>1896: </a:t>
            </a:r>
            <a:r>
              <a:rPr lang="en-US" sz="2600" i="1" dirty="0">
                <a:solidFill>
                  <a:schemeClr val="dk1"/>
                </a:solidFill>
              </a:rPr>
              <a:t>Plessy v. Ferguson </a:t>
            </a:r>
            <a:r>
              <a:rPr lang="en-US" sz="2600" dirty="0">
                <a:solidFill>
                  <a:schemeClr val="dk1"/>
                </a:solidFill>
              </a:rPr>
              <a:t>(“separate but equal” Jim Crow segregation upheld by Supreme Court)</a:t>
            </a:r>
          </a:p>
          <a:p>
            <a:r>
              <a:rPr lang="en-US" sz="2600" dirty="0">
                <a:solidFill>
                  <a:schemeClr val="dk1"/>
                </a:solidFill>
              </a:rPr>
              <a:t>Eugenics movement for white racial purity was mainstream in American science, politics, &amp; culture</a:t>
            </a:r>
          </a:p>
          <a:p>
            <a:pPr lvl="1"/>
            <a:r>
              <a:rPr lang="en-US" sz="2600" dirty="0">
                <a:solidFill>
                  <a:schemeClr val="dk1"/>
                </a:solidFill>
              </a:rPr>
              <a:t>1924: Racial Integrity Act (ban on interracial marriage)</a:t>
            </a:r>
          </a:p>
          <a:p>
            <a:pPr lvl="1"/>
            <a:r>
              <a:rPr lang="en-US" sz="2600" dirty="0">
                <a:solidFill>
                  <a:schemeClr val="dk1"/>
                </a:solidFill>
              </a:rPr>
              <a:t>1924: Immigration Act (immigration restricted to northern Europe)</a:t>
            </a:r>
          </a:p>
          <a:p>
            <a:pPr lvl="1"/>
            <a:r>
              <a:rPr lang="en-US" sz="2600" dirty="0">
                <a:solidFill>
                  <a:schemeClr val="dk1"/>
                </a:solidFill>
              </a:rPr>
              <a:t>Influenced Nazi Germany</a:t>
            </a:r>
          </a:p>
        </p:txBody>
      </p:sp>
    </p:spTree>
    <p:extLst>
      <p:ext uri="{BB962C8B-B14F-4D97-AF65-F5344CB8AC3E}">
        <p14:creationId xmlns:p14="http://schemas.microsoft.com/office/powerpoint/2010/main" val="3663372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E71ED-A5D6-4442-BA7C-7808C04F94B9}"/>
              </a:ext>
            </a:extLst>
          </p:cNvPr>
          <p:cNvSpPr>
            <a:spLocks noGrp="1"/>
          </p:cNvSpPr>
          <p:nvPr>
            <p:ph type="title"/>
          </p:nvPr>
        </p:nvSpPr>
        <p:spPr>
          <a:xfrm>
            <a:off x="1057275" y="274637"/>
            <a:ext cx="7876413" cy="868363"/>
          </a:xfrm>
        </p:spPr>
        <p:txBody>
          <a:bodyPr>
            <a:noAutofit/>
          </a:bodyPr>
          <a:lstStyle/>
          <a:p>
            <a:pPr algn="ctr"/>
            <a:r>
              <a:rPr lang="en-US" sz="3200" dirty="0"/>
              <a:t>Who is white?</a:t>
            </a:r>
            <a:br>
              <a:rPr lang="en-US" sz="3800" dirty="0"/>
            </a:br>
            <a:r>
              <a:rPr lang="en-US" sz="2600" i="1" dirty="0"/>
              <a:t>The History of White People </a:t>
            </a:r>
            <a:r>
              <a:rPr lang="en-US" sz="2600" dirty="0"/>
              <a:t>by Nell Irvin Painter</a:t>
            </a:r>
          </a:p>
        </p:txBody>
      </p:sp>
      <p:sp>
        <p:nvSpPr>
          <p:cNvPr id="3" name="Content Placeholder 2">
            <a:extLst>
              <a:ext uri="{FF2B5EF4-FFF2-40B4-BE49-F238E27FC236}">
                <a16:creationId xmlns:a16="http://schemas.microsoft.com/office/drawing/2014/main" id="{ACB20956-F8CE-F947-B084-CD5949D4055A}"/>
              </a:ext>
            </a:extLst>
          </p:cNvPr>
          <p:cNvSpPr>
            <a:spLocks noGrp="1"/>
          </p:cNvSpPr>
          <p:nvPr>
            <p:ph idx="1"/>
          </p:nvPr>
        </p:nvSpPr>
        <p:spPr>
          <a:xfrm>
            <a:off x="1200150" y="1143000"/>
            <a:ext cx="7733538" cy="5600699"/>
          </a:xfrm>
        </p:spPr>
        <p:txBody>
          <a:bodyPr>
            <a:normAutofit lnSpcReduction="10000"/>
          </a:bodyPr>
          <a:lstStyle/>
          <a:p>
            <a:r>
              <a:rPr lang="en-US" sz="2200" dirty="0"/>
              <a:t>“first enlargement of American whiteness”</a:t>
            </a:r>
          </a:p>
          <a:p>
            <a:pPr lvl="1"/>
            <a:r>
              <a:rPr lang="en-US" sz="2200" dirty="0"/>
              <a:t>first half of 1800s: end of property qualifications for voting</a:t>
            </a:r>
          </a:p>
          <a:p>
            <a:pPr lvl="1"/>
            <a:r>
              <a:rPr lang="en-US" sz="2200" dirty="0"/>
              <a:t>“virtually all male Europeans and their free male children could be naturalized and vote as white”</a:t>
            </a:r>
          </a:p>
          <a:p>
            <a:r>
              <a:rPr lang="en-US" sz="2200" dirty="0"/>
              <a:t>“second enlargement of American whiteness”</a:t>
            </a:r>
          </a:p>
          <a:p>
            <a:pPr lvl="1"/>
            <a:r>
              <a:rPr lang="en-US" sz="2200" dirty="0"/>
              <a:t>late 1800s and early 1900s</a:t>
            </a:r>
          </a:p>
          <a:p>
            <a:pPr lvl="1"/>
            <a:r>
              <a:rPr lang="en-US" sz="2200" dirty="0"/>
              <a:t>“Irish, Germans, and other ‘Nordics’ gained greater acceptance” as white</a:t>
            </a:r>
          </a:p>
          <a:p>
            <a:r>
              <a:rPr lang="en-US" sz="2200" dirty="0"/>
              <a:t>“third enlargement of American whiteness”</a:t>
            </a:r>
          </a:p>
          <a:p>
            <a:pPr lvl="1"/>
            <a:r>
              <a:rPr lang="en-US" sz="2200" dirty="0"/>
              <a:t>1940s and 1950s</a:t>
            </a:r>
          </a:p>
          <a:p>
            <a:pPr lvl="1"/>
            <a:r>
              <a:rPr lang="en-US" sz="2200" dirty="0"/>
              <a:t>Included southern Europeans and eastern Europeans</a:t>
            </a:r>
          </a:p>
          <a:p>
            <a:r>
              <a:rPr lang="en-US" sz="2200" dirty="0"/>
              <a:t>If whiteness can be “enlarged” then that means it is not natural -- it is socially constructed--but that was not acknowledged and instead whiteness was seen as always having existed; whiteness was taken for granted as a natural, biological identity</a:t>
            </a:r>
          </a:p>
        </p:txBody>
      </p:sp>
    </p:spTree>
    <p:extLst>
      <p:ext uri="{BB962C8B-B14F-4D97-AF65-F5344CB8AC3E}">
        <p14:creationId xmlns:p14="http://schemas.microsoft.com/office/powerpoint/2010/main" val="3997325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4425" y="274638"/>
            <a:ext cx="7819263" cy="1198562"/>
          </a:xfrm>
        </p:spPr>
        <p:txBody>
          <a:bodyPr>
            <a:noAutofit/>
          </a:bodyPr>
          <a:lstStyle/>
          <a:p>
            <a:pPr algn="ctr"/>
            <a:r>
              <a:rPr lang="en-US" sz="3800" dirty="0"/>
              <a:t>When courts decide who is not white</a:t>
            </a:r>
          </a:p>
        </p:txBody>
      </p:sp>
      <p:sp>
        <p:nvSpPr>
          <p:cNvPr id="3" name="Content Placeholder 2"/>
          <p:cNvSpPr>
            <a:spLocks noGrp="1"/>
          </p:cNvSpPr>
          <p:nvPr>
            <p:ph idx="1"/>
          </p:nvPr>
        </p:nvSpPr>
        <p:spPr>
          <a:xfrm>
            <a:off x="1435608" y="1473200"/>
            <a:ext cx="7498080" cy="5101514"/>
          </a:xfrm>
        </p:spPr>
        <p:txBody>
          <a:bodyPr>
            <a:normAutofit/>
          </a:bodyPr>
          <a:lstStyle/>
          <a:p>
            <a:r>
              <a:rPr lang="en-US" sz="3200" dirty="0">
                <a:solidFill>
                  <a:schemeClr val="dk1"/>
                </a:solidFill>
              </a:rPr>
              <a:t>1878: California federal district court: a Chinese man could not become a citizen because he wasn’t white</a:t>
            </a:r>
          </a:p>
          <a:p>
            <a:r>
              <a:rPr lang="en-US" sz="3200" dirty="0">
                <a:solidFill>
                  <a:schemeClr val="dk1"/>
                </a:solidFill>
              </a:rPr>
              <a:t>1922: Supreme Court: a Japanese man could not be a citizen because he wasn’t white</a:t>
            </a:r>
          </a:p>
          <a:p>
            <a:r>
              <a:rPr lang="en-US" sz="3200" dirty="0">
                <a:solidFill>
                  <a:schemeClr val="dk1"/>
                </a:solidFill>
              </a:rPr>
              <a:t>1923: Supreme Court: a man from India could not become a citizen because he wasn’t white</a:t>
            </a:r>
            <a:endParaRPr lang="en-US" sz="3200" dirty="0"/>
          </a:p>
        </p:txBody>
      </p:sp>
    </p:spTree>
    <p:extLst>
      <p:ext uri="{BB962C8B-B14F-4D97-AF65-F5344CB8AC3E}">
        <p14:creationId xmlns:p14="http://schemas.microsoft.com/office/powerpoint/2010/main" val="2948739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1" y="274638"/>
            <a:ext cx="7962138" cy="1198562"/>
          </a:xfrm>
        </p:spPr>
        <p:txBody>
          <a:bodyPr>
            <a:noAutofit/>
          </a:bodyPr>
          <a:lstStyle/>
          <a:p>
            <a:pPr algn="ctr"/>
            <a:r>
              <a:rPr lang="en-US" sz="3200" dirty="0"/>
              <a:t>Why does it matter who is and is not “white”?</a:t>
            </a:r>
          </a:p>
        </p:txBody>
      </p:sp>
      <p:sp>
        <p:nvSpPr>
          <p:cNvPr id="3" name="Content Placeholder 2"/>
          <p:cNvSpPr>
            <a:spLocks noGrp="1"/>
          </p:cNvSpPr>
          <p:nvPr>
            <p:ph idx="1"/>
          </p:nvPr>
        </p:nvSpPr>
        <p:spPr>
          <a:xfrm>
            <a:off x="1435608" y="1473200"/>
            <a:ext cx="7498080" cy="5101514"/>
          </a:xfrm>
        </p:spPr>
        <p:txBody>
          <a:bodyPr>
            <a:normAutofit fontScale="92500"/>
          </a:bodyPr>
          <a:lstStyle/>
          <a:p>
            <a:r>
              <a:rPr lang="en-US" dirty="0">
                <a:solidFill>
                  <a:schemeClr val="dk1"/>
                </a:solidFill>
              </a:rPr>
              <a:t>Throughout American history, being “white” meant access to unearned advantages</a:t>
            </a:r>
            <a:endParaRPr lang="en-US" dirty="0"/>
          </a:p>
          <a:p>
            <a:pPr lvl="1"/>
            <a:r>
              <a:rPr lang="en-US" dirty="0"/>
              <a:t>1700s &amp; 1800s: freedom from slavery and access to stolen, indigenous land</a:t>
            </a:r>
          </a:p>
          <a:p>
            <a:pPr lvl="1"/>
            <a:r>
              <a:rPr lang="en-US" dirty="0"/>
              <a:t>1900s: access to government benefits (Social Security, low-interest housing loans, GI Bill) and suburban segregated housing</a:t>
            </a:r>
          </a:p>
          <a:p>
            <a:r>
              <a:rPr lang="en-US" dirty="0"/>
              <a:t>Creation of inter-generational family wealth</a:t>
            </a:r>
          </a:p>
          <a:p>
            <a:pPr lvl="1"/>
            <a:r>
              <a:rPr lang="en-US" dirty="0"/>
              <a:t>Whiteness is a “racial bribe” (</a:t>
            </a:r>
            <a:r>
              <a:rPr lang="en-US" dirty="0">
                <a:hlinkClick r:id="rId2"/>
              </a:rPr>
              <a:t>Michelle Alexander</a:t>
            </a:r>
            <a:r>
              <a:rPr lang="en-US" dirty="0"/>
              <a:t>)</a:t>
            </a:r>
          </a:p>
          <a:p>
            <a:pPr lvl="1"/>
            <a:r>
              <a:rPr lang="en-US" dirty="0"/>
              <a:t>Whiteness pays a “public and psychological wage” (W.E.B. DuBois, </a:t>
            </a:r>
            <a:r>
              <a:rPr lang="en-US" i="1" dirty="0"/>
              <a:t>Black Reconstruction in America</a:t>
            </a:r>
            <a:r>
              <a:rPr lang="en-US" dirty="0"/>
              <a:t>)</a:t>
            </a:r>
          </a:p>
        </p:txBody>
      </p:sp>
    </p:spTree>
    <p:extLst>
      <p:ext uri="{BB962C8B-B14F-4D97-AF65-F5344CB8AC3E}">
        <p14:creationId xmlns:p14="http://schemas.microsoft.com/office/powerpoint/2010/main" val="4128145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435608" y="274638"/>
            <a:ext cx="7498080" cy="1109662"/>
          </a:xfrm>
        </p:spPr>
        <p:txBody>
          <a:bodyPr>
            <a:noAutofit/>
          </a:bodyPr>
          <a:lstStyle/>
          <a:p>
            <a:pPr algn="ctr"/>
            <a:r>
              <a:rPr lang="en-US" sz="3400" dirty="0"/>
              <a:t>Invented racial categories used to divide and conquer, maintain power structure</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246909" y="1536700"/>
            <a:ext cx="7686779" cy="5220359"/>
          </a:xfrm>
        </p:spPr>
        <p:txBody>
          <a:bodyPr>
            <a:noAutofit/>
          </a:bodyPr>
          <a:lstStyle/>
          <a:p>
            <a:r>
              <a:rPr lang="en-US" sz="2800" dirty="0"/>
              <a:t>After 1676 Bacon’s Rebellion in Virginia:</a:t>
            </a:r>
          </a:p>
          <a:p>
            <a:pPr lvl="1"/>
            <a:r>
              <a:rPr lang="en-US" dirty="0"/>
              <a:t>“whiteness defined through European ancestry was </a:t>
            </a:r>
            <a:r>
              <a:rPr lang="en-US" b="1" dirty="0"/>
              <a:t>a calculated racial solution</a:t>
            </a:r>
            <a:r>
              <a:rPr lang="en-US" dirty="0"/>
              <a:t> developed by colonial leaders to the economic and physical threat of laboring-class solidarity” (Goodman et al., </a:t>
            </a:r>
            <a:r>
              <a:rPr lang="en-US" i="1" dirty="0"/>
              <a:t>Race: Are We So Different</a:t>
            </a:r>
            <a:r>
              <a:rPr lang="en-US" dirty="0"/>
              <a:t> 44)</a:t>
            </a:r>
          </a:p>
          <a:p>
            <a:r>
              <a:rPr lang="en-US" sz="2800" dirty="0"/>
              <a:t>This type of divide and conquer strategy has continued ever since as a way for those in power to keep their power, for systemic racism to continue, and for status quo to persist</a:t>
            </a:r>
          </a:p>
          <a:p>
            <a:endParaRPr lang="en-US" sz="2400" dirty="0"/>
          </a:p>
        </p:txBody>
      </p:sp>
    </p:spTree>
    <p:extLst>
      <p:ext uri="{BB962C8B-B14F-4D97-AF65-F5344CB8AC3E}">
        <p14:creationId xmlns:p14="http://schemas.microsoft.com/office/powerpoint/2010/main" val="1045867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435608" y="274638"/>
            <a:ext cx="7498080" cy="1109662"/>
          </a:xfrm>
        </p:spPr>
        <p:txBody>
          <a:bodyPr>
            <a:noAutofit/>
          </a:bodyPr>
          <a:lstStyle/>
          <a:p>
            <a:pPr algn="ctr"/>
            <a:r>
              <a:rPr lang="en-US" sz="3400" dirty="0"/>
              <a:t>Invented racial categories used to divide and conquer, maintain power structure</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246909" y="1536700"/>
            <a:ext cx="7686779" cy="5220359"/>
          </a:xfrm>
        </p:spPr>
        <p:txBody>
          <a:bodyPr>
            <a:noAutofit/>
          </a:bodyPr>
          <a:lstStyle/>
          <a:p>
            <a:r>
              <a:rPr lang="en-US" dirty="0"/>
              <a:t>Next week we’ll focus more specifically on how systemic racism continued after Civil Rights Movement of 1960s</a:t>
            </a:r>
          </a:p>
          <a:p>
            <a:r>
              <a:rPr lang="en-US" dirty="0"/>
              <a:t>For now:  divide and conquer stereotypes deployed during and after the Civil Rights Movement of the 1960s to break interracial coalitions and to maintain the status quo </a:t>
            </a:r>
          </a:p>
          <a:p>
            <a:pPr marL="82296" indent="0">
              <a:buNone/>
            </a:pPr>
            <a:endParaRPr lang="en-US" sz="2400" dirty="0"/>
          </a:p>
        </p:txBody>
      </p:sp>
    </p:spTree>
    <p:extLst>
      <p:ext uri="{BB962C8B-B14F-4D97-AF65-F5344CB8AC3E}">
        <p14:creationId xmlns:p14="http://schemas.microsoft.com/office/powerpoint/2010/main" val="2266283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435608" y="274638"/>
            <a:ext cx="7498080" cy="1109662"/>
          </a:xfrm>
        </p:spPr>
        <p:txBody>
          <a:bodyPr>
            <a:noAutofit/>
          </a:bodyPr>
          <a:lstStyle/>
          <a:p>
            <a:pPr algn="ctr"/>
            <a:r>
              <a:rPr lang="en-US" sz="3400" dirty="0"/>
              <a:t>Invented racial categories used to divide and conquer, maintain power structure</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246909" y="1536700"/>
            <a:ext cx="7686779" cy="5220359"/>
          </a:xfrm>
        </p:spPr>
        <p:txBody>
          <a:bodyPr>
            <a:noAutofit/>
          </a:bodyPr>
          <a:lstStyle/>
          <a:p>
            <a:r>
              <a:rPr lang="en-US" sz="2400" dirty="0"/>
              <a:t>“model minority” stereotype of Asian Americans</a:t>
            </a:r>
          </a:p>
          <a:p>
            <a:pPr lvl="1"/>
            <a:r>
              <a:rPr lang="en-US" sz="2400" dirty="0"/>
              <a:t>“At a time when Americans are awash in worry over the plight of racial minorities—One such minority, the nation’s 300,000 Chinese Americans, is winning wealth and respect by dint of its own hard work” (</a:t>
            </a:r>
            <a:r>
              <a:rPr lang="en-US" sz="2400" i="1" dirty="0"/>
              <a:t>US News &amp; World Report</a:t>
            </a:r>
            <a:r>
              <a:rPr lang="en-US" sz="2400" dirty="0"/>
              <a:t>, 12/26/1966)</a:t>
            </a:r>
          </a:p>
          <a:p>
            <a:pPr lvl="1"/>
            <a:r>
              <a:rPr lang="en-US" sz="2400" dirty="0"/>
              <a:t>created categories of “good minority” and “bad minority” to show that racism is no longer a problem and if you work hard, you’ll be successful (no need for further civil rights protests; no need for government aid)</a:t>
            </a:r>
          </a:p>
        </p:txBody>
      </p:sp>
    </p:spTree>
    <p:extLst>
      <p:ext uri="{BB962C8B-B14F-4D97-AF65-F5344CB8AC3E}">
        <p14:creationId xmlns:p14="http://schemas.microsoft.com/office/powerpoint/2010/main" val="3465987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8772" y="1603460"/>
            <a:ext cx="7714916" cy="5002797"/>
          </a:xfrm>
        </p:spPr>
        <p:txBody>
          <a:bodyPr>
            <a:normAutofit lnSpcReduction="10000"/>
          </a:bodyPr>
          <a:lstStyle/>
          <a:p>
            <a:r>
              <a:rPr lang="en-US" dirty="0"/>
              <a:t>African Americans stereotyped as:</a:t>
            </a:r>
          </a:p>
          <a:p>
            <a:pPr lvl="1"/>
            <a:r>
              <a:rPr lang="en-US" dirty="0"/>
              <a:t>“welfare queens” (myth of “welfare fraud” leads to cuts to social services)</a:t>
            </a:r>
          </a:p>
          <a:p>
            <a:pPr lvl="1"/>
            <a:r>
              <a:rPr lang="en-US" dirty="0"/>
              <a:t>“dangerous criminals” (myth of disproportionate drug use and drug selling leads to mass incarceration and War on Drugs)</a:t>
            </a:r>
          </a:p>
          <a:p>
            <a:r>
              <a:rPr lang="en-US" dirty="0"/>
              <a:t>Latinx people stereotyped as “illegal” and “not American”</a:t>
            </a:r>
          </a:p>
          <a:p>
            <a:r>
              <a:rPr lang="en-US" dirty="0"/>
              <a:t>Muslims stereotyped as “terrorists”</a:t>
            </a:r>
          </a:p>
          <a:p>
            <a:r>
              <a:rPr lang="en-US" dirty="0"/>
              <a:t>Rise in anti-Semitism</a:t>
            </a:r>
          </a:p>
        </p:txBody>
      </p:sp>
      <p:sp>
        <p:nvSpPr>
          <p:cNvPr id="6" name="Title 1">
            <a:extLst>
              <a:ext uri="{FF2B5EF4-FFF2-40B4-BE49-F238E27FC236}">
                <a16:creationId xmlns:a16="http://schemas.microsoft.com/office/drawing/2014/main" id="{F30B9119-2252-C94C-A410-91AB2E633240}"/>
              </a:ext>
            </a:extLst>
          </p:cNvPr>
          <p:cNvSpPr txBox="1">
            <a:spLocks/>
          </p:cNvSpPr>
          <p:nvPr/>
        </p:nvSpPr>
        <p:spPr>
          <a:xfrm>
            <a:off x="1218772" y="251743"/>
            <a:ext cx="7714916" cy="1328822"/>
          </a:xfrm>
          <a:prstGeom prst="rect">
            <a:avLst/>
          </a:prstGeom>
        </p:spPr>
        <p:txBody>
          <a:bodyPr anchor="ctr">
            <a:no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sz="3400" dirty="0"/>
              <a:t>Invented racial categories used to divide and conquer, maintain power structure</a:t>
            </a:r>
          </a:p>
        </p:txBody>
      </p:sp>
    </p:spTree>
    <p:extLst>
      <p:ext uri="{BB962C8B-B14F-4D97-AF65-F5344CB8AC3E}">
        <p14:creationId xmlns:p14="http://schemas.microsoft.com/office/powerpoint/2010/main" val="1488604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9703" y="274638"/>
            <a:ext cx="7743985" cy="893762"/>
          </a:xfrm>
        </p:spPr>
        <p:txBody>
          <a:bodyPr>
            <a:noAutofit/>
          </a:bodyPr>
          <a:lstStyle/>
          <a:p>
            <a:pPr algn="ctr"/>
            <a:r>
              <a:rPr lang="en-US" dirty="0"/>
              <a:t>Develop an Antiracist Perspective</a:t>
            </a:r>
          </a:p>
        </p:txBody>
      </p:sp>
      <p:sp>
        <p:nvSpPr>
          <p:cNvPr id="3" name="Content Placeholder 2"/>
          <p:cNvSpPr>
            <a:spLocks noGrp="1"/>
          </p:cNvSpPr>
          <p:nvPr>
            <p:ph idx="1"/>
          </p:nvPr>
        </p:nvSpPr>
        <p:spPr>
          <a:xfrm>
            <a:off x="1435608" y="1257301"/>
            <a:ext cx="7498080" cy="5321300"/>
          </a:xfrm>
        </p:spPr>
        <p:txBody>
          <a:bodyPr>
            <a:normAutofit fontScale="92500"/>
          </a:bodyPr>
          <a:lstStyle/>
          <a:p>
            <a:r>
              <a:rPr lang="en-US" sz="2400" dirty="0"/>
              <a:t>Last week and this week, we focused on 2 primary myths that white people in particular are indoctrinated into that uphold white supremacy</a:t>
            </a:r>
          </a:p>
          <a:p>
            <a:pPr marL="916686" lvl="1" indent="-514350">
              <a:buFont typeface="+mj-lt"/>
              <a:buAutoNum type="arabicPeriod"/>
            </a:pPr>
            <a:r>
              <a:rPr lang="en-US" sz="2400" dirty="0"/>
              <a:t>Myth that race is biological</a:t>
            </a:r>
          </a:p>
          <a:p>
            <a:pPr marL="916686" lvl="1" indent="-514350">
              <a:buFont typeface="+mj-lt"/>
              <a:buAutoNum type="arabicPeriod"/>
            </a:pPr>
            <a:r>
              <a:rPr lang="en-US" sz="2400" dirty="0"/>
              <a:t>Myth that race has always existed (myth that race is not a construct)</a:t>
            </a:r>
          </a:p>
          <a:p>
            <a:r>
              <a:rPr lang="en-US" sz="2400" dirty="0"/>
              <a:t>If we believe these myths, we see them as normal and take them for granted, so we don’t question the laws, policies, court decisions, culture, actions, and behaviors that result - we see them as the only way of doing things</a:t>
            </a:r>
          </a:p>
          <a:p>
            <a:r>
              <a:rPr lang="en-US" sz="2400" dirty="0"/>
              <a:t>However, if we start to recognize these myths as myths, we can start to reflect on how we’ve been indoctrinated into them, how to un-indoctrinate ourselves, and how to take action (which we’ll discuss in the 4</a:t>
            </a:r>
            <a:r>
              <a:rPr lang="en-US" sz="2400" baseline="30000" dirty="0"/>
              <a:t>th</a:t>
            </a:r>
            <a:r>
              <a:rPr lang="en-US" sz="2400" dirty="0"/>
              <a:t> week of this series)</a:t>
            </a:r>
          </a:p>
          <a:p>
            <a:pPr marL="82296" indent="0">
              <a:buNone/>
            </a:pPr>
            <a:endParaRPr lang="en-US" sz="3000" dirty="0"/>
          </a:p>
        </p:txBody>
      </p:sp>
    </p:spTree>
    <p:extLst>
      <p:ext uri="{BB962C8B-B14F-4D97-AF65-F5344CB8AC3E}">
        <p14:creationId xmlns:p14="http://schemas.microsoft.com/office/powerpoint/2010/main" val="2799306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800400"/>
          </a:xfrm>
        </p:spPr>
        <p:txBody>
          <a:bodyPr>
            <a:noAutofit/>
          </a:bodyPr>
          <a:lstStyle/>
          <a:p>
            <a:pPr algn="ctr"/>
            <a:r>
              <a:rPr lang="en-US" sz="4400" dirty="0"/>
              <a:t>Breakout Rooms </a:t>
            </a:r>
          </a:p>
        </p:txBody>
      </p:sp>
      <p:sp>
        <p:nvSpPr>
          <p:cNvPr id="3" name="Content Placeholder 2"/>
          <p:cNvSpPr>
            <a:spLocks noGrp="1"/>
          </p:cNvSpPr>
          <p:nvPr>
            <p:ph idx="1"/>
          </p:nvPr>
        </p:nvSpPr>
        <p:spPr>
          <a:xfrm>
            <a:off x="1155700" y="1075038"/>
            <a:ext cx="7777988" cy="5503562"/>
          </a:xfrm>
        </p:spPr>
        <p:txBody>
          <a:bodyPr>
            <a:noAutofit/>
          </a:bodyPr>
          <a:lstStyle/>
          <a:p>
            <a:r>
              <a:rPr lang="en-US" sz="2400" dirty="0"/>
              <a:t>After we come back from our break, you will automatically be placed in a Breakout Room for 15 minutes with about 5 people.</a:t>
            </a:r>
          </a:p>
          <a:p>
            <a:r>
              <a:rPr lang="en-US" sz="2400" dirty="0"/>
              <a:t>Purpose of the Breakout Room is to discuss:</a:t>
            </a:r>
          </a:p>
          <a:p>
            <a:pPr lvl="1"/>
            <a:r>
              <a:rPr lang="en-US" sz="2400" dirty="0"/>
              <a:t>What can you do to develop a daily practice starting tomorrow of:</a:t>
            </a:r>
          </a:p>
          <a:p>
            <a:pPr lvl="2"/>
            <a:r>
              <a:rPr lang="en-US" dirty="0"/>
              <a:t>catching yourself slipping into the myth that race has always existed</a:t>
            </a:r>
          </a:p>
          <a:p>
            <a:pPr lvl="2"/>
            <a:r>
              <a:rPr lang="en-US" dirty="0"/>
              <a:t>recognizing that is a myth and instead see race is actually a construct/invention</a:t>
            </a:r>
          </a:p>
          <a:p>
            <a:pPr lvl="2"/>
            <a:r>
              <a:rPr lang="en-US" dirty="0"/>
              <a:t>consciously pull yourself out of this myth?</a:t>
            </a:r>
          </a:p>
          <a:p>
            <a:pPr lvl="1"/>
            <a:r>
              <a:rPr lang="en-US" sz="2400" dirty="0"/>
              <a:t>What questions do you want to ask Karen?</a:t>
            </a:r>
          </a:p>
        </p:txBody>
      </p:sp>
    </p:spTree>
    <p:extLst>
      <p:ext uri="{BB962C8B-B14F-4D97-AF65-F5344CB8AC3E}">
        <p14:creationId xmlns:p14="http://schemas.microsoft.com/office/powerpoint/2010/main" val="1770028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588962"/>
          </a:xfrm>
        </p:spPr>
        <p:txBody>
          <a:bodyPr>
            <a:noAutofit/>
          </a:bodyPr>
          <a:lstStyle/>
          <a:p>
            <a:pPr algn="ctr"/>
            <a:r>
              <a:rPr lang="en-US" sz="4400" dirty="0"/>
              <a:t>Directions for Breakout Rooms </a:t>
            </a:r>
          </a:p>
        </p:txBody>
      </p:sp>
      <p:sp>
        <p:nvSpPr>
          <p:cNvPr id="3" name="Content Placeholder 2"/>
          <p:cNvSpPr>
            <a:spLocks noGrp="1"/>
          </p:cNvSpPr>
          <p:nvPr>
            <p:ph idx="1"/>
          </p:nvPr>
        </p:nvSpPr>
        <p:spPr>
          <a:xfrm>
            <a:off x="1092200" y="863600"/>
            <a:ext cx="7841488" cy="5715000"/>
          </a:xfrm>
        </p:spPr>
        <p:txBody>
          <a:bodyPr>
            <a:noAutofit/>
          </a:bodyPr>
          <a:lstStyle/>
          <a:p>
            <a:r>
              <a:rPr lang="en-US" sz="2200" dirty="0"/>
              <a:t>Inside the Breakout Rooms:</a:t>
            </a:r>
          </a:p>
          <a:p>
            <a:pPr lvl="1"/>
            <a:r>
              <a:rPr lang="en-US" sz="2200" dirty="0"/>
              <a:t>Keep track of your Breakout Room number</a:t>
            </a:r>
          </a:p>
          <a:p>
            <a:pPr lvl="1"/>
            <a:r>
              <a:rPr lang="en-US" sz="2200" dirty="0"/>
              <a:t>When you get into the Breakout Room, open up the Chat so you can see the directions I’ll be sending out to everyone in a moment (move your cursor to bottom of screen to click on Chat)</a:t>
            </a:r>
          </a:p>
          <a:p>
            <a:pPr lvl="1"/>
            <a:r>
              <a:rPr lang="en-US" sz="2200" dirty="0"/>
              <a:t>Identify facilitator</a:t>
            </a:r>
          </a:p>
          <a:p>
            <a:pPr lvl="1"/>
            <a:r>
              <a:rPr lang="en-US" sz="2200" dirty="0"/>
              <a:t>Introduce yourselves very briefly</a:t>
            </a:r>
          </a:p>
          <a:p>
            <a:pPr lvl="1"/>
            <a:r>
              <a:rPr lang="en-US" sz="2200" dirty="0"/>
              <a:t>Focus your time on discussing the question</a:t>
            </a:r>
          </a:p>
          <a:p>
            <a:pPr lvl="1"/>
            <a:r>
              <a:rPr lang="en-US" sz="2200" dirty="0"/>
              <a:t>Identify any questions you want to ask Karen</a:t>
            </a:r>
          </a:p>
          <a:p>
            <a:r>
              <a:rPr lang="en-US" sz="2200" dirty="0"/>
              <a:t>When we finish the Breakout Rooms and come back together, Karen will call out one Breakout Room number at a time (so that’s why you need to remember your number), and each facilitator should share one brief highlight of the discussion about the question and share any questions the group has for Karen</a:t>
            </a:r>
          </a:p>
        </p:txBody>
      </p:sp>
    </p:spTree>
    <p:extLst>
      <p:ext uri="{BB962C8B-B14F-4D97-AF65-F5344CB8AC3E}">
        <p14:creationId xmlns:p14="http://schemas.microsoft.com/office/powerpoint/2010/main" val="1754797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Solstice.thmx</Template>
  <TotalTime>25106</TotalTime>
  <Words>2423</Words>
  <Application>Microsoft Macintosh PowerPoint</Application>
  <PresentationFormat>On-screen Show (4:3)</PresentationFormat>
  <Paragraphs>161</Paragraphs>
  <Slides>27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Gill Sans MT</vt:lpstr>
      <vt:lpstr>Verdana</vt:lpstr>
      <vt:lpstr>Wingdings 2</vt:lpstr>
      <vt:lpstr>Solstice</vt:lpstr>
      <vt:lpstr>Dismantling the Racism Machine:  Week 2 a lecture series sponsored by  the Summit Free Public Library</vt:lpstr>
      <vt:lpstr>Lecture Series Schedule Fridays July 17 - August 7 myths taught to white people that need to be debunked in order to challenge systemic racism</vt:lpstr>
      <vt:lpstr>PowerPoint Presentation</vt:lpstr>
      <vt:lpstr>PowerPoint Presentation</vt:lpstr>
      <vt:lpstr>Racial Myths or Ideologies </vt:lpstr>
      <vt:lpstr>PowerPoint Presentation</vt:lpstr>
      <vt:lpstr>PowerPoint Presentation</vt:lpstr>
      <vt:lpstr>PowerPoint Presentation</vt:lpstr>
      <vt:lpstr>Race is an invention</vt:lpstr>
      <vt:lpstr>Race is an invention</vt:lpstr>
      <vt:lpstr>Racial categories were constructed</vt:lpstr>
      <vt:lpstr>Why does it matter if we recognize that race is a social construct, a human invention?</vt:lpstr>
      <vt:lpstr>Ideology of white supremacy became normalized </vt:lpstr>
      <vt:lpstr>PowerPoint Presentation</vt:lpstr>
      <vt:lpstr>PowerPoint Presentation</vt:lpstr>
      <vt:lpstr>Laws and government policies continued to carry out the ideology of white supremacy</vt:lpstr>
      <vt:lpstr>Laws and government policies continued to carry out the ideology of white supremacy</vt:lpstr>
      <vt:lpstr>Who is white? The History of White People by Nell Irvin Painter</vt:lpstr>
      <vt:lpstr>When courts decide who is not white</vt:lpstr>
      <vt:lpstr>Why does it matter who is and is not “white”?</vt:lpstr>
      <vt:lpstr>Invented racial categories used to divide and conquer, maintain power structure</vt:lpstr>
      <vt:lpstr>Invented racial categories used to divide and conquer, maintain power structure</vt:lpstr>
      <vt:lpstr>Invented racial categories used to divide and conquer, maintain power structure</vt:lpstr>
      <vt:lpstr>PowerPoint Presentation</vt:lpstr>
      <vt:lpstr>Develop an Antiracist Perspective</vt:lpstr>
      <vt:lpstr>Breakout Rooms </vt:lpstr>
      <vt:lpstr>Directions for Breakout Rooms </vt:lpstr>
    </vt:vector>
  </TitlesOfParts>
  <Company>RVCC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Netroots Nation</dc:title>
  <dc:creator>Karen Gaffney</dc:creator>
  <cp:lastModifiedBy>Gaffney, Karen</cp:lastModifiedBy>
  <cp:revision>520</cp:revision>
  <cp:lastPrinted>2020-07-24T13:45:28Z</cp:lastPrinted>
  <dcterms:created xsi:type="dcterms:W3CDTF">2017-07-27T11:06:47Z</dcterms:created>
  <dcterms:modified xsi:type="dcterms:W3CDTF">2020-07-24T13:45:36Z</dcterms:modified>
</cp:coreProperties>
</file>