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31"/>
  </p:notesMasterIdLst>
  <p:handoutMasterIdLst>
    <p:handoutMasterId r:id="rId32"/>
  </p:handoutMasterIdLst>
  <p:sldIdLst>
    <p:sldId id="337" r:id="rId2"/>
    <p:sldId id="340" r:id="rId3"/>
    <p:sldId id="373" r:id="rId4"/>
    <p:sldId id="376" r:id="rId5"/>
    <p:sldId id="377" r:id="rId6"/>
    <p:sldId id="375" r:id="rId7"/>
    <p:sldId id="378" r:id="rId8"/>
    <p:sldId id="298" r:id="rId9"/>
    <p:sldId id="336" r:id="rId10"/>
    <p:sldId id="372" r:id="rId11"/>
    <p:sldId id="271" r:id="rId12"/>
    <p:sldId id="343" r:id="rId13"/>
    <p:sldId id="361" r:id="rId14"/>
    <p:sldId id="364" r:id="rId15"/>
    <p:sldId id="362" r:id="rId16"/>
    <p:sldId id="348" r:id="rId17"/>
    <p:sldId id="349" r:id="rId18"/>
    <p:sldId id="385" r:id="rId19"/>
    <p:sldId id="386" r:id="rId20"/>
    <p:sldId id="366" r:id="rId21"/>
    <p:sldId id="379" r:id="rId22"/>
    <p:sldId id="360" r:id="rId23"/>
    <p:sldId id="382" r:id="rId24"/>
    <p:sldId id="305" r:id="rId25"/>
    <p:sldId id="322" r:id="rId26"/>
    <p:sldId id="383" r:id="rId27"/>
    <p:sldId id="387" r:id="rId28"/>
    <p:sldId id="388" r:id="rId29"/>
    <p:sldId id="297" r:id="rId3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71" autoAdjust="0"/>
    <p:restoredTop sz="93981" autoAdjust="0"/>
  </p:normalViewPr>
  <p:slideViewPr>
    <p:cSldViewPr snapToGrid="0" snapToObjects="1">
      <p:cViewPr varScale="1">
        <p:scale>
          <a:sx n="104" d="100"/>
          <a:sy n="104" d="100"/>
        </p:scale>
        <p:origin x="28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7/20/20</a:t>
            </a:fld>
            <a:endParaRPr lang="en-US"/>
          </a:p>
        </p:txBody>
      </p:sp>
      <p:sp>
        <p:nvSpPr>
          <p:cNvPr id="4" name="Footer Placeholder 3"/>
          <p:cNvSpPr>
            <a:spLocks noGrp="1"/>
          </p:cNvSpPr>
          <p:nvPr>
            <p:ph type="ftr" sz="quarter" idx="2"/>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5"/>
            <a:ext cx="2972421"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027" y="0"/>
            <a:ext cx="2972421"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7/20/20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1761706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C469FC-19EA-5141-8061-1BA882A3A33F}" type="slidenum">
              <a:rPr lang="en-US" smtClean="0"/>
              <a:t>15</a:t>
            </a:fld>
            <a:endParaRPr lang="en-US"/>
          </a:p>
        </p:txBody>
      </p:sp>
    </p:spTree>
    <p:extLst>
      <p:ext uri="{BB962C8B-B14F-4D97-AF65-F5344CB8AC3E}">
        <p14:creationId xmlns:p14="http://schemas.microsoft.com/office/powerpoint/2010/main" val="580942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7/20/20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7/20/20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7/20/20</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newjimcrow.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ivilrightsproject.ucla.edu/research/k-12-education/integration-and-diversity/brown-at-62-school-segregation-by-race-poverty-and-stat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njisj.org/economic_justic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413408"/>
          </a:xfrm>
        </p:spPr>
        <p:txBody>
          <a:bodyPr>
            <a:noAutofit/>
          </a:bodyPr>
          <a:lstStyle/>
          <a:p>
            <a:pPr algn="ctr"/>
            <a:r>
              <a:rPr lang="en-US" sz="4000" i="1" dirty="0"/>
              <a:t>Dismantling the Racism Machine</a:t>
            </a:r>
            <a:r>
              <a:rPr lang="en-US" sz="4000" dirty="0"/>
              <a:t>: </a:t>
            </a:r>
            <a:br>
              <a:rPr lang="en-US" sz="4000" dirty="0"/>
            </a:br>
            <a:r>
              <a:rPr lang="en-US" sz="4000" dirty="0"/>
              <a:t>A Beginning Workshop Series for White People</a:t>
            </a:r>
            <a:br>
              <a:rPr lang="en-US" sz="4000" dirty="0"/>
            </a:br>
            <a:r>
              <a:rPr lang="en-US" sz="3200" dirty="0"/>
              <a:t>Part 2</a:t>
            </a:r>
          </a:p>
        </p:txBody>
      </p:sp>
      <p:sp>
        <p:nvSpPr>
          <p:cNvPr id="3" name="Subtitle 2"/>
          <p:cNvSpPr>
            <a:spLocks noGrp="1"/>
          </p:cNvSpPr>
          <p:nvPr>
            <p:ph type="subTitle" idx="1"/>
          </p:nvPr>
        </p:nvSpPr>
        <p:spPr>
          <a:xfrm>
            <a:off x="1432560" y="2843213"/>
            <a:ext cx="7406640" cy="3813225"/>
          </a:xfrm>
        </p:spPr>
        <p:txBody>
          <a:bodyPr>
            <a:normAutofit fontScale="85000" lnSpcReduction="20000"/>
          </a:bodyPr>
          <a:lstStyle/>
          <a:p>
            <a:endParaRPr lang="en-US" dirty="0"/>
          </a:p>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20686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9"/>
            <a:ext cx="7498080" cy="454232"/>
          </a:xfrm>
        </p:spPr>
        <p:txBody>
          <a:bodyPr>
            <a:noAutofit/>
          </a:bodyPr>
          <a:lstStyle/>
          <a:p>
            <a:pPr algn="ctr"/>
            <a:r>
              <a:rPr lang="en-US" sz="3200" dirty="0"/>
              <a:t>Workshop Series Schedule</a:t>
            </a:r>
          </a:p>
        </p:txBody>
      </p:sp>
      <p:sp>
        <p:nvSpPr>
          <p:cNvPr id="3" name="Content Placeholder 2"/>
          <p:cNvSpPr>
            <a:spLocks noGrp="1"/>
          </p:cNvSpPr>
          <p:nvPr>
            <p:ph idx="1"/>
          </p:nvPr>
        </p:nvSpPr>
        <p:spPr>
          <a:xfrm>
            <a:off x="1139687" y="1046922"/>
            <a:ext cx="7794001" cy="5527792"/>
          </a:xfrm>
        </p:spPr>
        <p:txBody>
          <a:bodyPr>
            <a:noAutofit/>
          </a:bodyPr>
          <a:lstStyle/>
          <a:p>
            <a:r>
              <a:rPr lang="en-US" sz="2000" dirty="0"/>
              <a:t>Session 1: Wednesday, July 15, 7-8:30pm</a:t>
            </a:r>
          </a:p>
          <a:p>
            <a:pPr lvl="1"/>
            <a:r>
              <a:rPr lang="en-US" sz="2000" dirty="0"/>
              <a:t>What </a:t>
            </a:r>
            <a:r>
              <a:rPr lang="en-US" sz="2000" b="1" dirty="0"/>
              <a:t>racial myths </a:t>
            </a:r>
            <a:r>
              <a:rPr lang="en-US" sz="2000" dirty="0"/>
              <a:t>do white people believe that we need to unlearn? This session will focus on how to debunk the myths that race is biological and that race (especially whiteness) has always existed. We will explore how these myths influence systemic racism today. </a:t>
            </a:r>
          </a:p>
          <a:p>
            <a:r>
              <a:rPr lang="en-US" sz="2000" dirty="0"/>
              <a:t>Session 2: Wednesday, July 22, 7-8:30pm</a:t>
            </a:r>
          </a:p>
          <a:p>
            <a:pPr lvl="1"/>
            <a:r>
              <a:rPr lang="en-US" sz="2000" dirty="0"/>
              <a:t>How and why has </a:t>
            </a:r>
            <a:r>
              <a:rPr lang="en-US" sz="2000" b="1" dirty="0"/>
              <a:t>systemic racism persisted after the civil rights movement</a:t>
            </a:r>
            <a:r>
              <a:rPr lang="en-US" sz="2000" dirty="0"/>
              <a:t>? This session will focus on specific ways in which systemic racism has been adapted for a post-civil rights era, leading up to our present moment.</a:t>
            </a:r>
          </a:p>
          <a:p>
            <a:r>
              <a:rPr lang="en-US" sz="2000" dirty="0"/>
              <a:t>Session 3: Wednesday, July 29, 7-8:30pm</a:t>
            </a:r>
          </a:p>
          <a:p>
            <a:pPr lvl="1"/>
            <a:r>
              <a:rPr lang="en-US" sz="2000" dirty="0"/>
              <a:t>How can white people challenge systemic racism today? This session will focus on how we can apply the concepts from Sessions 1 and 2 to create a sustained, lifelong </a:t>
            </a:r>
            <a:r>
              <a:rPr lang="en-US" sz="2000" b="1" dirty="0"/>
              <a:t>practice of antiracism</a:t>
            </a:r>
            <a:r>
              <a:rPr lang="en-US" sz="2000" dirty="0"/>
              <a:t>. </a:t>
            </a:r>
          </a:p>
          <a:p>
            <a:r>
              <a:rPr lang="en-US" sz="2000" dirty="0"/>
              <a:t>Optional check-in: Wednesday,  August 19, 7-8:30pm</a:t>
            </a:r>
          </a:p>
        </p:txBody>
      </p:sp>
    </p:spTree>
    <p:extLst>
      <p:ext uri="{BB962C8B-B14F-4D97-AF65-F5344CB8AC3E}">
        <p14:creationId xmlns:p14="http://schemas.microsoft.com/office/powerpoint/2010/main" val="111420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C43613-BDF3-6741-8630-69C330D131A0}"/>
              </a:ext>
            </a:extLst>
          </p:cNvPr>
          <p:cNvSpPr txBox="1">
            <a:spLocks/>
          </p:cNvSpPr>
          <p:nvPr/>
        </p:nvSpPr>
        <p:spPr>
          <a:xfrm>
            <a:off x="1146509" y="1619209"/>
            <a:ext cx="7787426" cy="1308476"/>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800" dirty="0"/>
              <a:t>Myth #1: Human </a:t>
            </a:r>
            <a:r>
              <a:rPr lang="en-US" sz="2800" dirty="0">
                <a:solidFill>
                  <a:schemeClr val="dk1"/>
                </a:solidFill>
              </a:rPr>
              <a:t>races are biologically different (or, race is biological)</a:t>
            </a:r>
            <a:endParaRPr lang="en-US" sz="2800" dirty="0"/>
          </a:p>
        </p:txBody>
      </p:sp>
      <p:sp>
        <p:nvSpPr>
          <p:cNvPr id="4" name="Title 1">
            <a:extLst>
              <a:ext uri="{FF2B5EF4-FFF2-40B4-BE49-F238E27FC236}">
                <a16:creationId xmlns:a16="http://schemas.microsoft.com/office/drawing/2014/main" id="{9D4D3D66-AC5A-B840-B0C1-2C7EEE36586D}"/>
              </a:ext>
            </a:extLst>
          </p:cNvPr>
          <p:cNvSpPr txBox="1">
            <a:spLocks/>
          </p:cNvSpPr>
          <p:nvPr/>
        </p:nvSpPr>
        <p:spPr>
          <a:xfrm>
            <a:off x="1643448" y="325212"/>
            <a:ext cx="7052843" cy="895777"/>
          </a:xfrm>
          <a:prstGeom prst="rect">
            <a:avLst/>
          </a:prstGeom>
        </p:spPr>
        <p:txBody>
          <a:bodyPr anchor="ctr">
            <a:norm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Last week</a:t>
            </a:r>
            <a:endParaRPr lang="en-US" sz="5100" dirty="0"/>
          </a:p>
        </p:txBody>
      </p:sp>
      <p:sp>
        <p:nvSpPr>
          <p:cNvPr id="6" name="Text Placeholder 2">
            <a:extLst>
              <a:ext uri="{FF2B5EF4-FFF2-40B4-BE49-F238E27FC236}">
                <a16:creationId xmlns:a16="http://schemas.microsoft.com/office/drawing/2014/main" id="{7184132D-9B8A-6A44-89C7-DB7024EFBF32}"/>
              </a:ext>
            </a:extLst>
          </p:cNvPr>
          <p:cNvSpPr txBox="1">
            <a:spLocks/>
          </p:cNvSpPr>
          <p:nvPr/>
        </p:nvSpPr>
        <p:spPr>
          <a:xfrm>
            <a:off x="1146509" y="3062235"/>
            <a:ext cx="7289083" cy="227727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800" dirty="0"/>
              <a:t>Myth #2: </a:t>
            </a:r>
            <a:r>
              <a:rPr lang="en-US" sz="2800" dirty="0">
                <a:solidFill>
                  <a:schemeClr val="dk1"/>
                </a:solidFill>
              </a:rPr>
              <a:t>Race has always existed. Whiteness has always existed.</a:t>
            </a:r>
            <a:endParaRPr lang="en-US" sz="2800" dirty="0"/>
          </a:p>
        </p:txBody>
      </p:sp>
    </p:spTree>
    <p:extLst>
      <p:ext uri="{BB962C8B-B14F-4D97-AF65-F5344CB8AC3E}">
        <p14:creationId xmlns:p14="http://schemas.microsoft.com/office/powerpoint/2010/main" val="264260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0FDC8E86-CE67-D743-87B3-5E64B364FC93}"/>
              </a:ext>
            </a:extLst>
          </p:cNvPr>
          <p:cNvSpPr txBox="1">
            <a:spLocks/>
          </p:cNvSpPr>
          <p:nvPr/>
        </p:nvSpPr>
        <p:spPr>
          <a:xfrm>
            <a:off x="101716" y="2607275"/>
            <a:ext cx="4423718"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 “Racial Disparities in Pain Management of Children With Appendicitis in Emergency Departments”</a:t>
            </a:r>
            <a:br>
              <a:rPr lang="en-US" sz="2000" dirty="0"/>
            </a:br>
            <a:r>
              <a:rPr lang="en-US" sz="2000" i="1" dirty="0"/>
              <a:t>JAMA Pediatrics (Journal of the American Medical Association)</a:t>
            </a:r>
            <a:r>
              <a:rPr lang="en-US" sz="2000" dirty="0"/>
              <a:t>,</a:t>
            </a:r>
            <a:r>
              <a:rPr lang="en-US" sz="2000" i="1" dirty="0"/>
              <a:t> </a:t>
            </a:r>
            <a:r>
              <a:rPr lang="en-US" sz="2000" dirty="0"/>
              <a:t>11/2015</a:t>
            </a:r>
          </a:p>
        </p:txBody>
      </p:sp>
      <p:sp>
        <p:nvSpPr>
          <p:cNvPr id="6" name="Text Placeholder 2">
            <a:extLst>
              <a:ext uri="{FF2B5EF4-FFF2-40B4-BE49-F238E27FC236}">
                <a16:creationId xmlns:a16="http://schemas.microsoft.com/office/drawing/2014/main" id="{E9827CCE-AC6E-6142-AD51-FE02B635F688}"/>
              </a:ext>
            </a:extLst>
          </p:cNvPr>
          <p:cNvSpPr txBox="1">
            <a:spLocks/>
          </p:cNvSpPr>
          <p:nvPr/>
        </p:nvSpPr>
        <p:spPr>
          <a:xfrm>
            <a:off x="301895" y="4523737"/>
            <a:ext cx="4023360" cy="1643448"/>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“When race matters: disagreement in pain perception between patients and their physicians in primary care”</a:t>
            </a:r>
            <a:br>
              <a:rPr lang="en-US" sz="2000" i="1" dirty="0"/>
            </a:br>
            <a:r>
              <a:rPr lang="en-US" sz="2000" i="1" dirty="0"/>
              <a:t>Journal of the National Medical Association</a:t>
            </a:r>
            <a:r>
              <a:rPr lang="en-US" sz="2000" dirty="0"/>
              <a:t>, 1999</a:t>
            </a:r>
          </a:p>
        </p:txBody>
      </p:sp>
      <p:sp>
        <p:nvSpPr>
          <p:cNvPr id="7" name="Text Placeholder 2">
            <a:extLst>
              <a:ext uri="{FF2B5EF4-FFF2-40B4-BE49-F238E27FC236}">
                <a16:creationId xmlns:a16="http://schemas.microsoft.com/office/drawing/2014/main" id="{0CA0ACB3-C0E2-1747-BBAC-6B4CE8505F8C}"/>
              </a:ext>
            </a:extLst>
          </p:cNvPr>
          <p:cNvSpPr txBox="1">
            <a:spLocks/>
          </p:cNvSpPr>
          <p:nvPr/>
        </p:nvSpPr>
        <p:spPr>
          <a:xfrm>
            <a:off x="4818745" y="1073145"/>
            <a:ext cx="4023360" cy="1308476"/>
          </a:xfrm>
          <a:prstGeom prst="rect">
            <a:avLst/>
          </a:prstGeom>
          <a:solidFill>
            <a:schemeClr val="bg1"/>
          </a:solidFill>
          <a:ln w="10795">
            <a:solidFill>
              <a:schemeClr val="bg1"/>
            </a:solidFill>
            <a:miter lim="800000"/>
          </a:ln>
        </p:spPr>
        <p:txBody>
          <a:bodyPr anchor="ctr">
            <a:normAutofit lnSpcReduction="10000"/>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“I Don’t Feel Your Pain: A failure of empathy perpetuates racial disparities”</a:t>
            </a:r>
            <a:br>
              <a:rPr lang="en-US" sz="2000" dirty="0"/>
            </a:br>
            <a:r>
              <a:rPr lang="en-US" sz="2000" i="1" dirty="0"/>
              <a:t>Slate</a:t>
            </a:r>
            <a:r>
              <a:rPr lang="en-US" sz="2000" dirty="0"/>
              <a:t>, 6/27/2013</a:t>
            </a:r>
          </a:p>
        </p:txBody>
      </p:sp>
      <p:sp>
        <p:nvSpPr>
          <p:cNvPr id="8" name="Text Placeholder 2">
            <a:extLst>
              <a:ext uri="{FF2B5EF4-FFF2-40B4-BE49-F238E27FC236}">
                <a16:creationId xmlns:a16="http://schemas.microsoft.com/office/drawing/2014/main" id="{4D18BEE5-D2F0-CE48-AAAF-A0507361966C}"/>
              </a:ext>
            </a:extLst>
          </p:cNvPr>
          <p:cNvSpPr txBox="1">
            <a:spLocks/>
          </p:cNvSpPr>
          <p:nvPr/>
        </p:nvSpPr>
        <p:spPr>
          <a:xfrm>
            <a:off x="4818745" y="2774761"/>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“Black Mothers Keep Dying After Giving Birth”</a:t>
            </a:r>
            <a:br>
              <a:rPr lang="en-US" sz="2000" dirty="0"/>
            </a:br>
            <a:r>
              <a:rPr lang="en-US" sz="2000" i="1" dirty="0"/>
              <a:t>NPR</a:t>
            </a:r>
            <a:r>
              <a:rPr lang="en-US" sz="2000" dirty="0"/>
              <a:t>, 12/7/2017</a:t>
            </a:r>
          </a:p>
        </p:txBody>
      </p:sp>
      <p:sp>
        <p:nvSpPr>
          <p:cNvPr id="9" name="Text Placeholder 2">
            <a:extLst>
              <a:ext uri="{FF2B5EF4-FFF2-40B4-BE49-F238E27FC236}">
                <a16:creationId xmlns:a16="http://schemas.microsoft.com/office/drawing/2014/main" id="{0777ED4B-70B5-614A-82D0-B248414F2218}"/>
              </a:ext>
            </a:extLst>
          </p:cNvPr>
          <p:cNvSpPr txBox="1">
            <a:spLocks/>
          </p:cNvSpPr>
          <p:nvPr/>
        </p:nvSpPr>
        <p:spPr>
          <a:xfrm>
            <a:off x="4818745" y="4680966"/>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“Doctors Don’t Always Believe You When You’re a Black Woman”</a:t>
            </a:r>
          </a:p>
          <a:p>
            <a:pPr algn="ctr"/>
            <a:r>
              <a:rPr lang="en-US" sz="2000" i="1" dirty="0"/>
              <a:t>Vice</a:t>
            </a:r>
            <a:r>
              <a:rPr lang="en-US" sz="2000" dirty="0"/>
              <a:t>, 2/2/2018</a:t>
            </a:r>
          </a:p>
        </p:txBody>
      </p:sp>
      <p:sp>
        <p:nvSpPr>
          <p:cNvPr id="10" name="Text Placeholder 2">
            <a:extLst>
              <a:ext uri="{FF2B5EF4-FFF2-40B4-BE49-F238E27FC236}">
                <a16:creationId xmlns:a16="http://schemas.microsoft.com/office/drawing/2014/main" id="{DD12BF36-0A67-364D-B6AB-A399F04CBD6B}"/>
              </a:ext>
            </a:extLst>
          </p:cNvPr>
          <p:cNvSpPr txBox="1">
            <a:spLocks/>
          </p:cNvSpPr>
          <p:nvPr/>
        </p:nvSpPr>
        <p:spPr>
          <a:xfrm>
            <a:off x="148282" y="1069560"/>
            <a:ext cx="4423718" cy="1308476"/>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“Pain relief in US emergency rooms is related to patients’ race”</a:t>
            </a:r>
            <a:br>
              <a:rPr lang="en-US" sz="2000" dirty="0"/>
            </a:br>
            <a:r>
              <a:rPr lang="en-US" sz="2000" i="1" dirty="0"/>
              <a:t>British Medical Journal</a:t>
            </a:r>
            <a:r>
              <a:rPr lang="en-US" sz="2000" dirty="0"/>
              <a:t>, 1/15/2000</a:t>
            </a:r>
          </a:p>
        </p:txBody>
      </p:sp>
      <p:sp>
        <p:nvSpPr>
          <p:cNvPr id="12" name="Title 1">
            <a:extLst>
              <a:ext uri="{FF2B5EF4-FFF2-40B4-BE49-F238E27FC236}">
                <a16:creationId xmlns:a16="http://schemas.microsoft.com/office/drawing/2014/main" id="{E33A3CF2-7641-374A-BA0B-F2FBDC2F56FE}"/>
              </a:ext>
            </a:extLst>
          </p:cNvPr>
          <p:cNvSpPr txBox="1">
            <a:spLocks/>
          </p:cNvSpPr>
          <p:nvPr/>
        </p:nvSpPr>
        <p:spPr>
          <a:xfrm>
            <a:off x="218661" y="157841"/>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Healthcare</a:t>
            </a:r>
          </a:p>
        </p:txBody>
      </p:sp>
    </p:spTree>
    <p:extLst>
      <p:ext uri="{BB962C8B-B14F-4D97-AF65-F5344CB8AC3E}">
        <p14:creationId xmlns:p14="http://schemas.microsoft.com/office/powerpoint/2010/main" val="139055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0FDC8E86-CE67-D743-87B3-5E64B364FC93}"/>
              </a:ext>
            </a:extLst>
          </p:cNvPr>
          <p:cNvSpPr txBox="1">
            <a:spLocks/>
          </p:cNvSpPr>
          <p:nvPr/>
        </p:nvSpPr>
        <p:spPr>
          <a:xfrm>
            <a:off x="548640" y="3849129"/>
            <a:ext cx="3800150"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 “Why Won’t Society Let Black Girls Be Children?”</a:t>
            </a:r>
          </a:p>
          <a:p>
            <a:pPr algn="ctr"/>
            <a:r>
              <a:rPr lang="en-US" sz="2000" i="1" dirty="0"/>
              <a:t>New York Times</a:t>
            </a:r>
            <a:r>
              <a:rPr lang="en-US" sz="2000" dirty="0"/>
              <a:t>, 4/17/2020</a:t>
            </a:r>
            <a:endParaRPr lang="en-US" sz="2000" i="1" dirty="0"/>
          </a:p>
        </p:txBody>
      </p:sp>
      <p:sp>
        <p:nvSpPr>
          <p:cNvPr id="6" name="Text Placeholder 2">
            <a:extLst>
              <a:ext uri="{FF2B5EF4-FFF2-40B4-BE49-F238E27FC236}">
                <a16:creationId xmlns:a16="http://schemas.microsoft.com/office/drawing/2014/main" id="{E9827CCE-AC6E-6142-AD51-FE02B635F688}"/>
              </a:ext>
            </a:extLst>
          </p:cNvPr>
          <p:cNvSpPr txBox="1">
            <a:spLocks/>
          </p:cNvSpPr>
          <p:nvPr/>
        </p:nvSpPr>
        <p:spPr>
          <a:xfrm>
            <a:off x="4795212" y="3707027"/>
            <a:ext cx="4023360" cy="2325736"/>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“Racism in the Kindergarten Classroom: New research finds faces of five-year-old black boys put whites in a more threat-conscious state of mind”</a:t>
            </a:r>
          </a:p>
          <a:p>
            <a:pPr algn="ctr"/>
            <a:r>
              <a:rPr lang="en-US" sz="2000" i="1" dirty="0"/>
              <a:t>Pacific Standard</a:t>
            </a:r>
            <a:r>
              <a:rPr lang="en-US" sz="2000" dirty="0"/>
              <a:t>, 2/2/2016</a:t>
            </a:r>
            <a:endParaRPr lang="en-US" sz="2000" i="1" dirty="0"/>
          </a:p>
        </p:txBody>
      </p:sp>
      <p:sp>
        <p:nvSpPr>
          <p:cNvPr id="10" name="Title 1">
            <a:extLst>
              <a:ext uri="{FF2B5EF4-FFF2-40B4-BE49-F238E27FC236}">
                <a16:creationId xmlns:a16="http://schemas.microsoft.com/office/drawing/2014/main" id="{FA6B1B8B-6CDB-EA47-AD7A-462BD597B77C}"/>
              </a:ext>
            </a:extLst>
          </p:cNvPr>
          <p:cNvSpPr txBox="1">
            <a:spLocks/>
          </p:cNvSpPr>
          <p:nvPr/>
        </p:nvSpPr>
        <p:spPr>
          <a:xfrm>
            <a:off x="212035" y="349926"/>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Education</a:t>
            </a:r>
          </a:p>
        </p:txBody>
      </p:sp>
      <p:sp>
        <p:nvSpPr>
          <p:cNvPr id="12" name="Text Placeholder 2">
            <a:extLst>
              <a:ext uri="{FF2B5EF4-FFF2-40B4-BE49-F238E27FC236}">
                <a16:creationId xmlns:a16="http://schemas.microsoft.com/office/drawing/2014/main" id="{4BD56B5B-46C0-DD41-A04D-2FEFBAC260DA}"/>
              </a:ext>
            </a:extLst>
          </p:cNvPr>
          <p:cNvSpPr txBox="1">
            <a:spLocks/>
          </p:cNvSpPr>
          <p:nvPr/>
        </p:nvSpPr>
        <p:spPr>
          <a:xfrm>
            <a:off x="2665299" y="1507524"/>
            <a:ext cx="3800150"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“The Essence of Innocence: Consequences of Dehumanizing Black Children” </a:t>
            </a:r>
            <a:br>
              <a:rPr lang="en-US" sz="2000" dirty="0"/>
            </a:br>
            <a:r>
              <a:rPr lang="en-US" sz="2000" i="1" dirty="0"/>
              <a:t>Journal of Personality and Social Psychology</a:t>
            </a:r>
            <a:r>
              <a:rPr lang="en-US" sz="2000" dirty="0"/>
              <a:t>, 2/24/2014</a:t>
            </a:r>
          </a:p>
        </p:txBody>
      </p:sp>
    </p:spTree>
    <p:extLst>
      <p:ext uri="{BB962C8B-B14F-4D97-AF65-F5344CB8AC3E}">
        <p14:creationId xmlns:p14="http://schemas.microsoft.com/office/powerpoint/2010/main" val="43117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0FDC8E86-CE67-D743-87B3-5E64B364FC93}"/>
              </a:ext>
            </a:extLst>
          </p:cNvPr>
          <p:cNvSpPr txBox="1">
            <a:spLocks/>
          </p:cNvSpPr>
          <p:nvPr/>
        </p:nvSpPr>
        <p:spPr>
          <a:xfrm>
            <a:off x="431772" y="1270793"/>
            <a:ext cx="3856738"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“People See Black Men as Larger, More Threatening Than Same-Sized White Men”</a:t>
            </a:r>
          </a:p>
          <a:p>
            <a:pPr algn="ctr"/>
            <a:r>
              <a:rPr lang="en-US" sz="2000" dirty="0"/>
              <a:t>American Psychological Association, 3/3/2017</a:t>
            </a:r>
          </a:p>
        </p:txBody>
      </p:sp>
      <p:sp>
        <p:nvSpPr>
          <p:cNvPr id="6" name="Text Placeholder 2">
            <a:extLst>
              <a:ext uri="{FF2B5EF4-FFF2-40B4-BE49-F238E27FC236}">
                <a16:creationId xmlns:a16="http://schemas.microsoft.com/office/drawing/2014/main" id="{E9827CCE-AC6E-6142-AD51-FE02B635F688}"/>
              </a:ext>
            </a:extLst>
          </p:cNvPr>
          <p:cNvSpPr txBox="1">
            <a:spLocks/>
          </p:cNvSpPr>
          <p:nvPr/>
        </p:nvSpPr>
        <p:spPr>
          <a:xfrm>
            <a:off x="348461" y="3428999"/>
            <a:ext cx="4023360" cy="1643448"/>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“There's one epidemic we may never find a vaccine for: fear of black men in public spaces”</a:t>
            </a:r>
            <a:br>
              <a:rPr lang="en-US" sz="2000" i="1" dirty="0"/>
            </a:br>
            <a:r>
              <a:rPr lang="en-US" sz="2000" i="1" dirty="0"/>
              <a:t>CNN</a:t>
            </a:r>
            <a:r>
              <a:rPr lang="en-US" sz="2000" dirty="0"/>
              <a:t>, 5/27/2020</a:t>
            </a:r>
          </a:p>
        </p:txBody>
      </p:sp>
      <p:sp>
        <p:nvSpPr>
          <p:cNvPr id="7" name="Text Placeholder 2">
            <a:extLst>
              <a:ext uri="{FF2B5EF4-FFF2-40B4-BE49-F238E27FC236}">
                <a16:creationId xmlns:a16="http://schemas.microsoft.com/office/drawing/2014/main" id="{0CA0ACB3-C0E2-1747-BBAC-6B4CE8505F8C}"/>
              </a:ext>
            </a:extLst>
          </p:cNvPr>
          <p:cNvSpPr txBox="1">
            <a:spLocks/>
          </p:cNvSpPr>
          <p:nvPr/>
        </p:nvSpPr>
        <p:spPr>
          <a:xfrm>
            <a:off x="4901979" y="3596485"/>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“US police kill up to 6 times more black people than white people”</a:t>
            </a:r>
          </a:p>
          <a:p>
            <a:pPr algn="ctr"/>
            <a:r>
              <a:rPr lang="en-US" sz="2000" i="1" dirty="0"/>
              <a:t>New Scientist</a:t>
            </a:r>
            <a:r>
              <a:rPr lang="en-US" sz="2000" dirty="0"/>
              <a:t>, 6/24/2020</a:t>
            </a:r>
            <a:endParaRPr lang="en-US" sz="2000" i="1" dirty="0"/>
          </a:p>
        </p:txBody>
      </p:sp>
      <p:sp>
        <p:nvSpPr>
          <p:cNvPr id="8" name="Text Placeholder 2">
            <a:extLst>
              <a:ext uri="{FF2B5EF4-FFF2-40B4-BE49-F238E27FC236}">
                <a16:creationId xmlns:a16="http://schemas.microsoft.com/office/drawing/2014/main" id="{4D18BEE5-D2F0-CE48-AAAF-A0507361966C}"/>
              </a:ext>
            </a:extLst>
          </p:cNvPr>
          <p:cNvSpPr txBox="1">
            <a:spLocks/>
          </p:cNvSpPr>
          <p:nvPr/>
        </p:nvSpPr>
        <p:spPr>
          <a:xfrm>
            <a:off x="4901979" y="1270794"/>
            <a:ext cx="4023360" cy="1643448"/>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“Researchers studied nearly 100 million traffic stops and found black motorists are more likely to be pulled over”</a:t>
            </a:r>
          </a:p>
          <a:p>
            <a:pPr algn="ctr"/>
            <a:r>
              <a:rPr lang="en-US" sz="2000" i="1" dirty="0"/>
              <a:t>CNN</a:t>
            </a:r>
            <a:r>
              <a:rPr lang="en-US" sz="2000" dirty="0"/>
              <a:t>, 3/21/2019</a:t>
            </a:r>
          </a:p>
        </p:txBody>
      </p:sp>
      <p:sp>
        <p:nvSpPr>
          <p:cNvPr id="12" name="Title 1">
            <a:extLst>
              <a:ext uri="{FF2B5EF4-FFF2-40B4-BE49-F238E27FC236}">
                <a16:creationId xmlns:a16="http://schemas.microsoft.com/office/drawing/2014/main" id="{E33A3CF2-7641-374A-BA0B-F2FBDC2F56FE}"/>
              </a:ext>
            </a:extLst>
          </p:cNvPr>
          <p:cNvSpPr txBox="1">
            <a:spLocks/>
          </p:cNvSpPr>
          <p:nvPr/>
        </p:nvSpPr>
        <p:spPr>
          <a:xfrm>
            <a:off x="218661" y="157841"/>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Policing</a:t>
            </a:r>
          </a:p>
        </p:txBody>
      </p:sp>
    </p:spTree>
    <p:extLst>
      <p:ext uri="{BB962C8B-B14F-4D97-AF65-F5344CB8AC3E}">
        <p14:creationId xmlns:p14="http://schemas.microsoft.com/office/powerpoint/2010/main" val="204024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1714800"/>
          </a:xfrm>
        </p:spPr>
        <p:txBody>
          <a:bodyPr>
            <a:normAutofit/>
          </a:bodyPr>
          <a:lstStyle/>
          <a:p>
            <a:pPr algn="ctr"/>
            <a:r>
              <a:rPr lang="en-US" dirty="0"/>
              <a:t>If race is not biological, then it’s an invention – a social construct</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2347784"/>
            <a:ext cx="7686779" cy="4409275"/>
          </a:xfrm>
        </p:spPr>
        <p:txBody>
          <a:bodyPr>
            <a:noAutofit/>
          </a:bodyPr>
          <a:lstStyle/>
          <a:p>
            <a:r>
              <a:rPr lang="en-US" dirty="0"/>
              <a:t>“whiteness defined through European ancestry was </a:t>
            </a:r>
            <a:r>
              <a:rPr lang="en-US" b="1" dirty="0"/>
              <a:t>a calculated racial solution</a:t>
            </a:r>
            <a:r>
              <a:rPr lang="en-US" dirty="0"/>
              <a:t> developed by colonial leaders to the economic and physical threat of laboring-class solidarity” </a:t>
            </a:r>
            <a:r>
              <a:rPr lang="en-US" sz="2400" dirty="0"/>
              <a:t>(Goodman et al., </a:t>
            </a:r>
            <a:r>
              <a:rPr lang="en-US" sz="2400" i="1" dirty="0"/>
              <a:t>Race: Are We So Different</a:t>
            </a:r>
            <a:r>
              <a:rPr lang="en-US" sz="2400" dirty="0"/>
              <a:t> 44)</a:t>
            </a:r>
          </a:p>
        </p:txBody>
      </p:sp>
    </p:spTree>
    <p:extLst>
      <p:ext uri="{BB962C8B-B14F-4D97-AF65-F5344CB8AC3E}">
        <p14:creationId xmlns:p14="http://schemas.microsoft.com/office/powerpoint/2010/main" val="5083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pPr algn="ctr"/>
            <a:r>
              <a:rPr lang="en-US" dirty="0"/>
              <a:t>Racial categories were constructed</a:t>
            </a:r>
          </a:p>
        </p:txBody>
      </p:sp>
      <p:sp>
        <p:nvSpPr>
          <p:cNvPr id="3" name="Content Placeholder 2"/>
          <p:cNvSpPr>
            <a:spLocks noGrp="1"/>
          </p:cNvSpPr>
          <p:nvPr>
            <p:ph idx="1"/>
          </p:nvPr>
        </p:nvSpPr>
        <p:spPr>
          <a:xfrm>
            <a:off x="1435608" y="1714500"/>
            <a:ext cx="7498080" cy="4932106"/>
          </a:xfrm>
        </p:spPr>
        <p:txBody>
          <a:bodyPr>
            <a:normAutofit fontScale="92500" lnSpcReduction="10000"/>
          </a:bodyPr>
          <a:lstStyle/>
          <a:p>
            <a:r>
              <a:rPr lang="en-US" b="1" dirty="0">
                <a:solidFill>
                  <a:schemeClr val="dk1"/>
                </a:solidFill>
              </a:rPr>
              <a:t>White</a:t>
            </a:r>
            <a:r>
              <a:rPr lang="en-US" dirty="0">
                <a:solidFill>
                  <a:schemeClr val="dk1"/>
                </a:solidFill>
              </a:rPr>
              <a:t>: built with benefits and attached to freedom, connected to civilization, humanity, and a newly blended European identity</a:t>
            </a:r>
          </a:p>
          <a:p>
            <a:r>
              <a:rPr lang="en-US" b="1" dirty="0">
                <a:solidFill>
                  <a:schemeClr val="dk1"/>
                </a:solidFill>
              </a:rPr>
              <a:t>Black</a:t>
            </a:r>
            <a:r>
              <a:rPr lang="en-US" dirty="0">
                <a:solidFill>
                  <a:schemeClr val="dk1"/>
                </a:solidFill>
              </a:rPr>
              <a:t>: built by removing rights and chained to chattel slavery and the status of “property” with a blending of distinct African nationalities and cultures</a:t>
            </a:r>
          </a:p>
          <a:p>
            <a:r>
              <a:rPr lang="en-US" b="1" dirty="0">
                <a:solidFill>
                  <a:schemeClr val="dk1"/>
                </a:solidFill>
              </a:rPr>
              <a:t>Native</a:t>
            </a:r>
            <a:r>
              <a:rPr lang="en-US" dirty="0">
                <a:solidFill>
                  <a:schemeClr val="dk1"/>
                </a:solidFill>
              </a:rPr>
              <a:t>: built by blending distinct indigenous nations into one group often seen as savage and without national identity, with limited or no rights, especially not to the land</a:t>
            </a:r>
          </a:p>
          <a:p>
            <a:endParaRPr lang="en-US" dirty="0">
              <a:solidFill>
                <a:schemeClr val="dk1"/>
              </a:solidFill>
            </a:endParaRPr>
          </a:p>
        </p:txBody>
      </p:sp>
    </p:spTree>
    <p:extLst>
      <p:ext uri="{BB962C8B-B14F-4D97-AF65-F5344CB8AC3E}">
        <p14:creationId xmlns:p14="http://schemas.microsoft.com/office/powerpoint/2010/main" val="312859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71ED-A5D6-4442-BA7C-7808C04F94B9}"/>
              </a:ext>
            </a:extLst>
          </p:cNvPr>
          <p:cNvSpPr>
            <a:spLocks noGrp="1"/>
          </p:cNvSpPr>
          <p:nvPr>
            <p:ph type="title"/>
          </p:nvPr>
        </p:nvSpPr>
        <p:spPr>
          <a:xfrm>
            <a:off x="1057275" y="274637"/>
            <a:ext cx="7876413" cy="1011237"/>
          </a:xfrm>
        </p:spPr>
        <p:txBody>
          <a:bodyPr>
            <a:noAutofit/>
          </a:bodyPr>
          <a:lstStyle/>
          <a:p>
            <a:pPr algn="ctr"/>
            <a:r>
              <a:rPr lang="en-US" sz="3800" dirty="0"/>
              <a:t>Who is white?</a:t>
            </a:r>
            <a:br>
              <a:rPr lang="en-US" sz="3800" dirty="0"/>
            </a:br>
            <a:r>
              <a:rPr lang="en-US" sz="2800" i="1" dirty="0"/>
              <a:t>The History of White People </a:t>
            </a:r>
            <a:r>
              <a:rPr lang="en-US" sz="2800" dirty="0"/>
              <a:t>by Nell Irvin Painter</a:t>
            </a:r>
          </a:p>
        </p:txBody>
      </p:sp>
      <p:sp>
        <p:nvSpPr>
          <p:cNvPr id="3" name="Content Placeholder 2">
            <a:extLst>
              <a:ext uri="{FF2B5EF4-FFF2-40B4-BE49-F238E27FC236}">
                <a16:creationId xmlns:a16="http://schemas.microsoft.com/office/drawing/2014/main" id="{ACB20956-F8CE-F947-B084-CD5949D4055A}"/>
              </a:ext>
            </a:extLst>
          </p:cNvPr>
          <p:cNvSpPr>
            <a:spLocks noGrp="1"/>
          </p:cNvSpPr>
          <p:nvPr>
            <p:ph idx="1"/>
          </p:nvPr>
        </p:nvSpPr>
        <p:spPr>
          <a:xfrm>
            <a:off x="1200150" y="1528762"/>
            <a:ext cx="7733538" cy="5214937"/>
          </a:xfrm>
        </p:spPr>
        <p:txBody>
          <a:bodyPr>
            <a:normAutofit fontScale="92500" lnSpcReduction="20000"/>
          </a:bodyPr>
          <a:lstStyle/>
          <a:p>
            <a:r>
              <a:rPr lang="en-US" dirty="0"/>
              <a:t>“first enlargement of American whiteness”</a:t>
            </a:r>
          </a:p>
          <a:p>
            <a:pPr lvl="1"/>
            <a:r>
              <a:rPr lang="en-US" dirty="0"/>
              <a:t>first half of 1800s: end of property qualifications for voting</a:t>
            </a:r>
          </a:p>
          <a:p>
            <a:pPr lvl="1"/>
            <a:r>
              <a:rPr lang="en-US" dirty="0"/>
              <a:t>“virtually all male Europeans and their free male children could be naturalized and vote as white”</a:t>
            </a:r>
          </a:p>
          <a:p>
            <a:r>
              <a:rPr lang="en-US" dirty="0"/>
              <a:t>“second enlargement of American whiteness”</a:t>
            </a:r>
          </a:p>
          <a:p>
            <a:pPr lvl="1"/>
            <a:r>
              <a:rPr lang="en-US" dirty="0"/>
              <a:t>late 1800s and early 1900s</a:t>
            </a:r>
          </a:p>
          <a:p>
            <a:pPr lvl="1"/>
            <a:r>
              <a:rPr lang="en-US" dirty="0"/>
              <a:t>“Irish, Germans, and other ‘Nordics’ gained greater acceptance” as white</a:t>
            </a:r>
          </a:p>
          <a:p>
            <a:r>
              <a:rPr lang="en-US" dirty="0"/>
              <a:t>“third enlargement of American whiteness”</a:t>
            </a:r>
          </a:p>
          <a:p>
            <a:pPr lvl="1"/>
            <a:r>
              <a:rPr lang="en-US" dirty="0"/>
              <a:t>1940s and 1950s</a:t>
            </a:r>
          </a:p>
          <a:p>
            <a:pPr lvl="1"/>
            <a:r>
              <a:rPr lang="en-US" dirty="0"/>
              <a:t>Included southern Europeans and eastern Europeans</a:t>
            </a:r>
          </a:p>
        </p:txBody>
      </p:sp>
    </p:spTree>
    <p:extLst>
      <p:ext uri="{BB962C8B-B14F-4D97-AF65-F5344CB8AC3E}">
        <p14:creationId xmlns:p14="http://schemas.microsoft.com/office/powerpoint/2010/main" val="26933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274638"/>
            <a:ext cx="7962138" cy="1198562"/>
          </a:xfrm>
        </p:spPr>
        <p:txBody>
          <a:bodyPr>
            <a:noAutofit/>
          </a:bodyPr>
          <a:lstStyle/>
          <a:p>
            <a:pPr algn="ctr"/>
            <a:r>
              <a:rPr lang="en-US" sz="3200" dirty="0"/>
              <a:t>Why does it matter who is and is not “white”?</a:t>
            </a:r>
          </a:p>
        </p:txBody>
      </p:sp>
      <p:sp>
        <p:nvSpPr>
          <p:cNvPr id="3" name="Content Placeholder 2"/>
          <p:cNvSpPr>
            <a:spLocks noGrp="1"/>
          </p:cNvSpPr>
          <p:nvPr>
            <p:ph idx="1"/>
          </p:nvPr>
        </p:nvSpPr>
        <p:spPr>
          <a:xfrm>
            <a:off x="1435608" y="1473200"/>
            <a:ext cx="7498080" cy="5101514"/>
          </a:xfrm>
        </p:spPr>
        <p:txBody>
          <a:bodyPr>
            <a:normAutofit fontScale="92500"/>
          </a:bodyPr>
          <a:lstStyle/>
          <a:p>
            <a:r>
              <a:rPr lang="en-US" dirty="0">
                <a:solidFill>
                  <a:schemeClr val="dk1"/>
                </a:solidFill>
              </a:rPr>
              <a:t>Throughout American history, being “white” meant access to unearned advantages</a:t>
            </a:r>
            <a:endParaRPr lang="en-US" dirty="0"/>
          </a:p>
          <a:p>
            <a:pPr lvl="1"/>
            <a:r>
              <a:rPr lang="en-US" dirty="0"/>
              <a:t>1700s &amp; 1800s: freedom from slavery and access to stolen, indigenous land</a:t>
            </a:r>
          </a:p>
          <a:p>
            <a:pPr lvl="1"/>
            <a:r>
              <a:rPr lang="en-US" dirty="0"/>
              <a:t>1900s: access to government benefits (Social Security, low-interest housing loans, GI Bill) and suburban segregated housing</a:t>
            </a:r>
          </a:p>
          <a:p>
            <a:r>
              <a:rPr lang="en-US" dirty="0"/>
              <a:t>Creation of inter-generational family wealth</a:t>
            </a:r>
          </a:p>
          <a:p>
            <a:pPr lvl="1"/>
            <a:r>
              <a:rPr lang="en-US" dirty="0"/>
              <a:t>Whiteness is a “racial bribe” (</a:t>
            </a:r>
            <a:r>
              <a:rPr lang="en-US" dirty="0">
                <a:hlinkClick r:id="rId2"/>
              </a:rPr>
              <a:t>Michelle Alexander</a:t>
            </a:r>
            <a:r>
              <a:rPr lang="en-US" dirty="0"/>
              <a:t>)</a:t>
            </a:r>
          </a:p>
          <a:p>
            <a:pPr lvl="1"/>
            <a:r>
              <a:rPr lang="en-US" dirty="0"/>
              <a:t>Whiteness pays a “public and psychological wage” (W.E.B. DuBois, </a:t>
            </a:r>
            <a:r>
              <a:rPr lang="en-US" i="1" dirty="0"/>
              <a:t>Black Reconstruction in America</a:t>
            </a:r>
            <a:r>
              <a:rPr lang="en-US" dirty="0"/>
              <a:t>)</a:t>
            </a:r>
          </a:p>
        </p:txBody>
      </p:sp>
    </p:spTree>
    <p:extLst>
      <p:ext uri="{BB962C8B-B14F-4D97-AF65-F5344CB8AC3E}">
        <p14:creationId xmlns:p14="http://schemas.microsoft.com/office/powerpoint/2010/main" val="290450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790496"/>
            <a:ext cx="4023360" cy="1308476"/>
          </a:xfrm>
        </p:spPr>
        <p:txBody>
          <a:bodyPr>
            <a:normAutofit fontScale="92500"/>
          </a:bodyPr>
          <a:lstStyle/>
          <a:p>
            <a:r>
              <a:rPr lang="en-US" sz="2800" dirty="0"/>
              <a:t>Myth #3: </a:t>
            </a:r>
            <a:r>
              <a:rPr lang="en-US" sz="2800" dirty="0">
                <a:solidFill>
                  <a:schemeClr val="dk1"/>
                </a:solidFill>
              </a:rPr>
              <a:t>Racism occurred in the past, but that problem has been resolved</a:t>
            </a:r>
            <a:endParaRPr lang="en-US" sz="2800" dirty="0"/>
          </a:p>
        </p:txBody>
      </p:sp>
      <p:sp>
        <p:nvSpPr>
          <p:cNvPr id="4" name="Text Placeholder 3"/>
          <p:cNvSpPr>
            <a:spLocks noGrp="1"/>
          </p:cNvSpPr>
          <p:nvPr>
            <p:ph type="body" sz="half" idx="3"/>
          </p:nvPr>
        </p:nvSpPr>
        <p:spPr>
          <a:xfrm>
            <a:off x="4793253" y="790496"/>
            <a:ext cx="4023360" cy="611522"/>
          </a:xfrm>
        </p:spPr>
        <p:txBody>
          <a:bodyPr>
            <a:noAutofit/>
          </a:bodyPr>
          <a:lstStyle/>
          <a:p>
            <a:pPr algn="ctr"/>
            <a:r>
              <a:rPr lang="en-US" sz="2800" dirty="0"/>
              <a:t>Reality</a:t>
            </a:r>
          </a:p>
        </p:txBody>
      </p:sp>
      <p:sp>
        <p:nvSpPr>
          <p:cNvPr id="6" name="Content Placeholder 5"/>
          <p:cNvSpPr>
            <a:spLocks noGrp="1"/>
          </p:cNvSpPr>
          <p:nvPr>
            <p:ph sz="quarter" idx="4"/>
          </p:nvPr>
        </p:nvSpPr>
        <p:spPr>
          <a:xfrm>
            <a:off x="4663440" y="1679828"/>
            <a:ext cx="4023360" cy="1259333"/>
          </a:xfrm>
          <a:ln>
            <a:noFill/>
          </a:ln>
        </p:spPr>
        <p:txBody>
          <a:bodyPr/>
          <a:lstStyle/>
          <a:p>
            <a:pPr marL="118872" lvl="0" indent="0">
              <a:buNone/>
            </a:pPr>
            <a:r>
              <a:rPr lang="en-US" dirty="0">
                <a:solidFill>
                  <a:schemeClr val="dk1"/>
                </a:solidFill>
              </a:rPr>
              <a:t>Systemic racism is a serious problem in the US today.</a:t>
            </a:r>
          </a:p>
          <a:p>
            <a:pPr marL="118872" indent="0">
              <a:buNone/>
            </a:pPr>
            <a:endParaRPr lang="en-US" dirty="0"/>
          </a:p>
        </p:txBody>
      </p:sp>
      <p:sp>
        <p:nvSpPr>
          <p:cNvPr id="8" name="TextBox 7"/>
          <p:cNvSpPr txBox="1"/>
          <p:nvPr/>
        </p:nvSpPr>
        <p:spPr>
          <a:xfrm>
            <a:off x="457200" y="3571631"/>
            <a:ext cx="3920569" cy="954107"/>
          </a:xfrm>
          <a:prstGeom prst="rect">
            <a:avLst/>
          </a:prstGeom>
          <a:noFill/>
          <a:ln>
            <a:solidFill>
              <a:schemeClr val="tx1"/>
            </a:solidFill>
          </a:ln>
        </p:spPr>
        <p:txBody>
          <a:bodyPr wrap="square" rtlCol="0">
            <a:spAutoFit/>
          </a:bodyPr>
          <a:lstStyle/>
          <a:p>
            <a:pPr algn="ctr"/>
            <a:r>
              <a:rPr lang="en-US" sz="2800" dirty="0"/>
              <a:t>“The civil rights movement ended racism.”</a:t>
            </a:r>
          </a:p>
        </p:txBody>
      </p:sp>
      <p:cxnSp>
        <p:nvCxnSpPr>
          <p:cNvPr id="13" name="Straight Connector 12"/>
          <p:cNvCxnSpPr/>
          <p:nvPr/>
        </p:nvCxnSpPr>
        <p:spPr>
          <a:xfrm flipV="1">
            <a:off x="4663440" y="790496"/>
            <a:ext cx="0" cy="5914490"/>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57200" y="2377568"/>
            <a:ext cx="3920569" cy="523220"/>
          </a:xfrm>
          <a:prstGeom prst="rect">
            <a:avLst/>
          </a:prstGeom>
          <a:noFill/>
          <a:ln>
            <a:solidFill>
              <a:schemeClr val="tx1"/>
            </a:solidFill>
          </a:ln>
        </p:spPr>
        <p:txBody>
          <a:bodyPr wrap="square" rtlCol="0">
            <a:spAutoFit/>
          </a:bodyPr>
          <a:lstStyle/>
          <a:p>
            <a:pPr algn="ctr"/>
            <a:r>
              <a:rPr lang="en-US" sz="2800" dirty="0"/>
              <a:t>“Slavery is over.”</a:t>
            </a:r>
          </a:p>
        </p:txBody>
      </p:sp>
      <p:sp>
        <p:nvSpPr>
          <p:cNvPr id="11" name="TextBox 10"/>
          <p:cNvSpPr txBox="1"/>
          <p:nvPr/>
        </p:nvSpPr>
        <p:spPr>
          <a:xfrm>
            <a:off x="457200" y="5082931"/>
            <a:ext cx="3920569" cy="1384995"/>
          </a:xfrm>
          <a:prstGeom prst="rect">
            <a:avLst/>
          </a:prstGeom>
          <a:noFill/>
          <a:ln>
            <a:solidFill>
              <a:schemeClr val="tx1"/>
            </a:solidFill>
          </a:ln>
        </p:spPr>
        <p:txBody>
          <a:bodyPr wrap="square" rtlCol="0">
            <a:spAutoFit/>
          </a:bodyPr>
          <a:lstStyle/>
          <a:p>
            <a:pPr algn="ctr"/>
            <a:r>
              <a:rPr lang="en-US" sz="2800" dirty="0"/>
              <a:t>“We elected a black President, so racism must be over.”</a:t>
            </a:r>
          </a:p>
        </p:txBody>
      </p:sp>
      <p:sp>
        <p:nvSpPr>
          <p:cNvPr id="12" name="Text Placeholder 3"/>
          <p:cNvSpPr txBox="1">
            <a:spLocks/>
          </p:cNvSpPr>
          <p:nvPr/>
        </p:nvSpPr>
        <p:spPr>
          <a:xfrm>
            <a:off x="2651760" y="90074"/>
            <a:ext cx="4023360" cy="611522"/>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800" dirty="0"/>
              <a:t>Today</a:t>
            </a:r>
          </a:p>
        </p:txBody>
      </p:sp>
    </p:spTree>
    <p:extLst>
      <p:ext uri="{BB962C8B-B14F-4D97-AF65-F5344CB8AC3E}">
        <p14:creationId xmlns:p14="http://schemas.microsoft.com/office/powerpoint/2010/main" val="421358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6" grpId="0" build="p"/>
      <p:bldP spid="8"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1134032"/>
          </a:xfrm>
        </p:spPr>
        <p:txBody>
          <a:bodyPr>
            <a:normAutofit fontScale="90000"/>
          </a:bodyPr>
          <a:lstStyle/>
          <a:p>
            <a:pPr algn="ctr"/>
            <a:r>
              <a:rPr lang="en-US" sz="3800" dirty="0"/>
              <a:t>Why has systemic racism persisted after the Civil Rights Movement?</a:t>
            </a:r>
            <a:endParaRPr lang="en-US" sz="3600" dirty="0"/>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544596"/>
            <a:ext cx="7911133" cy="5212464"/>
          </a:xfrm>
        </p:spPr>
        <p:txBody>
          <a:bodyPr>
            <a:noAutofit/>
          </a:bodyPr>
          <a:lstStyle/>
          <a:p>
            <a:pPr marL="82296" indent="0">
              <a:buNone/>
            </a:pPr>
            <a:r>
              <a:rPr lang="en-US" sz="2600" dirty="0"/>
              <a:t>Why would we even ask such a question?</a:t>
            </a:r>
          </a:p>
          <a:p>
            <a:pPr marL="82296" indent="0">
              <a:buNone/>
            </a:pPr>
            <a:r>
              <a:rPr lang="en-US" sz="2600" dirty="0"/>
              <a:t>After all, the Civil Rights Movement of 1950s and 1960s accomplished so much:</a:t>
            </a:r>
          </a:p>
          <a:p>
            <a:r>
              <a:rPr lang="en-US" sz="2600" dirty="0"/>
              <a:t>Montgomery Bus Boycott and lunch counter sit-ins</a:t>
            </a:r>
          </a:p>
          <a:p>
            <a:r>
              <a:rPr lang="en-US" sz="2600" i="1" dirty="0"/>
              <a:t>Brown v. Board of Education</a:t>
            </a:r>
            <a:r>
              <a:rPr lang="en-US" sz="2600" dirty="0"/>
              <a:t> (1954): “separate but equal” school segregation is unconstitutional</a:t>
            </a:r>
          </a:p>
          <a:p>
            <a:r>
              <a:rPr lang="en-US" sz="2600" dirty="0"/>
              <a:t>Civil Rights Act (1964)</a:t>
            </a:r>
          </a:p>
          <a:p>
            <a:r>
              <a:rPr lang="en-US" sz="2600" dirty="0"/>
              <a:t>Voting Rights Act (1965)</a:t>
            </a:r>
          </a:p>
          <a:p>
            <a:r>
              <a:rPr lang="en-US" sz="2600" dirty="0"/>
              <a:t>Immigration and Nationality Act (1965)</a:t>
            </a:r>
          </a:p>
          <a:p>
            <a:r>
              <a:rPr lang="en-US" sz="2600" dirty="0"/>
              <a:t>Fair Housing Act (1968)</a:t>
            </a:r>
          </a:p>
          <a:p>
            <a:r>
              <a:rPr lang="en-US" sz="2600" dirty="0"/>
              <a:t>institutions &amp; facilities cannot say “whites only”</a:t>
            </a:r>
          </a:p>
          <a:p>
            <a:endParaRPr lang="en-US" dirty="0"/>
          </a:p>
        </p:txBody>
      </p:sp>
    </p:spTree>
    <p:extLst>
      <p:ext uri="{BB962C8B-B14F-4D97-AF65-F5344CB8AC3E}">
        <p14:creationId xmlns:p14="http://schemas.microsoft.com/office/powerpoint/2010/main" val="327818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5 decades after Civil Rights Movement, where are we?</a:t>
            </a:r>
          </a:p>
        </p:txBody>
      </p:sp>
      <p:sp>
        <p:nvSpPr>
          <p:cNvPr id="3" name="Content Placeholder 2"/>
          <p:cNvSpPr>
            <a:spLocks noGrp="1"/>
          </p:cNvSpPr>
          <p:nvPr>
            <p:ph idx="1"/>
          </p:nvPr>
        </p:nvSpPr>
        <p:spPr>
          <a:xfrm>
            <a:off x="1285875" y="1447800"/>
            <a:ext cx="7647813" cy="5135562"/>
          </a:xfrm>
        </p:spPr>
        <p:txBody>
          <a:bodyPr>
            <a:normAutofit lnSpcReduction="10000"/>
          </a:bodyPr>
          <a:lstStyle/>
          <a:p>
            <a:r>
              <a:rPr lang="en-US" dirty="0"/>
              <a:t>Yes, the Civil Rights Movement created massive cultural and legal changes</a:t>
            </a:r>
          </a:p>
          <a:p>
            <a:r>
              <a:rPr lang="en-US" dirty="0"/>
              <a:t>Yes, we elected a black President</a:t>
            </a:r>
          </a:p>
          <a:p>
            <a:r>
              <a:rPr lang="en-US" dirty="0"/>
              <a:t>But systemic racism persists today at significant and even worsening levels</a:t>
            </a:r>
          </a:p>
          <a:p>
            <a:pPr lvl="1"/>
            <a:r>
              <a:rPr lang="en-US" dirty="0"/>
              <a:t>housing segregation</a:t>
            </a:r>
          </a:p>
          <a:p>
            <a:pPr lvl="1"/>
            <a:r>
              <a:rPr lang="en-US" dirty="0"/>
              <a:t>school segregation </a:t>
            </a:r>
          </a:p>
          <a:p>
            <a:pPr lvl="1"/>
            <a:r>
              <a:rPr lang="en-US" dirty="0"/>
              <a:t>maternal and infant mortality</a:t>
            </a:r>
          </a:p>
          <a:p>
            <a:r>
              <a:rPr lang="en-US" dirty="0"/>
              <a:t>What is the evidence for the persistence of systemic racism?</a:t>
            </a:r>
          </a:p>
        </p:txBody>
      </p:sp>
    </p:spTree>
    <p:extLst>
      <p:ext uri="{BB962C8B-B14F-4D97-AF65-F5344CB8AC3E}">
        <p14:creationId xmlns:p14="http://schemas.microsoft.com/office/powerpoint/2010/main" val="117367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Housing segregation</a:t>
            </a:r>
            <a:br>
              <a:rPr lang="en-US" dirty="0"/>
            </a:br>
            <a:endParaRPr lang="en-US" sz="2700" dirty="0"/>
          </a:p>
        </p:txBody>
      </p:sp>
      <p:sp>
        <p:nvSpPr>
          <p:cNvPr id="3" name="Content Placeholder 2"/>
          <p:cNvSpPr>
            <a:spLocks noGrp="1"/>
          </p:cNvSpPr>
          <p:nvPr>
            <p:ph idx="1"/>
          </p:nvPr>
        </p:nvSpPr>
        <p:spPr>
          <a:xfrm>
            <a:off x="1278194" y="1447800"/>
            <a:ext cx="7655494" cy="4800600"/>
          </a:xfrm>
        </p:spPr>
        <p:txBody>
          <a:bodyPr/>
          <a:lstStyle/>
          <a:p>
            <a:r>
              <a:rPr lang="en-US" dirty="0"/>
              <a:t>“Segregation's Legacy: Fifty years after the Fair Housing Act was signed, America is nearly as segregated as when President Lyndon Johnson signed the law” (</a:t>
            </a:r>
            <a:r>
              <a:rPr lang="en-US" i="1" dirty="0"/>
              <a:t>US News &amp; World Report</a:t>
            </a:r>
            <a:r>
              <a:rPr lang="en-US" dirty="0"/>
              <a:t>, 2018)</a:t>
            </a:r>
          </a:p>
          <a:p>
            <a:r>
              <a:rPr lang="en-US" dirty="0"/>
              <a:t>“Poor whites live in richer neighborhoods than middle-class blacks and Latinos” (</a:t>
            </a:r>
            <a:r>
              <a:rPr lang="en-US" i="1" dirty="0"/>
              <a:t>Washington Post</a:t>
            </a:r>
            <a:r>
              <a:rPr lang="en-US" dirty="0"/>
              <a:t>, 2015)</a:t>
            </a:r>
          </a:p>
        </p:txBody>
      </p:sp>
    </p:spTree>
    <p:extLst>
      <p:ext uri="{BB962C8B-B14F-4D97-AF65-F5344CB8AC3E}">
        <p14:creationId xmlns:p14="http://schemas.microsoft.com/office/powerpoint/2010/main" val="171203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School segregation</a:t>
            </a:r>
          </a:p>
        </p:txBody>
      </p:sp>
      <p:sp>
        <p:nvSpPr>
          <p:cNvPr id="3" name="Content Placeholder 2"/>
          <p:cNvSpPr>
            <a:spLocks noGrp="1"/>
          </p:cNvSpPr>
          <p:nvPr>
            <p:ph idx="1"/>
          </p:nvPr>
        </p:nvSpPr>
        <p:spPr>
          <a:xfrm>
            <a:off x="1258529" y="1447800"/>
            <a:ext cx="7675159" cy="4800600"/>
          </a:xfrm>
        </p:spPr>
        <p:txBody>
          <a:bodyPr>
            <a:normAutofit/>
          </a:bodyPr>
          <a:lstStyle/>
          <a:p>
            <a:r>
              <a:rPr lang="en-US" dirty="0"/>
              <a:t>Racial school segregation has worsened significantly since the 1980s</a:t>
            </a:r>
          </a:p>
          <a:p>
            <a:pPr lvl="1"/>
            <a:r>
              <a:rPr lang="en-US" dirty="0"/>
              <a:t>number of schools with almost all white children has increased</a:t>
            </a:r>
          </a:p>
          <a:p>
            <a:pPr lvl="1"/>
            <a:r>
              <a:rPr lang="en-US" dirty="0"/>
              <a:t>number of schools with almost all children of color has increased (see </a:t>
            </a:r>
            <a:r>
              <a:rPr lang="en-US" i="1" dirty="0">
                <a:hlinkClick r:id="rId3"/>
              </a:rPr>
              <a:t>Brown at 62</a:t>
            </a:r>
            <a:r>
              <a:rPr lang="en-US" dirty="0"/>
              <a:t>). </a:t>
            </a:r>
          </a:p>
          <a:p>
            <a:pPr lvl="1"/>
            <a:r>
              <a:rPr lang="en-US" dirty="0"/>
              <a:t>2013 report from Rutgers: NJ has “apartheid” and “hyper-segregated” levels of school segregation</a:t>
            </a:r>
          </a:p>
        </p:txBody>
      </p:sp>
    </p:spTree>
    <p:extLst>
      <p:ext uri="{BB962C8B-B14F-4D97-AF65-F5344CB8AC3E}">
        <p14:creationId xmlns:p14="http://schemas.microsoft.com/office/powerpoint/2010/main" val="363751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7"/>
            <a:ext cx="7911133" cy="1052717"/>
          </a:xfrm>
        </p:spPr>
        <p:txBody>
          <a:bodyPr>
            <a:noAutofit/>
          </a:bodyPr>
          <a:lstStyle/>
          <a:p>
            <a:pPr algn="ctr"/>
            <a:r>
              <a:rPr lang="en-US" sz="3800" dirty="0"/>
              <a:t>Maternal mortality</a:t>
            </a:r>
            <a:br>
              <a:rPr lang="en-US" sz="3400" dirty="0"/>
            </a:br>
            <a:endParaRPr lang="en-US" sz="2600" dirty="0"/>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528763"/>
            <a:ext cx="7911133" cy="5228296"/>
          </a:xfrm>
        </p:spPr>
        <p:txBody>
          <a:bodyPr>
            <a:noAutofit/>
          </a:bodyPr>
          <a:lstStyle/>
          <a:p>
            <a:pPr marL="82296" indent="0">
              <a:buNone/>
            </a:pPr>
            <a:r>
              <a:rPr lang="en-US" sz="3000" dirty="0"/>
              <a:t>“More women die in the US from pregnancy-related complications than in any other developed country. . . . Racial disparities in maternal mortality are staggering -- black women are three to four times more likely to die from a pregnancy-related complication than non-Hispanic white women” (American College of Obstetricians and Gynecologists)</a:t>
            </a:r>
          </a:p>
        </p:txBody>
      </p:sp>
    </p:spTree>
    <p:extLst>
      <p:ext uri="{BB962C8B-B14F-4D97-AF65-F5344CB8AC3E}">
        <p14:creationId xmlns:p14="http://schemas.microsoft.com/office/powerpoint/2010/main" val="1671528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4" y="186147"/>
            <a:ext cx="7911133" cy="1271177"/>
          </a:xfrm>
        </p:spPr>
        <p:txBody>
          <a:bodyPr>
            <a:noAutofit/>
          </a:bodyPr>
          <a:lstStyle/>
          <a:p>
            <a:pPr algn="ctr"/>
            <a:r>
              <a:rPr lang="en-US" sz="3800" dirty="0"/>
              <a:t>Infant Mortality</a:t>
            </a:r>
            <a:br>
              <a:rPr lang="en-US" sz="3400" dirty="0"/>
            </a:br>
            <a:endParaRPr lang="en-US" sz="2600" dirty="0"/>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457325"/>
            <a:ext cx="7911133" cy="5299734"/>
          </a:xfrm>
        </p:spPr>
        <p:txBody>
          <a:bodyPr>
            <a:noAutofit/>
          </a:bodyPr>
          <a:lstStyle/>
          <a:p>
            <a:pPr marL="82296" indent="0">
              <a:buNone/>
            </a:pPr>
            <a:r>
              <a:rPr lang="en-US" sz="2600" dirty="0"/>
              <a:t>“White, educated American women lose their infants at rates similar to mothers in America’s peer countries…. Across the United States, black infants die at a rate that’s more than twice as high as that of white infants.</a:t>
            </a:r>
            <a:r>
              <a:rPr lang="en-US" sz="2800" dirty="0"/>
              <a:t>” (Carpenter, </a:t>
            </a:r>
            <a:r>
              <a:rPr lang="en-US" sz="2800" i="1" dirty="0"/>
              <a:t>The Nation</a:t>
            </a:r>
            <a:r>
              <a:rPr lang="en-US" sz="2800" dirty="0"/>
              <a:t>, 2/15/2017)</a:t>
            </a:r>
            <a:endParaRPr lang="en-US" sz="2600" dirty="0"/>
          </a:p>
        </p:txBody>
      </p:sp>
    </p:spTree>
    <p:extLst>
      <p:ext uri="{BB962C8B-B14F-4D97-AF65-F5344CB8AC3E}">
        <p14:creationId xmlns:p14="http://schemas.microsoft.com/office/powerpoint/2010/main" val="3475603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E9827CCE-AC6E-6142-AD51-FE02B635F688}"/>
              </a:ext>
            </a:extLst>
          </p:cNvPr>
          <p:cNvSpPr txBox="1">
            <a:spLocks/>
          </p:cNvSpPr>
          <p:nvPr/>
        </p:nvSpPr>
        <p:spPr>
          <a:xfrm>
            <a:off x="283076" y="4907074"/>
            <a:ext cx="4023360" cy="1112508"/>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“"The black-white economic divide is as wide as it was in 1968"”</a:t>
            </a:r>
          </a:p>
          <a:p>
            <a:pPr algn="ctr"/>
            <a:r>
              <a:rPr lang="en-US" sz="1800" i="1" dirty="0"/>
              <a:t>Washington Post</a:t>
            </a:r>
            <a:r>
              <a:rPr lang="en-US" sz="1800" dirty="0"/>
              <a:t>, 6/4/2020</a:t>
            </a:r>
            <a:endParaRPr lang="en-US" sz="1800" i="1" dirty="0"/>
          </a:p>
        </p:txBody>
      </p:sp>
      <p:sp>
        <p:nvSpPr>
          <p:cNvPr id="9" name="Text Placeholder 2">
            <a:extLst>
              <a:ext uri="{FF2B5EF4-FFF2-40B4-BE49-F238E27FC236}">
                <a16:creationId xmlns:a16="http://schemas.microsoft.com/office/drawing/2014/main" id="{0777ED4B-70B5-614A-82D0-B248414F2218}"/>
              </a:ext>
            </a:extLst>
          </p:cNvPr>
          <p:cNvSpPr txBox="1">
            <a:spLocks/>
          </p:cNvSpPr>
          <p:nvPr/>
        </p:nvSpPr>
        <p:spPr>
          <a:xfrm>
            <a:off x="4837563" y="1385599"/>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“Why COVID-19 Disproportionately Impacts Latino Communities”</a:t>
            </a:r>
          </a:p>
          <a:p>
            <a:pPr algn="ctr"/>
            <a:r>
              <a:rPr lang="en-US" sz="1800" i="1" dirty="0"/>
              <a:t>NPR</a:t>
            </a:r>
            <a:r>
              <a:rPr lang="en-US" sz="1800" dirty="0"/>
              <a:t>, 7/1/2020</a:t>
            </a:r>
            <a:endParaRPr lang="en-US" sz="1800" i="1" dirty="0"/>
          </a:p>
        </p:txBody>
      </p:sp>
      <p:sp>
        <p:nvSpPr>
          <p:cNvPr id="10" name="Text Placeholder 2">
            <a:extLst>
              <a:ext uri="{FF2B5EF4-FFF2-40B4-BE49-F238E27FC236}">
                <a16:creationId xmlns:a16="http://schemas.microsoft.com/office/drawing/2014/main" id="{DD12BF36-0A67-364D-B6AB-A399F04CBD6B}"/>
              </a:ext>
            </a:extLst>
          </p:cNvPr>
          <p:cNvSpPr txBox="1">
            <a:spLocks/>
          </p:cNvSpPr>
          <p:nvPr/>
        </p:nvSpPr>
        <p:spPr>
          <a:xfrm>
            <a:off x="283076" y="1385599"/>
            <a:ext cx="4023360" cy="1482844"/>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“Are Emily and Greg More Employable Than Lakisha and</a:t>
            </a:r>
          </a:p>
          <a:p>
            <a:pPr algn="ctr"/>
            <a:r>
              <a:rPr lang="en-US" sz="1800" dirty="0"/>
              <a:t>Jamal?: White names receive 50 percent more callbacks for interviews.”</a:t>
            </a:r>
          </a:p>
          <a:p>
            <a:pPr algn="ctr"/>
            <a:r>
              <a:rPr lang="en-US" sz="1800" i="1" dirty="0"/>
              <a:t>American Economic Review</a:t>
            </a:r>
            <a:r>
              <a:rPr lang="en-US" sz="1800" dirty="0"/>
              <a:t>, 9/2004</a:t>
            </a:r>
            <a:endParaRPr lang="en-US" sz="1800" i="1" dirty="0"/>
          </a:p>
        </p:txBody>
      </p:sp>
      <p:sp>
        <p:nvSpPr>
          <p:cNvPr id="12" name="Title 1">
            <a:extLst>
              <a:ext uri="{FF2B5EF4-FFF2-40B4-BE49-F238E27FC236}">
                <a16:creationId xmlns:a16="http://schemas.microsoft.com/office/drawing/2014/main" id="{E33A3CF2-7641-374A-BA0B-F2FBDC2F56FE}"/>
              </a:ext>
            </a:extLst>
          </p:cNvPr>
          <p:cNvSpPr txBox="1">
            <a:spLocks/>
          </p:cNvSpPr>
          <p:nvPr/>
        </p:nvSpPr>
        <p:spPr>
          <a:xfrm>
            <a:off x="0" y="81836"/>
            <a:ext cx="9020432" cy="895777"/>
          </a:xfrm>
          <a:prstGeom prst="rect">
            <a:avLst/>
          </a:prstGeom>
        </p:spPr>
        <p:txBody>
          <a:bodyPr anchor="ctr">
            <a:no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600" b="0" dirty="0"/>
              <a:t>What other systems reveal persistence of systemic racism today?</a:t>
            </a:r>
            <a:endParaRPr lang="en-US" sz="2600" dirty="0"/>
          </a:p>
        </p:txBody>
      </p:sp>
      <p:sp>
        <p:nvSpPr>
          <p:cNvPr id="11" name="Text Placeholder 2">
            <a:extLst>
              <a:ext uri="{FF2B5EF4-FFF2-40B4-BE49-F238E27FC236}">
                <a16:creationId xmlns:a16="http://schemas.microsoft.com/office/drawing/2014/main" id="{A2591FF3-CDAE-5044-AA61-FEF96C04E920}"/>
              </a:ext>
            </a:extLst>
          </p:cNvPr>
          <p:cNvSpPr txBox="1">
            <a:spLocks/>
          </p:cNvSpPr>
          <p:nvPr/>
        </p:nvSpPr>
        <p:spPr>
          <a:xfrm>
            <a:off x="4837564" y="4907074"/>
            <a:ext cx="4023359" cy="1112508"/>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“Why Won’t Hollywood Cast Asian Actors?”</a:t>
            </a:r>
          </a:p>
          <a:p>
            <a:pPr algn="ctr"/>
            <a:r>
              <a:rPr lang="en-US" sz="1800" i="1" dirty="0"/>
              <a:t>New York Times</a:t>
            </a:r>
            <a:r>
              <a:rPr lang="en-US" sz="1800" dirty="0"/>
              <a:t>, 4/22/2016</a:t>
            </a:r>
          </a:p>
        </p:txBody>
      </p:sp>
      <p:sp>
        <p:nvSpPr>
          <p:cNvPr id="17" name="Text Placeholder 2">
            <a:extLst>
              <a:ext uri="{FF2B5EF4-FFF2-40B4-BE49-F238E27FC236}">
                <a16:creationId xmlns:a16="http://schemas.microsoft.com/office/drawing/2014/main" id="{B4EB8818-3920-5D49-B0EA-30C18DE4D951}"/>
              </a:ext>
            </a:extLst>
          </p:cNvPr>
          <p:cNvSpPr txBox="1">
            <a:spLocks/>
          </p:cNvSpPr>
          <p:nvPr/>
        </p:nvSpPr>
        <p:spPr>
          <a:xfrm>
            <a:off x="2560320" y="3184554"/>
            <a:ext cx="4023360" cy="1170113"/>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“Native Americans Feel Invisible In U.S. Health Care System”</a:t>
            </a:r>
          </a:p>
          <a:p>
            <a:pPr algn="ctr"/>
            <a:r>
              <a:rPr lang="en-US" sz="1800" i="1" dirty="0"/>
              <a:t>NPR</a:t>
            </a:r>
            <a:r>
              <a:rPr lang="en-US" sz="1800" dirty="0"/>
              <a:t>, 12/12/2017</a:t>
            </a:r>
          </a:p>
        </p:txBody>
      </p:sp>
    </p:spTree>
    <p:extLst>
      <p:ext uri="{BB962C8B-B14F-4D97-AF65-F5344CB8AC3E}">
        <p14:creationId xmlns:p14="http://schemas.microsoft.com/office/powerpoint/2010/main" val="332980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0CA0ACB3-C0E2-1747-BBAC-6B4CE8505F8C}"/>
              </a:ext>
            </a:extLst>
          </p:cNvPr>
          <p:cNvSpPr txBox="1">
            <a:spLocks/>
          </p:cNvSpPr>
          <p:nvPr/>
        </p:nvSpPr>
        <p:spPr>
          <a:xfrm>
            <a:off x="289148" y="1124051"/>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“Race Best Predicts Whether You Live Near Pollution: Environmental racism extends far beyond Flint”</a:t>
            </a:r>
          </a:p>
          <a:p>
            <a:pPr algn="ctr"/>
            <a:r>
              <a:rPr lang="en-US" sz="1800" i="1" dirty="0"/>
              <a:t>Nation</a:t>
            </a:r>
            <a:r>
              <a:rPr lang="en-US" sz="1800" dirty="0"/>
              <a:t>, 2/18/2016</a:t>
            </a:r>
          </a:p>
        </p:txBody>
      </p:sp>
      <p:sp>
        <p:nvSpPr>
          <p:cNvPr id="8" name="Text Placeholder 2">
            <a:extLst>
              <a:ext uri="{FF2B5EF4-FFF2-40B4-BE49-F238E27FC236}">
                <a16:creationId xmlns:a16="http://schemas.microsoft.com/office/drawing/2014/main" id="{4D18BEE5-D2F0-CE48-AAAF-A0507361966C}"/>
              </a:ext>
            </a:extLst>
          </p:cNvPr>
          <p:cNvSpPr txBox="1">
            <a:spLocks/>
          </p:cNvSpPr>
          <p:nvPr/>
        </p:nvSpPr>
        <p:spPr>
          <a:xfrm>
            <a:off x="4831492" y="1124051"/>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“African-Americans With College Degrees Are Twice As Likely to Be Unemployed as Other Graduates”</a:t>
            </a:r>
          </a:p>
          <a:p>
            <a:pPr algn="ctr"/>
            <a:r>
              <a:rPr lang="en-US" sz="1800" i="1" dirty="0"/>
              <a:t>Atlantic</a:t>
            </a:r>
            <a:r>
              <a:rPr lang="en-US" sz="1800" dirty="0"/>
              <a:t>, 5/27/2014</a:t>
            </a:r>
            <a:endParaRPr lang="en-US" sz="1800" i="1" dirty="0"/>
          </a:p>
        </p:txBody>
      </p:sp>
      <p:sp>
        <p:nvSpPr>
          <p:cNvPr id="12" name="Title 1">
            <a:extLst>
              <a:ext uri="{FF2B5EF4-FFF2-40B4-BE49-F238E27FC236}">
                <a16:creationId xmlns:a16="http://schemas.microsoft.com/office/drawing/2014/main" id="{E33A3CF2-7641-374A-BA0B-F2FBDC2F56FE}"/>
              </a:ext>
            </a:extLst>
          </p:cNvPr>
          <p:cNvSpPr txBox="1">
            <a:spLocks/>
          </p:cNvSpPr>
          <p:nvPr/>
        </p:nvSpPr>
        <p:spPr>
          <a:xfrm>
            <a:off x="0" y="81836"/>
            <a:ext cx="9020432" cy="895777"/>
          </a:xfrm>
          <a:prstGeom prst="rect">
            <a:avLst/>
          </a:prstGeom>
        </p:spPr>
        <p:txBody>
          <a:bodyPr anchor="ctr">
            <a:no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600" b="0" dirty="0"/>
              <a:t>What other systems reveal persistence of systemic racism today?</a:t>
            </a:r>
            <a:endParaRPr lang="en-US" sz="2600" dirty="0"/>
          </a:p>
        </p:txBody>
      </p:sp>
      <p:sp>
        <p:nvSpPr>
          <p:cNvPr id="14" name="Text Placeholder 2">
            <a:extLst>
              <a:ext uri="{FF2B5EF4-FFF2-40B4-BE49-F238E27FC236}">
                <a16:creationId xmlns:a16="http://schemas.microsoft.com/office/drawing/2014/main" id="{4DCC67EE-218C-B14D-A072-061A72D4F51D}"/>
              </a:ext>
            </a:extLst>
          </p:cNvPr>
          <p:cNvSpPr txBox="1">
            <a:spLocks/>
          </p:cNvSpPr>
          <p:nvPr/>
        </p:nvSpPr>
        <p:spPr>
          <a:xfrm>
            <a:off x="2686359" y="2887192"/>
            <a:ext cx="4023360" cy="1170113"/>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“As Coronavirus Spreads, So Does Xenophobia and Anti-Asian Racism”</a:t>
            </a:r>
          </a:p>
          <a:p>
            <a:pPr algn="ctr"/>
            <a:r>
              <a:rPr lang="en-US" sz="1800" i="1" dirty="0"/>
              <a:t>Time</a:t>
            </a:r>
            <a:r>
              <a:rPr lang="en-US" sz="1800" dirty="0"/>
              <a:t>, 3/6/2020</a:t>
            </a:r>
            <a:endParaRPr lang="en-US" sz="1800" i="1" dirty="0"/>
          </a:p>
        </p:txBody>
      </p:sp>
      <p:sp>
        <p:nvSpPr>
          <p:cNvPr id="16" name="Text Placeholder 2">
            <a:extLst>
              <a:ext uri="{FF2B5EF4-FFF2-40B4-BE49-F238E27FC236}">
                <a16:creationId xmlns:a16="http://schemas.microsoft.com/office/drawing/2014/main" id="{EC101BB1-DAAB-7D44-A43A-4FFCA71B6766}"/>
              </a:ext>
            </a:extLst>
          </p:cNvPr>
          <p:cNvSpPr txBox="1">
            <a:spLocks/>
          </p:cNvSpPr>
          <p:nvPr/>
        </p:nvSpPr>
        <p:spPr>
          <a:xfrm>
            <a:off x="4831492" y="4511970"/>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“Normalizing Injustice: The Dangerous Misrepresentations that Define Television’s Scripted Crime Genre” (Report, Color of Change, 2020)</a:t>
            </a:r>
            <a:endParaRPr lang="en-US" sz="1800" i="1" dirty="0"/>
          </a:p>
        </p:txBody>
      </p:sp>
      <p:sp>
        <p:nvSpPr>
          <p:cNvPr id="18" name="Text Placeholder 2">
            <a:extLst>
              <a:ext uri="{FF2B5EF4-FFF2-40B4-BE49-F238E27FC236}">
                <a16:creationId xmlns:a16="http://schemas.microsoft.com/office/drawing/2014/main" id="{C6422C7A-3521-CF48-9D69-132F260E68DD}"/>
              </a:ext>
            </a:extLst>
          </p:cNvPr>
          <p:cNvSpPr txBox="1">
            <a:spLocks/>
          </p:cNvSpPr>
          <p:nvPr/>
        </p:nvSpPr>
        <p:spPr>
          <a:xfrm>
            <a:off x="289148" y="4718319"/>
            <a:ext cx="4023360" cy="895777"/>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1800" dirty="0"/>
              <a:t>“Latinos Onscreen, Conspicuously Few”</a:t>
            </a:r>
          </a:p>
          <a:p>
            <a:pPr algn="ctr"/>
            <a:r>
              <a:rPr lang="en-US" sz="1800" i="1" dirty="0"/>
              <a:t>New York Times</a:t>
            </a:r>
            <a:r>
              <a:rPr lang="en-US" sz="1800" dirty="0"/>
              <a:t>, 6/18/2014</a:t>
            </a:r>
            <a:endParaRPr lang="en-US" sz="1800" i="1" dirty="0"/>
          </a:p>
        </p:txBody>
      </p:sp>
    </p:spTree>
    <p:extLst>
      <p:ext uri="{BB962C8B-B14F-4D97-AF65-F5344CB8AC3E}">
        <p14:creationId xmlns:p14="http://schemas.microsoft.com/office/powerpoint/2010/main" val="308798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4" grpId="0" animBg="1"/>
      <p:bldP spid="16"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871" y="117322"/>
            <a:ext cx="7826477" cy="988807"/>
          </a:xfrm>
        </p:spPr>
        <p:txBody>
          <a:bodyPr>
            <a:noAutofit/>
          </a:bodyPr>
          <a:lstStyle/>
          <a:p>
            <a:pPr algn="ctr"/>
            <a:r>
              <a:rPr lang="en-US" sz="2800" dirty="0"/>
              <a:t>Why has systemic racism persisted after </a:t>
            </a:r>
            <a:br>
              <a:rPr lang="en-US" sz="2800" dirty="0"/>
            </a:br>
            <a:r>
              <a:rPr lang="en-US" sz="2800" dirty="0"/>
              <a:t>the Civil Rights Movement?</a:t>
            </a:r>
          </a:p>
        </p:txBody>
      </p:sp>
      <p:sp>
        <p:nvSpPr>
          <p:cNvPr id="3" name="Content Placeholder 2"/>
          <p:cNvSpPr>
            <a:spLocks noGrp="1"/>
          </p:cNvSpPr>
          <p:nvPr>
            <p:ph idx="1"/>
          </p:nvPr>
        </p:nvSpPr>
        <p:spPr>
          <a:xfrm>
            <a:off x="1179870" y="1106129"/>
            <a:ext cx="7826477" cy="5771535"/>
          </a:xfrm>
        </p:spPr>
        <p:txBody>
          <a:bodyPr>
            <a:noAutofit/>
          </a:bodyPr>
          <a:lstStyle/>
          <a:p>
            <a:pPr marL="539496" indent="-457200">
              <a:buFont typeface="+mj-lt"/>
              <a:buAutoNum type="arabicPeriod"/>
            </a:pPr>
            <a:r>
              <a:rPr lang="en-US" sz="2200" dirty="0"/>
              <a:t>The systemic racism embedded in our institutions and structures before the Civil Rights Movement continued afterwards. Legal scholar Derrick Bell describes the Supreme Court under the leadership of Chief Justice Earl Warren in the 1950s and 60s:</a:t>
            </a:r>
          </a:p>
          <a:p>
            <a:pPr lvl="1"/>
            <a:r>
              <a:rPr lang="en-US" sz="2200" dirty="0"/>
              <a:t>“the civil rights decisions of the Warren Court were profoundly conservative and protected the economic and political status quo by responding to the pleas for justice by blacks and other severely disadvantaged groups </a:t>
            </a:r>
            <a:r>
              <a:rPr lang="en-US" sz="2200" b="1" dirty="0"/>
              <a:t>just enough to siphon off discontent</a:t>
            </a:r>
            <a:r>
              <a:rPr lang="en-US" sz="2200" dirty="0"/>
              <a:t>, thereby </a:t>
            </a:r>
            <a:r>
              <a:rPr lang="en-US" sz="2200" b="1" dirty="0"/>
              <a:t>limiting the chances </a:t>
            </a:r>
            <a:r>
              <a:rPr lang="en-US" sz="2200" dirty="0"/>
              <a:t>that the existing social order would pay more than </a:t>
            </a:r>
            <a:r>
              <a:rPr lang="en-US" sz="2200" b="1" dirty="0"/>
              <a:t>minimal costs for the reforms achieved</a:t>
            </a:r>
            <a:r>
              <a:rPr lang="en-US" sz="2200" dirty="0"/>
              <a:t>” (61)</a:t>
            </a:r>
          </a:p>
          <a:p>
            <a:pPr lvl="1"/>
            <a:r>
              <a:rPr lang="en-US" sz="2200" dirty="0"/>
              <a:t>“We have made progress in everything yet nothing has changed” (22). </a:t>
            </a:r>
          </a:p>
        </p:txBody>
      </p:sp>
    </p:spTree>
    <p:extLst>
      <p:ext uri="{BB962C8B-B14F-4D97-AF65-F5344CB8AC3E}">
        <p14:creationId xmlns:p14="http://schemas.microsoft.com/office/powerpoint/2010/main" val="7241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1132CEB-95F2-FA4A-BCCB-C1E6D42F0BE7}"/>
              </a:ext>
            </a:extLst>
          </p:cNvPr>
          <p:cNvSpPr txBox="1">
            <a:spLocks/>
          </p:cNvSpPr>
          <p:nvPr/>
        </p:nvSpPr>
        <p:spPr>
          <a:xfrm>
            <a:off x="1536912" y="242731"/>
            <a:ext cx="7475715" cy="825500"/>
          </a:xfrm>
          <a:prstGeom prst="rect">
            <a:avLst/>
          </a:prstGeom>
        </p:spPr>
        <p:txBody>
          <a:bodyP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200" dirty="0"/>
              <a:t>Racial Segregation          Racial Wealth Gap </a:t>
            </a:r>
          </a:p>
        </p:txBody>
      </p:sp>
      <p:sp>
        <p:nvSpPr>
          <p:cNvPr id="9" name="Right Arrow 8">
            <a:extLst>
              <a:ext uri="{FF2B5EF4-FFF2-40B4-BE49-F238E27FC236}">
                <a16:creationId xmlns:a16="http://schemas.microsoft.com/office/drawing/2014/main" id="{446FA743-2328-DE46-96F4-7CC786B08DD5}"/>
              </a:ext>
            </a:extLst>
          </p:cNvPr>
          <p:cNvSpPr/>
          <p:nvPr/>
        </p:nvSpPr>
        <p:spPr>
          <a:xfrm>
            <a:off x="4971536" y="444843"/>
            <a:ext cx="457200" cy="262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Brooklyn redlining&#10;">
            <a:extLst>
              <a:ext uri="{FF2B5EF4-FFF2-40B4-BE49-F238E27FC236}">
                <a16:creationId xmlns:a16="http://schemas.microsoft.com/office/drawing/2014/main" id="{C212520E-C87A-CD49-B0F8-5E71E9536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512" y="2460895"/>
            <a:ext cx="3332804" cy="3907030"/>
          </a:xfrm>
          <a:prstGeom prst="rect">
            <a:avLst/>
          </a:prstGeom>
        </p:spPr>
      </p:pic>
      <p:sp>
        <p:nvSpPr>
          <p:cNvPr id="12" name="Text Placeholder 3">
            <a:extLst>
              <a:ext uri="{FF2B5EF4-FFF2-40B4-BE49-F238E27FC236}">
                <a16:creationId xmlns:a16="http://schemas.microsoft.com/office/drawing/2014/main" id="{737A4C8A-AE29-4741-9D1D-85548EA9A61C}"/>
              </a:ext>
            </a:extLst>
          </p:cNvPr>
          <p:cNvSpPr txBox="1">
            <a:spLocks/>
          </p:cNvSpPr>
          <p:nvPr/>
        </p:nvSpPr>
        <p:spPr>
          <a:xfrm>
            <a:off x="1536912" y="1613362"/>
            <a:ext cx="2207186" cy="825500"/>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200" dirty="0"/>
              <a:t>Redlining Brooklyn, 1938</a:t>
            </a:r>
          </a:p>
        </p:txBody>
      </p:sp>
      <p:sp>
        <p:nvSpPr>
          <p:cNvPr id="15" name="Rectangle 14">
            <a:extLst>
              <a:ext uri="{FF2B5EF4-FFF2-40B4-BE49-F238E27FC236}">
                <a16:creationId xmlns:a16="http://schemas.microsoft.com/office/drawing/2014/main" id="{D2FF6CC9-CCAB-5C46-968C-B2516B992AC5}"/>
              </a:ext>
            </a:extLst>
          </p:cNvPr>
          <p:cNvSpPr/>
          <p:nvPr/>
        </p:nvSpPr>
        <p:spPr>
          <a:xfrm>
            <a:off x="5725298" y="2983249"/>
            <a:ext cx="3064476" cy="2862322"/>
          </a:xfrm>
          <a:prstGeom prst="rect">
            <a:avLst/>
          </a:prstGeom>
          <a:ln>
            <a:solidFill>
              <a:schemeClr val="tx1"/>
            </a:solidFill>
          </a:ln>
        </p:spPr>
        <p:txBody>
          <a:bodyPr wrap="square">
            <a:spAutoFit/>
          </a:bodyPr>
          <a:lstStyle/>
          <a:p>
            <a:r>
              <a:rPr lang="en-US" dirty="0">
                <a:latin typeface="Apple Chancery" panose="03020702040506060504" pitchFamily="66" charset="-79"/>
                <a:cs typeface="Apple Chancery" panose="03020702040506060504" pitchFamily="66" charset="-79"/>
              </a:rPr>
              <a:t>“The tenant agrees not to permit the premises to be used or occupied by any person other than members of the Caucasian race, but the employment and maintenance of other than Caucasian domestic servants shall be permitted.” —Levittown Corporation Lease (1948)</a:t>
            </a:r>
          </a:p>
        </p:txBody>
      </p:sp>
      <p:sp>
        <p:nvSpPr>
          <p:cNvPr id="16" name="Text Placeholder 3">
            <a:extLst>
              <a:ext uri="{FF2B5EF4-FFF2-40B4-BE49-F238E27FC236}">
                <a16:creationId xmlns:a16="http://schemas.microsoft.com/office/drawing/2014/main" id="{1854C9DC-7AF9-3E44-B93E-E777B73EAEEE}"/>
              </a:ext>
            </a:extLst>
          </p:cNvPr>
          <p:cNvSpPr txBox="1">
            <a:spLocks/>
          </p:cNvSpPr>
          <p:nvPr/>
        </p:nvSpPr>
        <p:spPr>
          <a:xfrm>
            <a:off x="6370244" y="1578440"/>
            <a:ext cx="1755828" cy="1140045"/>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200" dirty="0"/>
              <a:t>Post-World War II Suburbs</a:t>
            </a:r>
          </a:p>
        </p:txBody>
      </p:sp>
      <p:sp>
        <p:nvSpPr>
          <p:cNvPr id="17" name="TextBox 16">
            <a:extLst>
              <a:ext uri="{FF2B5EF4-FFF2-40B4-BE49-F238E27FC236}">
                <a16:creationId xmlns:a16="http://schemas.microsoft.com/office/drawing/2014/main" id="{268500C8-E0BE-E34D-9D41-4A1F9D7EC1D4}"/>
              </a:ext>
            </a:extLst>
          </p:cNvPr>
          <p:cNvSpPr txBox="1"/>
          <p:nvPr/>
        </p:nvSpPr>
        <p:spPr>
          <a:xfrm>
            <a:off x="7574692" y="271848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6547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039" y="127819"/>
            <a:ext cx="7763649" cy="1130710"/>
          </a:xfrm>
          <a:noFill/>
          <a:ln>
            <a:noFill/>
          </a:ln>
        </p:spPr>
        <p:txBody>
          <a:bodyPr>
            <a:normAutofit/>
          </a:bodyPr>
          <a:lstStyle/>
          <a:p>
            <a:pPr algn="ctr"/>
            <a:r>
              <a:rPr lang="en-US" sz="3300" dirty="0"/>
              <a:t>Racial Wealth Gap</a:t>
            </a:r>
            <a:br>
              <a:rPr lang="en-US" sz="3300" dirty="0"/>
            </a:br>
            <a:r>
              <a:rPr lang="en-US" sz="2200" dirty="0">
                <a:effectLst/>
                <a:hlinkClick r:id="rId2">
                  <a:extLst>
                    <a:ext uri="{A12FA001-AC4F-418D-AE19-62706E023703}">
                      <ahyp:hlinkClr xmlns:ahyp="http://schemas.microsoft.com/office/drawing/2018/hyperlinkcolor" val="tx"/>
                    </a:ext>
                  </a:extLst>
                </a:hlinkClick>
              </a:rPr>
              <a:t>NJ Institute for Social Justice </a:t>
            </a:r>
            <a:endParaRPr lang="en-US" sz="2200" dirty="0">
              <a:solidFill>
                <a:schemeClr val="tx1"/>
              </a:solidFill>
              <a:effectLst/>
            </a:endParaRPr>
          </a:p>
        </p:txBody>
      </p:sp>
      <p:pic>
        <p:nvPicPr>
          <p:cNvPr id="7" name="Content Placeholder 6">
            <a:extLst>
              <a:ext uri="{FF2B5EF4-FFF2-40B4-BE49-F238E27FC236}">
                <a16:creationId xmlns:a16="http://schemas.microsoft.com/office/drawing/2014/main" id="{06D7A8C1-C58D-E84E-ABEB-969713C6FE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03042" y="1204108"/>
            <a:ext cx="6697642" cy="5526073"/>
          </a:xfrm>
        </p:spPr>
      </p:pic>
    </p:spTree>
    <p:extLst>
      <p:ext uri="{BB962C8B-B14F-4D97-AF65-F5344CB8AC3E}">
        <p14:creationId xmlns:p14="http://schemas.microsoft.com/office/powerpoint/2010/main" val="2025082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871" y="117322"/>
            <a:ext cx="7826477" cy="988807"/>
          </a:xfrm>
        </p:spPr>
        <p:txBody>
          <a:bodyPr>
            <a:noAutofit/>
          </a:bodyPr>
          <a:lstStyle/>
          <a:p>
            <a:pPr algn="ctr"/>
            <a:r>
              <a:rPr lang="en-US" sz="2800" dirty="0"/>
              <a:t>Why has systemic racism persisted after </a:t>
            </a:r>
            <a:br>
              <a:rPr lang="en-US" sz="2800" dirty="0"/>
            </a:br>
            <a:r>
              <a:rPr lang="en-US" sz="2800" dirty="0"/>
              <a:t>the Civil Rights Movement?</a:t>
            </a:r>
          </a:p>
        </p:txBody>
      </p:sp>
      <p:sp>
        <p:nvSpPr>
          <p:cNvPr id="3" name="Content Placeholder 2"/>
          <p:cNvSpPr>
            <a:spLocks noGrp="1"/>
          </p:cNvSpPr>
          <p:nvPr>
            <p:ph idx="1"/>
          </p:nvPr>
        </p:nvSpPr>
        <p:spPr>
          <a:xfrm>
            <a:off x="976184" y="1106130"/>
            <a:ext cx="8030163" cy="5634548"/>
          </a:xfrm>
        </p:spPr>
        <p:txBody>
          <a:bodyPr>
            <a:noAutofit/>
          </a:bodyPr>
          <a:lstStyle/>
          <a:p>
            <a:pPr marL="539496" indent="-457200">
              <a:buFont typeface="+mj-lt"/>
              <a:buAutoNum type="arabicPeriod"/>
            </a:pPr>
            <a:r>
              <a:rPr lang="en-US" sz="2200" dirty="0"/>
              <a:t>The systemic racism embedded in our institutions and structures before the Civil Rights Movement continued afterwards.</a:t>
            </a:r>
          </a:p>
          <a:p>
            <a:pPr marL="539496" indent="-457200">
              <a:buFont typeface="+mj-lt"/>
              <a:buAutoNum type="arabicPeriod"/>
            </a:pPr>
            <a:r>
              <a:rPr lang="en-US" sz="2200" dirty="0"/>
              <a:t>New ways of maintaining systemic racism developed in the backlash to the Civil Rights Movement</a:t>
            </a:r>
          </a:p>
          <a:p>
            <a:pPr lvl="1"/>
            <a:r>
              <a:rPr lang="en-US" sz="1800" dirty="0"/>
              <a:t>COINTELPRO (FBI’s Counter-Intelligence Program under Director Edgar J. Hoover )</a:t>
            </a:r>
          </a:p>
          <a:p>
            <a:pPr lvl="2"/>
            <a:r>
              <a:rPr lang="en-US" sz="1800" dirty="0"/>
              <a:t>conducted surveillance, infiltration, and intimidation on a variety of civil rights groups and group leaders in order to break apart burgeoning, increasingly powerful interracial alliances and to discredit leaders in the 1960s</a:t>
            </a:r>
          </a:p>
          <a:p>
            <a:pPr marL="642366" lvl="1" indent="-285750"/>
            <a:r>
              <a:rPr lang="en-US" sz="1800" dirty="0"/>
              <a:t>Supreme Court decided if a law has racially discriminatory </a:t>
            </a:r>
            <a:r>
              <a:rPr lang="en-US" sz="1800" b="1" dirty="0"/>
              <a:t>impact</a:t>
            </a:r>
            <a:r>
              <a:rPr lang="en-US" sz="1800" dirty="0"/>
              <a:t> but no documented </a:t>
            </a:r>
            <a:r>
              <a:rPr lang="en-US" sz="1800" b="1" dirty="0"/>
              <a:t>intent </a:t>
            </a:r>
            <a:r>
              <a:rPr lang="en-US" sz="1800" dirty="0"/>
              <a:t>to discriminate, it is constitutional (1976) and similarly racially biased sentencing is constitutional if there is no documented intent to discriminate (1987) </a:t>
            </a:r>
          </a:p>
          <a:p>
            <a:pPr marL="642366" lvl="1" indent="-285750"/>
            <a:r>
              <a:rPr lang="en-US" sz="1800" dirty="0"/>
              <a:t>Divide and conquer stereotypes deployed to break interracial coalitions and to maintain the status quo (parallel to Virginia colonial elite’s response to Bacon’s Rebellion of 1676)</a:t>
            </a:r>
          </a:p>
        </p:txBody>
      </p:sp>
    </p:spTree>
    <p:extLst>
      <p:ext uri="{BB962C8B-B14F-4D97-AF65-F5344CB8AC3E}">
        <p14:creationId xmlns:p14="http://schemas.microsoft.com/office/powerpoint/2010/main" val="134204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4400" dirty="0"/>
              <a:t>Divide and Conquer stereotypes</a:t>
            </a:r>
          </a:p>
        </p:txBody>
      </p:sp>
      <p:sp>
        <p:nvSpPr>
          <p:cNvPr id="3" name="Content Placeholder 2"/>
          <p:cNvSpPr>
            <a:spLocks noGrp="1"/>
          </p:cNvSpPr>
          <p:nvPr>
            <p:ph idx="1"/>
          </p:nvPr>
        </p:nvSpPr>
        <p:spPr>
          <a:xfrm>
            <a:off x="1218772" y="1603460"/>
            <a:ext cx="7714916" cy="5002797"/>
          </a:xfrm>
        </p:spPr>
        <p:txBody>
          <a:bodyPr>
            <a:normAutofit fontScale="77500" lnSpcReduction="20000"/>
          </a:bodyPr>
          <a:lstStyle/>
          <a:p>
            <a:r>
              <a:rPr lang="en-US" dirty="0"/>
              <a:t>“model minority” stereotype of Asian Americans</a:t>
            </a:r>
          </a:p>
          <a:p>
            <a:pPr lvl="1"/>
            <a:r>
              <a:rPr lang="en-US" dirty="0"/>
              <a:t>“At a time when Americans are awash in worry over the plight of racial minorities—One such minority, the nation’s 300,000 Chinese Americans, is winning wealth and respect by dint of its own hard work” (</a:t>
            </a:r>
            <a:r>
              <a:rPr lang="en-US" i="1" dirty="0"/>
              <a:t>US News &amp; World Report</a:t>
            </a:r>
            <a:r>
              <a:rPr lang="en-US" dirty="0"/>
              <a:t>, 12/26/1966)</a:t>
            </a:r>
          </a:p>
          <a:p>
            <a:pPr lvl="1"/>
            <a:r>
              <a:rPr lang="en-US" dirty="0"/>
              <a:t>created categories of “good minority” and “bad minority” to show that racism is no longer a problem and if you work hard, you’ll be successful (no need for further civil rights protests; no need for government aid)</a:t>
            </a:r>
          </a:p>
          <a:p>
            <a:r>
              <a:rPr lang="en-US" dirty="0"/>
              <a:t>African Americans stereotyped as:</a:t>
            </a:r>
          </a:p>
          <a:p>
            <a:pPr lvl="1"/>
            <a:r>
              <a:rPr lang="en-US" dirty="0"/>
              <a:t>“welfare queens” (myth of “welfare fraud” leads to cuts to social services)</a:t>
            </a:r>
          </a:p>
          <a:p>
            <a:pPr lvl="1"/>
            <a:r>
              <a:rPr lang="en-US" dirty="0"/>
              <a:t>“dangerous criminals” (myth of disproportionate drug use and drug selling leads to mass incarceration and War on Drugs)</a:t>
            </a:r>
          </a:p>
        </p:txBody>
      </p:sp>
    </p:spTree>
    <p:extLst>
      <p:ext uri="{BB962C8B-B14F-4D97-AF65-F5344CB8AC3E}">
        <p14:creationId xmlns:p14="http://schemas.microsoft.com/office/powerpoint/2010/main" val="336046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772" y="1603460"/>
            <a:ext cx="7714916" cy="5002797"/>
          </a:xfrm>
        </p:spPr>
        <p:txBody>
          <a:bodyPr>
            <a:normAutofit/>
          </a:bodyPr>
          <a:lstStyle/>
          <a:p>
            <a:r>
              <a:rPr lang="en-US" dirty="0"/>
              <a:t>“model minority” stereotype of Asian Americans</a:t>
            </a:r>
          </a:p>
          <a:p>
            <a:r>
              <a:rPr lang="en-US" dirty="0"/>
              <a:t>African Americans stereotyped as “welfare queens” and “dangerous criminals”</a:t>
            </a:r>
          </a:p>
          <a:p>
            <a:r>
              <a:rPr lang="en-US" dirty="0"/>
              <a:t>Latinx people stereotyped as “illegal” and “not American”</a:t>
            </a:r>
          </a:p>
          <a:p>
            <a:r>
              <a:rPr lang="en-US" dirty="0"/>
              <a:t>Muslims stereotyped as “terrorists”</a:t>
            </a:r>
          </a:p>
          <a:p>
            <a:r>
              <a:rPr lang="en-US" dirty="0"/>
              <a:t>Rise in anti-Semitism</a:t>
            </a:r>
          </a:p>
        </p:txBody>
      </p:sp>
      <p:sp>
        <p:nvSpPr>
          <p:cNvPr id="6" name="Title 1">
            <a:extLst>
              <a:ext uri="{FF2B5EF4-FFF2-40B4-BE49-F238E27FC236}">
                <a16:creationId xmlns:a16="http://schemas.microsoft.com/office/drawing/2014/main" id="{F30B9119-2252-C94C-A410-91AB2E633240}"/>
              </a:ext>
            </a:extLst>
          </p:cNvPr>
          <p:cNvSpPr txBox="1">
            <a:spLocks/>
          </p:cNvSpPr>
          <p:nvPr/>
        </p:nvSpPr>
        <p:spPr>
          <a:xfrm>
            <a:off x="1218772" y="251743"/>
            <a:ext cx="7714916" cy="1328822"/>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800" dirty="0"/>
              <a:t>Divide and Conquer stereotypes maintain status quo of systemic racism</a:t>
            </a:r>
          </a:p>
        </p:txBody>
      </p:sp>
    </p:spTree>
    <p:extLst>
      <p:ext uri="{BB962C8B-B14F-4D97-AF65-F5344CB8AC3E}">
        <p14:creationId xmlns:p14="http://schemas.microsoft.com/office/powerpoint/2010/main" val="33291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871" y="117322"/>
            <a:ext cx="7826477" cy="988807"/>
          </a:xfrm>
        </p:spPr>
        <p:txBody>
          <a:bodyPr>
            <a:noAutofit/>
          </a:bodyPr>
          <a:lstStyle/>
          <a:p>
            <a:pPr algn="ctr"/>
            <a:r>
              <a:rPr lang="en-US" sz="2800" dirty="0"/>
              <a:t>Why has systemic racism persisted after </a:t>
            </a:r>
            <a:br>
              <a:rPr lang="en-US" sz="2800" dirty="0"/>
            </a:br>
            <a:r>
              <a:rPr lang="en-US" sz="2800" dirty="0"/>
              <a:t>the Civil Rights Movement?</a:t>
            </a:r>
          </a:p>
        </p:txBody>
      </p:sp>
      <p:sp>
        <p:nvSpPr>
          <p:cNvPr id="3" name="Content Placeholder 2"/>
          <p:cNvSpPr>
            <a:spLocks noGrp="1"/>
          </p:cNvSpPr>
          <p:nvPr>
            <p:ph idx="1"/>
          </p:nvPr>
        </p:nvSpPr>
        <p:spPr>
          <a:xfrm>
            <a:off x="976184" y="1106130"/>
            <a:ext cx="8030163" cy="5634548"/>
          </a:xfrm>
        </p:spPr>
        <p:txBody>
          <a:bodyPr>
            <a:noAutofit/>
          </a:bodyPr>
          <a:lstStyle/>
          <a:p>
            <a:pPr marL="539496" indent="-457200">
              <a:buFont typeface="+mj-lt"/>
              <a:buAutoNum type="arabicPeriod"/>
            </a:pPr>
            <a:r>
              <a:rPr lang="en-US" sz="2200" dirty="0"/>
              <a:t>The systemic racism embedded in our institutions and structures before the Civil Rights Movement continued afterwards.</a:t>
            </a:r>
          </a:p>
          <a:p>
            <a:pPr marL="539496" indent="-457200">
              <a:buFont typeface="+mj-lt"/>
              <a:buAutoNum type="arabicPeriod"/>
            </a:pPr>
            <a:r>
              <a:rPr lang="en-US" sz="2200" dirty="0"/>
              <a:t>New ways of maintaining systemic racism developed in the backlash to the Civil Rights Movement</a:t>
            </a:r>
          </a:p>
          <a:p>
            <a:pPr marL="82296" indent="0">
              <a:buNone/>
            </a:pPr>
            <a:endParaRPr lang="en-US" sz="2200" dirty="0"/>
          </a:p>
        </p:txBody>
      </p:sp>
    </p:spTree>
    <p:extLst>
      <p:ext uri="{BB962C8B-B14F-4D97-AF65-F5344CB8AC3E}">
        <p14:creationId xmlns:p14="http://schemas.microsoft.com/office/powerpoint/2010/main" val="1463426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871" y="117322"/>
            <a:ext cx="7826477" cy="988807"/>
          </a:xfrm>
        </p:spPr>
        <p:txBody>
          <a:bodyPr>
            <a:noAutofit/>
          </a:bodyPr>
          <a:lstStyle/>
          <a:p>
            <a:pPr algn="ctr"/>
            <a:r>
              <a:rPr lang="en-US" sz="2800" dirty="0"/>
              <a:t>Why has systemic racism persisted after </a:t>
            </a:r>
            <a:br>
              <a:rPr lang="en-US" sz="2800" dirty="0"/>
            </a:br>
            <a:r>
              <a:rPr lang="en-US" sz="2800" dirty="0"/>
              <a:t>the Civil Rights Movement?</a:t>
            </a:r>
          </a:p>
        </p:txBody>
      </p:sp>
      <p:sp>
        <p:nvSpPr>
          <p:cNvPr id="3" name="Content Placeholder 2"/>
          <p:cNvSpPr>
            <a:spLocks noGrp="1"/>
          </p:cNvSpPr>
          <p:nvPr>
            <p:ph idx="1"/>
          </p:nvPr>
        </p:nvSpPr>
        <p:spPr>
          <a:xfrm>
            <a:off x="976184" y="1106130"/>
            <a:ext cx="8030163" cy="5634548"/>
          </a:xfrm>
        </p:spPr>
        <p:txBody>
          <a:bodyPr>
            <a:noAutofit/>
          </a:bodyPr>
          <a:lstStyle/>
          <a:p>
            <a:pPr marL="539496" indent="-457200">
              <a:buFont typeface="+mj-lt"/>
              <a:buAutoNum type="arabicPeriod" startAt="3"/>
            </a:pPr>
            <a:r>
              <a:rPr lang="en-US" sz="2200" dirty="0"/>
              <a:t>Additional factors that protect the status quo of systemic racism</a:t>
            </a:r>
          </a:p>
          <a:p>
            <a:pPr marL="642366" lvl="1" indent="-285750"/>
            <a:r>
              <a:rPr lang="en-US" sz="1800" dirty="0"/>
              <a:t>When the “whites only” sign of Jim Crow segregation came down (because of 1964 Civil Rights Act) but not much else about the structure changed,  the superficial veneer of equality made it harder to point to the persistent racism</a:t>
            </a:r>
          </a:p>
          <a:p>
            <a:pPr marL="642366" lvl="1" indent="-285750"/>
            <a:r>
              <a:rPr lang="en-US" sz="1800" dirty="0"/>
              <a:t>Most people would say that being “a racist” is bad at the same time as they don’t believe they are racist at the same time as they uphold racism</a:t>
            </a:r>
          </a:p>
          <a:p>
            <a:pPr marL="642366" lvl="1" indent="-285750"/>
            <a:r>
              <a:rPr lang="en-US" sz="1800" dirty="0"/>
              <a:t>Rise in “law and order” rhetoric (rise in spending on policing)</a:t>
            </a:r>
          </a:p>
          <a:p>
            <a:pPr marL="642366" lvl="1" indent="-285750"/>
            <a:r>
              <a:rPr lang="en-US" sz="1800" dirty="0"/>
              <a:t>Racialized groups are targeted by being associated with mythical fraud and then legislative and court changes represent mythical fraud as actual fraud (welfare fraud, immigration fraud, voter fraud)</a:t>
            </a:r>
          </a:p>
          <a:p>
            <a:pPr marL="642366" lvl="1" indent="-285750"/>
            <a:r>
              <a:rPr lang="en-US" sz="1800" dirty="0"/>
              <a:t>White fear of white people becoming a statistical minority is stoked</a:t>
            </a:r>
          </a:p>
          <a:p>
            <a:pPr marL="889254" lvl="2" indent="-285750"/>
            <a:r>
              <a:rPr lang="en-US" sz="1800" dirty="0"/>
              <a:t>Rise of Alt-Right</a:t>
            </a:r>
          </a:p>
          <a:p>
            <a:pPr marL="356616" lvl="1" indent="0">
              <a:buNone/>
            </a:pPr>
            <a:endParaRPr lang="en-US" sz="1800" dirty="0"/>
          </a:p>
          <a:p>
            <a:pPr marL="539496" indent="-457200">
              <a:buFont typeface="+mj-lt"/>
              <a:buAutoNum type="arabicPeriod" startAt="3"/>
            </a:pPr>
            <a:endParaRPr lang="en-US" sz="2200" dirty="0"/>
          </a:p>
        </p:txBody>
      </p:sp>
    </p:spTree>
    <p:extLst>
      <p:ext uri="{BB962C8B-B14F-4D97-AF65-F5344CB8AC3E}">
        <p14:creationId xmlns:p14="http://schemas.microsoft.com/office/powerpoint/2010/main" val="135911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871" y="117322"/>
            <a:ext cx="7826477" cy="988807"/>
          </a:xfrm>
        </p:spPr>
        <p:txBody>
          <a:bodyPr>
            <a:noAutofit/>
          </a:bodyPr>
          <a:lstStyle/>
          <a:p>
            <a:pPr algn="ctr"/>
            <a:r>
              <a:rPr lang="en-US" sz="2800" dirty="0"/>
              <a:t>Why has systemic racism persisted after </a:t>
            </a:r>
            <a:br>
              <a:rPr lang="en-US" sz="2800" dirty="0"/>
            </a:br>
            <a:r>
              <a:rPr lang="en-US" sz="2800" dirty="0"/>
              <a:t>the Civil Rights Movement?</a:t>
            </a:r>
          </a:p>
        </p:txBody>
      </p:sp>
      <p:sp>
        <p:nvSpPr>
          <p:cNvPr id="3" name="Content Placeholder 2"/>
          <p:cNvSpPr>
            <a:spLocks noGrp="1"/>
          </p:cNvSpPr>
          <p:nvPr>
            <p:ph idx="1"/>
          </p:nvPr>
        </p:nvSpPr>
        <p:spPr>
          <a:xfrm>
            <a:off x="976184" y="1106130"/>
            <a:ext cx="8030163" cy="5634548"/>
          </a:xfrm>
        </p:spPr>
        <p:txBody>
          <a:bodyPr>
            <a:noAutofit/>
          </a:bodyPr>
          <a:lstStyle/>
          <a:p>
            <a:pPr marL="539496" indent="-457200">
              <a:buFont typeface="+mj-lt"/>
              <a:buAutoNum type="arabicPeriod" startAt="3"/>
            </a:pPr>
            <a:r>
              <a:rPr lang="en-US" sz="2000" dirty="0"/>
              <a:t>Additional factors that protect the status quo of systemic racism</a:t>
            </a:r>
          </a:p>
          <a:p>
            <a:pPr marL="642366" lvl="1" indent="-285750"/>
            <a:r>
              <a:rPr lang="en-US" sz="2000" dirty="0"/>
              <a:t>Rise of neoliberalism</a:t>
            </a:r>
          </a:p>
          <a:p>
            <a:pPr marL="889254" lvl="2" indent="-285750"/>
            <a:r>
              <a:rPr lang="en-US" sz="1800" dirty="0"/>
              <a:t>increased focus on the individual rather than the collective</a:t>
            </a:r>
          </a:p>
          <a:p>
            <a:pPr marL="889254" lvl="2" indent="-285750"/>
            <a:r>
              <a:rPr lang="en-US" sz="1800" dirty="0"/>
              <a:t>shift to privatization</a:t>
            </a:r>
          </a:p>
          <a:p>
            <a:pPr marL="889254" lvl="2" indent="-285750"/>
            <a:r>
              <a:rPr lang="en-US" sz="1800" dirty="0"/>
              <a:t>growing gap between rich and poor</a:t>
            </a:r>
          </a:p>
          <a:p>
            <a:pPr marL="889254" lvl="2" indent="-285750"/>
            <a:r>
              <a:rPr lang="en-US" sz="1800" dirty="0"/>
              <a:t>stagnant wages for average worker</a:t>
            </a:r>
          </a:p>
          <a:p>
            <a:pPr marL="889254" lvl="2" indent="-285750"/>
            <a:r>
              <a:rPr lang="en-US" sz="1800" dirty="0"/>
              <a:t>rise of executive pay/compensation</a:t>
            </a:r>
          </a:p>
          <a:p>
            <a:pPr marL="889254" lvl="2" indent="-285750"/>
            <a:r>
              <a:rPr lang="en-US" sz="1800" dirty="0"/>
              <a:t>decrease in unions</a:t>
            </a:r>
          </a:p>
          <a:p>
            <a:pPr marL="889254" lvl="2" indent="-285750"/>
            <a:r>
              <a:rPr lang="en-US" sz="1800" dirty="0"/>
              <a:t>rise in corporate power due to de-regulation</a:t>
            </a:r>
          </a:p>
          <a:p>
            <a:pPr marL="889254" lvl="2" indent="-285750"/>
            <a:r>
              <a:rPr lang="en-US" sz="1800" dirty="0"/>
              <a:t>rise in corporate influence in politics</a:t>
            </a:r>
          </a:p>
          <a:p>
            <a:pPr marL="889254" lvl="2" indent="-285750"/>
            <a:r>
              <a:rPr lang="en-US" sz="1800" dirty="0"/>
              <a:t>cuts to spending for education, healthcare, social services and other aspects of public good (now seen as individual responsibility)</a:t>
            </a:r>
          </a:p>
          <a:p>
            <a:pPr marL="603504" lvl="2" indent="0">
              <a:buNone/>
            </a:pPr>
            <a:endParaRPr lang="en-US" sz="1800" dirty="0"/>
          </a:p>
        </p:txBody>
      </p:sp>
    </p:spTree>
    <p:extLst>
      <p:ext uri="{BB962C8B-B14F-4D97-AF65-F5344CB8AC3E}">
        <p14:creationId xmlns:p14="http://schemas.microsoft.com/office/powerpoint/2010/main" val="47428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00400"/>
          </a:xfrm>
        </p:spPr>
        <p:txBody>
          <a:bodyPr>
            <a:noAutofit/>
          </a:bodyPr>
          <a:lstStyle/>
          <a:p>
            <a:pPr algn="ctr"/>
            <a:r>
              <a:rPr lang="en-US" sz="4400" dirty="0"/>
              <a:t>Breakout Room Discussion</a:t>
            </a:r>
          </a:p>
        </p:txBody>
      </p:sp>
      <p:sp>
        <p:nvSpPr>
          <p:cNvPr id="3" name="Content Placeholder 2"/>
          <p:cNvSpPr>
            <a:spLocks noGrp="1"/>
          </p:cNvSpPr>
          <p:nvPr>
            <p:ph idx="1"/>
          </p:nvPr>
        </p:nvSpPr>
        <p:spPr>
          <a:xfrm>
            <a:off x="1435608" y="1075038"/>
            <a:ext cx="7498080" cy="5503562"/>
          </a:xfrm>
        </p:spPr>
        <p:txBody>
          <a:bodyPr>
            <a:normAutofit fontScale="85000" lnSpcReduction="20000"/>
          </a:bodyPr>
          <a:lstStyle/>
          <a:p>
            <a:r>
              <a:rPr lang="en-US" sz="3000" dirty="0"/>
              <a:t>Last week and this week, we focused on 3 primary myths that white people are indoctrinated into that uphold white supremacy</a:t>
            </a:r>
          </a:p>
          <a:p>
            <a:pPr marL="916686" lvl="1" indent="-514350">
              <a:buFont typeface="+mj-lt"/>
              <a:buAutoNum type="arabicPeriod"/>
            </a:pPr>
            <a:r>
              <a:rPr lang="en-US" sz="2200" dirty="0"/>
              <a:t>Myth that race is biological</a:t>
            </a:r>
          </a:p>
          <a:p>
            <a:pPr marL="916686" lvl="1" indent="-514350">
              <a:buFont typeface="+mj-lt"/>
              <a:buAutoNum type="arabicPeriod"/>
            </a:pPr>
            <a:r>
              <a:rPr lang="en-US" sz="2200" dirty="0"/>
              <a:t>Myth that race has always existed</a:t>
            </a:r>
          </a:p>
          <a:p>
            <a:pPr marL="916686" lvl="1" indent="-514350">
              <a:buFont typeface="+mj-lt"/>
              <a:buAutoNum type="arabicPeriod"/>
            </a:pPr>
            <a:r>
              <a:rPr lang="en-US" sz="2200" dirty="0"/>
              <a:t>Myth that systemic racism is no longer a problem</a:t>
            </a:r>
          </a:p>
          <a:p>
            <a:r>
              <a:rPr lang="en-US" sz="3000" dirty="0"/>
              <a:t>Next week we’ll shift to action, so now, we’ll focus on building an antiracist mindset that involves these </a:t>
            </a:r>
            <a:r>
              <a:rPr lang="en-US" sz="3000" u="sng" dirty="0"/>
              <a:t>daily activities</a:t>
            </a:r>
            <a:r>
              <a:rPr lang="en-US" sz="3000" dirty="0"/>
              <a:t>:</a:t>
            </a:r>
          </a:p>
          <a:p>
            <a:pPr lvl="1"/>
            <a:r>
              <a:rPr lang="en-US" sz="2200" dirty="0"/>
              <a:t>Catch myself slipping into one of the above myths and consciously pull myself out of that myth</a:t>
            </a:r>
          </a:p>
          <a:p>
            <a:pPr lvl="1"/>
            <a:r>
              <a:rPr lang="en-US" sz="2200" dirty="0"/>
              <a:t>Recognize the ways in which the systems that I interact with perpetuate systemic racism</a:t>
            </a:r>
            <a:endParaRPr lang="en-US" sz="2600" dirty="0"/>
          </a:p>
          <a:p>
            <a:r>
              <a:rPr lang="en-US" sz="3000" dirty="0"/>
              <a:t>Breakout Room Question: How will you follow through on the above 2 daily activities starting tomorrow? What concerns/questions do you have about this work?</a:t>
            </a:r>
          </a:p>
        </p:txBody>
      </p:sp>
    </p:spTree>
    <p:extLst>
      <p:ext uri="{BB962C8B-B14F-4D97-AF65-F5344CB8AC3E}">
        <p14:creationId xmlns:p14="http://schemas.microsoft.com/office/powerpoint/2010/main" val="101245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14184</TotalTime>
  <Words>2503</Words>
  <Application>Microsoft Macintosh PowerPoint</Application>
  <PresentationFormat>On-screen Show (4:3)</PresentationFormat>
  <Paragraphs>194</Paragraphs>
  <Slides>29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Apple Chancery</vt:lpstr>
      <vt:lpstr>Calibri</vt:lpstr>
      <vt:lpstr>Gill Sans MT</vt:lpstr>
      <vt:lpstr>Verdana</vt:lpstr>
      <vt:lpstr>Wingdings 2</vt:lpstr>
      <vt:lpstr>Solstice</vt:lpstr>
      <vt:lpstr>Dismantling the Racism Machine:  A Beginning Workshop Series for White People Part 2</vt:lpstr>
      <vt:lpstr>Workshop Series Schedule</vt:lpstr>
      <vt:lpstr>PowerPoint Presentation</vt:lpstr>
      <vt:lpstr>PowerPoint Presentation</vt:lpstr>
      <vt:lpstr>PowerPoint Presentation</vt:lpstr>
      <vt:lpstr>PowerPoint Presentation</vt:lpstr>
      <vt:lpstr>If race is not biological, then it’s an invention – a social construct</vt:lpstr>
      <vt:lpstr>Racial categories were constructed</vt:lpstr>
      <vt:lpstr>Who is white? The History of White People by Nell Irvin Painter</vt:lpstr>
      <vt:lpstr>Why does it matter who is and is not “white”?</vt:lpstr>
      <vt:lpstr>PowerPoint Presentation</vt:lpstr>
      <vt:lpstr>Why has systemic racism persisted after the Civil Rights Movement?</vt:lpstr>
      <vt:lpstr>5 decades after Civil Rights Movement, where are we?</vt:lpstr>
      <vt:lpstr>Housing segregation </vt:lpstr>
      <vt:lpstr>School segregation</vt:lpstr>
      <vt:lpstr>Maternal mortality </vt:lpstr>
      <vt:lpstr>Infant Mortality </vt:lpstr>
      <vt:lpstr>PowerPoint Presentation</vt:lpstr>
      <vt:lpstr>PowerPoint Presentation</vt:lpstr>
      <vt:lpstr>Why has systemic racism persisted after  the Civil Rights Movement?</vt:lpstr>
      <vt:lpstr>PowerPoint Presentation</vt:lpstr>
      <vt:lpstr>Racial Wealth Gap NJ Institute for Social Justice </vt:lpstr>
      <vt:lpstr>Why has systemic racism persisted after  the Civil Rights Movement?</vt:lpstr>
      <vt:lpstr>Divide and Conquer stereotypes</vt:lpstr>
      <vt:lpstr>PowerPoint Presentation</vt:lpstr>
      <vt:lpstr>Why has systemic racism persisted after  the Civil Rights Movement?</vt:lpstr>
      <vt:lpstr>Why has systemic racism persisted after  the Civil Rights Movement?</vt:lpstr>
      <vt:lpstr>Why has systemic racism persisted after  the Civil Rights Movement?</vt:lpstr>
      <vt:lpstr>Breakout Room Discussion</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 Karen</cp:lastModifiedBy>
  <cp:revision>351</cp:revision>
  <cp:lastPrinted>2019-10-21T21:58:22Z</cp:lastPrinted>
  <dcterms:created xsi:type="dcterms:W3CDTF">2017-07-27T11:06:47Z</dcterms:created>
  <dcterms:modified xsi:type="dcterms:W3CDTF">2020-07-22T20:55:13Z</dcterms:modified>
</cp:coreProperties>
</file>