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32"/>
  </p:notesMasterIdLst>
  <p:handoutMasterIdLst>
    <p:handoutMasterId r:id="rId33"/>
  </p:handoutMasterIdLst>
  <p:sldIdLst>
    <p:sldId id="337" r:id="rId2"/>
    <p:sldId id="340" r:id="rId3"/>
    <p:sldId id="293" r:id="rId4"/>
    <p:sldId id="314" r:id="rId5"/>
    <p:sldId id="364" r:id="rId6"/>
    <p:sldId id="306" r:id="rId7"/>
    <p:sldId id="315" r:id="rId8"/>
    <p:sldId id="319" r:id="rId9"/>
    <p:sldId id="351" r:id="rId10"/>
    <p:sldId id="355" r:id="rId11"/>
    <p:sldId id="347" r:id="rId12"/>
    <p:sldId id="348" r:id="rId13"/>
    <p:sldId id="272" r:id="rId14"/>
    <p:sldId id="349" r:id="rId15"/>
    <p:sldId id="350" r:id="rId16"/>
    <p:sldId id="378" r:id="rId17"/>
    <p:sldId id="377" r:id="rId18"/>
    <p:sldId id="379" r:id="rId19"/>
    <p:sldId id="360" r:id="rId20"/>
    <p:sldId id="370" r:id="rId21"/>
    <p:sldId id="362" r:id="rId22"/>
    <p:sldId id="376" r:id="rId23"/>
    <p:sldId id="352" r:id="rId24"/>
    <p:sldId id="373" r:id="rId25"/>
    <p:sldId id="365" r:id="rId26"/>
    <p:sldId id="375" r:id="rId27"/>
    <p:sldId id="316" r:id="rId28"/>
    <p:sldId id="322" r:id="rId29"/>
    <p:sldId id="369" r:id="rId30"/>
    <p:sldId id="371" r:id="rId3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84" autoAdjust="0"/>
    <p:restoredTop sz="93935" autoAdjust="0"/>
  </p:normalViewPr>
  <p:slideViewPr>
    <p:cSldViewPr snapToGrid="0" snapToObjects="1">
      <p:cViewPr varScale="1">
        <p:scale>
          <a:sx n="104" d="100"/>
          <a:sy n="104" d="100"/>
        </p:scale>
        <p:origin x="4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7/16/20</a:t>
            </a:fld>
            <a:endParaRPr lang="en-US"/>
          </a:p>
        </p:txBody>
      </p:sp>
      <p:sp>
        <p:nvSpPr>
          <p:cNvPr id="4" name="Footer Placeholder 3"/>
          <p:cNvSpPr>
            <a:spLocks noGrp="1"/>
          </p:cNvSpPr>
          <p:nvPr>
            <p:ph type="ftr" sz="quarter" idx="2"/>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5"/>
            <a:ext cx="2972421"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027" y="0"/>
            <a:ext cx="2972421"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7/16/20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6421" y="4416426"/>
            <a:ext cx="5485158"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027" y="8829675"/>
            <a:ext cx="2972421"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749701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7/16/20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7/16/20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7/16/20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7/16/20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7/16/20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7/16/20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7/16/20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7/16/20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7/16/20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7/16/20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7/16/20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7/16/20</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www.beacon.org/Superior-P1580.aspx" TargetMode="External"/><Relationship Id="rId2" Type="http://schemas.openxmlformats.org/officeDocument/2006/relationships/hyperlink" Target="https://www.rutgersuniversitypress.org/genetics-and-the-unsettled-past/9780813552552"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hyperlink" Target="https://www.washingtonpost.com/news/to-your-health/wp/2016/04/04/do-blacks-feel-less-pain-than-whites-their-doctors-may-think-so/?utm_term=.5fa39a6d5cc8"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hyperlink" Target="http://www.justicepolicy.org/news/8775"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hyperlink" Target="https://www.npr.org/sections/thetwo-way/2014/11/25/366519644/ferguson-docs-officer-darren-wilsons-testimony"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339267"/>
          </a:xfrm>
        </p:spPr>
        <p:txBody>
          <a:bodyPr>
            <a:noAutofit/>
          </a:bodyPr>
          <a:lstStyle/>
          <a:p>
            <a:pPr algn="ctr"/>
            <a:r>
              <a:rPr lang="en-US" sz="4000" i="1" dirty="0"/>
              <a:t>Dismantling the Racism Machine</a:t>
            </a:r>
            <a:r>
              <a:rPr lang="en-US" sz="4000" dirty="0"/>
              <a:t>: </a:t>
            </a:r>
            <a:br>
              <a:rPr lang="en-US" sz="4000" dirty="0"/>
            </a:br>
            <a:r>
              <a:rPr lang="en-US" sz="4000" dirty="0"/>
              <a:t>Week 1</a:t>
            </a:r>
            <a:br>
              <a:rPr lang="en-US" sz="4000" dirty="0"/>
            </a:br>
            <a:r>
              <a:rPr lang="en-US" sz="3200" dirty="0"/>
              <a:t>a lecture series sponsored by </a:t>
            </a:r>
            <a:br>
              <a:rPr lang="en-US" sz="3200" dirty="0"/>
            </a:br>
            <a:r>
              <a:rPr lang="en-US" sz="3200" dirty="0"/>
              <a:t>the Summit Free Public Library</a:t>
            </a:r>
          </a:p>
        </p:txBody>
      </p:sp>
      <p:sp>
        <p:nvSpPr>
          <p:cNvPr id="3" name="Subtitle 2"/>
          <p:cNvSpPr>
            <a:spLocks noGrp="1"/>
          </p:cNvSpPr>
          <p:nvPr>
            <p:ph type="subTitle" idx="1"/>
          </p:nvPr>
        </p:nvSpPr>
        <p:spPr>
          <a:xfrm>
            <a:off x="1432560" y="2843213"/>
            <a:ext cx="7406640" cy="3813225"/>
          </a:xfrm>
        </p:spPr>
        <p:txBody>
          <a:bodyPr>
            <a:normAutofit fontScale="85000" lnSpcReduction="20000"/>
          </a:bodyPr>
          <a:lstStyle/>
          <a:p>
            <a:endParaRPr lang="en-US" dirty="0"/>
          </a:p>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sz="2000" dirty="0"/>
          </a:p>
          <a:p>
            <a:endParaRPr lang="en-US" sz="2000" dirty="0"/>
          </a:p>
          <a:p>
            <a:r>
              <a:rPr lang="en-US" sz="2000" dirty="0"/>
              <a:t>Website: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261611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85749"/>
          </a:xfrm>
        </p:spPr>
        <p:txBody>
          <a:bodyPr>
            <a:noAutofit/>
          </a:bodyPr>
          <a:lstStyle/>
          <a:p>
            <a:pPr algn="ctr"/>
            <a:r>
              <a:rPr lang="en-US" sz="3400" dirty="0"/>
              <a:t>Lecture Series Schedule</a:t>
            </a:r>
            <a:br>
              <a:rPr lang="en-US" sz="3200" dirty="0"/>
            </a:br>
            <a:r>
              <a:rPr lang="en-US" sz="3200" dirty="0"/>
              <a:t>Fridays July 17 - August 7</a:t>
            </a:r>
          </a:p>
        </p:txBody>
      </p:sp>
      <p:sp>
        <p:nvSpPr>
          <p:cNvPr id="3" name="Content Placeholder 2"/>
          <p:cNvSpPr>
            <a:spLocks noGrp="1"/>
          </p:cNvSpPr>
          <p:nvPr>
            <p:ph idx="1"/>
          </p:nvPr>
        </p:nvSpPr>
        <p:spPr>
          <a:xfrm>
            <a:off x="1139687" y="1519881"/>
            <a:ext cx="7794001" cy="5054832"/>
          </a:xfrm>
        </p:spPr>
        <p:txBody>
          <a:bodyPr>
            <a:noAutofit/>
          </a:bodyPr>
          <a:lstStyle/>
          <a:p>
            <a:r>
              <a:rPr lang="en-US" sz="2800" dirty="0"/>
              <a:t>Week 1 - What does it mean to say that race is a social construct and not biological, and why does it matter?</a:t>
            </a:r>
          </a:p>
          <a:p>
            <a:r>
              <a:rPr lang="en-US" sz="2800" dirty="0"/>
              <a:t>Week 2 - How did the invention of race serve to divide and conquer people in colonial America, and what impact does this continue to have?</a:t>
            </a:r>
          </a:p>
          <a:p>
            <a:r>
              <a:rPr lang="en-US" sz="2800" dirty="0"/>
              <a:t>Week 3 - How and why has systemic racism persisted after the civil rights movement?</a:t>
            </a:r>
          </a:p>
          <a:p>
            <a:r>
              <a:rPr lang="en-US" sz="2800" dirty="0"/>
              <a:t>Week 4 - How can white people best challenge systemic racism today?</a:t>
            </a:r>
          </a:p>
          <a:p>
            <a:pPr lvl="1"/>
            <a:endParaRPr lang="en-US" sz="2000" dirty="0"/>
          </a:p>
        </p:txBody>
      </p:sp>
    </p:spTree>
    <p:extLst>
      <p:ext uri="{BB962C8B-B14F-4D97-AF65-F5344CB8AC3E}">
        <p14:creationId xmlns:p14="http://schemas.microsoft.com/office/powerpoint/2010/main" val="714126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52438"/>
            <a:ext cx="7498080" cy="1143000"/>
          </a:xfrm>
        </p:spPr>
        <p:txBody>
          <a:bodyPr>
            <a:noAutofit/>
          </a:bodyPr>
          <a:lstStyle/>
          <a:p>
            <a:pPr algn="ctr"/>
            <a:r>
              <a:rPr lang="en-US" sz="4400" dirty="0"/>
              <a:t>Racial Myths or Ideologies</a:t>
            </a:r>
            <a:br>
              <a:rPr lang="en-US" sz="3600" dirty="0"/>
            </a:br>
            <a:endParaRPr lang="en-US" sz="3600" dirty="0"/>
          </a:p>
        </p:txBody>
      </p:sp>
      <p:sp>
        <p:nvSpPr>
          <p:cNvPr id="14" name="Content Placeholder 13"/>
          <p:cNvSpPr>
            <a:spLocks noGrp="1"/>
          </p:cNvSpPr>
          <p:nvPr>
            <p:ph idx="1"/>
          </p:nvPr>
        </p:nvSpPr>
        <p:spPr>
          <a:xfrm>
            <a:off x="1435608" y="1447800"/>
            <a:ext cx="7498080" cy="5105400"/>
          </a:xfrm>
        </p:spPr>
        <p:txBody>
          <a:bodyPr>
            <a:normAutofit/>
          </a:bodyPr>
          <a:lstStyle/>
          <a:p>
            <a:r>
              <a:rPr lang="en-US" sz="3600" dirty="0"/>
              <a:t>Ideology = myth or belief people are unknowingly indoctrinated into believing</a:t>
            </a:r>
          </a:p>
          <a:p>
            <a:pPr lvl="1"/>
            <a:r>
              <a:rPr lang="en-US" sz="3600" dirty="0"/>
              <a:t>power</a:t>
            </a:r>
          </a:p>
          <a:p>
            <a:r>
              <a:rPr lang="en-US" sz="3600" dirty="0"/>
              <a:t>Racial myths or ideologies are false &amp; dangerous</a:t>
            </a:r>
          </a:p>
          <a:p>
            <a:pPr lvl="1"/>
            <a:r>
              <a:rPr lang="en-US" sz="3600" dirty="0"/>
              <a:t>obscure the Racism Machine		</a:t>
            </a:r>
          </a:p>
        </p:txBody>
      </p:sp>
    </p:spTree>
    <p:extLst>
      <p:ext uri="{BB962C8B-B14F-4D97-AF65-F5344CB8AC3E}">
        <p14:creationId xmlns:p14="http://schemas.microsoft.com/office/powerpoint/2010/main" val="197846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308BCE-E351-384E-8761-AF05179CBCED}"/>
              </a:ext>
            </a:extLst>
          </p:cNvPr>
          <p:cNvSpPr txBox="1">
            <a:spLocks/>
          </p:cNvSpPr>
          <p:nvPr/>
        </p:nvSpPr>
        <p:spPr>
          <a:xfrm>
            <a:off x="351183" y="1628775"/>
            <a:ext cx="8196470" cy="49976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2296" indent="0">
              <a:buNone/>
            </a:pPr>
            <a:r>
              <a:rPr lang="en-US" sz="3200" dirty="0"/>
              <a:t>We might think that 2 random white people are closer biologically to each other than a random white person and Black person… </a:t>
            </a:r>
          </a:p>
          <a:p>
            <a:pPr marL="82296" indent="0">
              <a:buNone/>
            </a:pPr>
            <a:endParaRPr lang="en-US" sz="3200" dirty="0"/>
          </a:p>
          <a:p>
            <a:pPr marL="82296" indent="0">
              <a:buNone/>
            </a:pPr>
            <a:endParaRPr lang="en-US" sz="3200" dirty="0"/>
          </a:p>
          <a:p>
            <a:pPr marL="82296" indent="0">
              <a:buNone/>
            </a:pPr>
            <a:endParaRPr lang="en-US" sz="3200" dirty="0"/>
          </a:p>
          <a:p>
            <a:pPr marL="82296" indent="0">
              <a:buNone/>
            </a:pPr>
            <a:endParaRPr lang="en-US" sz="3200" dirty="0"/>
          </a:p>
          <a:p>
            <a:pPr marL="82296" indent="0">
              <a:buNone/>
            </a:pPr>
            <a:endParaRPr lang="en-US" sz="3200" b="1" dirty="0"/>
          </a:p>
          <a:p>
            <a:pPr marL="82296" indent="0">
              <a:buNone/>
            </a:pPr>
            <a:r>
              <a:rPr lang="en-US" sz="3200" b="1" dirty="0"/>
              <a:t>This belief is false</a:t>
            </a:r>
          </a:p>
          <a:p>
            <a:pPr marL="82296" indent="0">
              <a:buNone/>
            </a:pPr>
            <a:endParaRPr lang="en-US" sz="3200" dirty="0"/>
          </a:p>
          <a:p>
            <a:pPr marL="0" indent="0">
              <a:buNone/>
            </a:pPr>
            <a:endParaRPr lang="en-US" sz="3200" dirty="0">
              <a:solidFill>
                <a:schemeClr val="dk1"/>
              </a:solidFill>
            </a:endParaRPr>
          </a:p>
          <a:p>
            <a:pPr marL="0" indent="0" algn="ctr">
              <a:buNone/>
            </a:pPr>
            <a:endParaRPr lang="en-US" sz="3200" dirty="0"/>
          </a:p>
        </p:txBody>
      </p:sp>
      <p:pic>
        <p:nvPicPr>
          <p:cNvPr id="4" name="Picture 3">
            <a:extLst>
              <a:ext uri="{FF2B5EF4-FFF2-40B4-BE49-F238E27FC236}">
                <a16:creationId xmlns:a16="http://schemas.microsoft.com/office/drawing/2014/main" id="{775C65FE-76A7-ED4F-9119-91314DC70A72}"/>
              </a:ext>
            </a:extLst>
          </p:cNvPr>
          <p:cNvPicPr>
            <a:picLocks noChangeAspect="1"/>
          </p:cNvPicPr>
          <p:nvPr/>
        </p:nvPicPr>
        <p:blipFill rotWithShape="1">
          <a:blip r:embed="rId2"/>
          <a:srcRect l="19633" t="5185" r="17020" b="24216"/>
          <a:stretch/>
        </p:blipFill>
        <p:spPr>
          <a:xfrm>
            <a:off x="960151" y="3249158"/>
            <a:ext cx="1776681" cy="1980067"/>
          </a:xfrm>
          <a:prstGeom prst="rect">
            <a:avLst/>
          </a:prstGeom>
        </p:spPr>
      </p:pic>
      <p:pic>
        <p:nvPicPr>
          <p:cNvPr id="5" name="Picture 4">
            <a:extLst>
              <a:ext uri="{FF2B5EF4-FFF2-40B4-BE49-F238E27FC236}">
                <a16:creationId xmlns:a16="http://schemas.microsoft.com/office/drawing/2014/main" id="{027E32C7-9030-FF4E-BCD7-6E92C6081481}"/>
              </a:ext>
            </a:extLst>
          </p:cNvPr>
          <p:cNvPicPr>
            <a:picLocks noChangeAspect="1"/>
          </p:cNvPicPr>
          <p:nvPr/>
        </p:nvPicPr>
        <p:blipFill rotWithShape="1">
          <a:blip r:embed="rId3"/>
          <a:srcRect l="37902" t="7262" r="21370" b="28588"/>
          <a:stretch/>
        </p:blipFill>
        <p:spPr>
          <a:xfrm>
            <a:off x="3754639" y="3249158"/>
            <a:ext cx="1887603" cy="1980067"/>
          </a:xfrm>
          <a:prstGeom prst="rect">
            <a:avLst/>
          </a:prstGeom>
        </p:spPr>
      </p:pic>
      <p:pic>
        <p:nvPicPr>
          <p:cNvPr id="6" name="Picture 5">
            <a:extLst>
              <a:ext uri="{FF2B5EF4-FFF2-40B4-BE49-F238E27FC236}">
                <a16:creationId xmlns:a16="http://schemas.microsoft.com/office/drawing/2014/main" id="{5F74718F-25A7-A44D-B2E3-FBE4792064F7}"/>
              </a:ext>
            </a:extLst>
          </p:cNvPr>
          <p:cNvPicPr>
            <a:picLocks noChangeAspect="1"/>
          </p:cNvPicPr>
          <p:nvPr/>
        </p:nvPicPr>
        <p:blipFill rotWithShape="1">
          <a:blip r:embed="rId4"/>
          <a:srcRect l="23781" t="3552" r="20933" b="3933"/>
          <a:stretch/>
        </p:blipFill>
        <p:spPr>
          <a:xfrm>
            <a:off x="6660049" y="3249158"/>
            <a:ext cx="1776682" cy="1980067"/>
          </a:xfrm>
          <a:prstGeom prst="rect">
            <a:avLst/>
          </a:prstGeom>
        </p:spPr>
      </p:pic>
      <p:sp>
        <p:nvSpPr>
          <p:cNvPr id="7" name="Text Placeholder 2">
            <a:extLst>
              <a:ext uri="{FF2B5EF4-FFF2-40B4-BE49-F238E27FC236}">
                <a16:creationId xmlns:a16="http://schemas.microsoft.com/office/drawing/2014/main" id="{C2B85217-728F-9B42-95D4-730DB5D7C4A3}"/>
              </a:ext>
            </a:extLst>
          </p:cNvPr>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spTree>
    <p:extLst>
      <p:ext uri="{BB962C8B-B14F-4D97-AF65-F5344CB8AC3E}">
        <p14:creationId xmlns:p14="http://schemas.microsoft.com/office/powerpoint/2010/main" val="234286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161370"/>
          </a:xfrm>
        </p:spPr>
        <p:txBody>
          <a:bodyPr>
            <a:noAutofit/>
          </a:bodyPr>
          <a:lstStyle/>
          <a:p>
            <a:pPr algn="ctr"/>
            <a:r>
              <a:rPr lang="en-US" dirty="0"/>
              <a:t>Race is not biological but a human invention</a:t>
            </a:r>
          </a:p>
        </p:txBody>
      </p:sp>
      <p:pic>
        <p:nvPicPr>
          <p:cNvPr id="4" name="Content Placeholder 3">
            <a:extLst>
              <a:ext uri="{FF2B5EF4-FFF2-40B4-BE49-F238E27FC236}">
                <a16:creationId xmlns:a16="http://schemas.microsoft.com/office/drawing/2014/main" id="{A6DD33E1-928F-5842-9B88-2BC09FF0AA6E}"/>
              </a:ext>
            </a:extLst>
          </p:cNvPr>
          <p:cNvPicPr>
            <a:picLocks noGrp="1" noChangeAspect="1"/>
          </p:cNvPicPr>
          <p:nvPr>
            <p:ph idx="1"/>
          </p:nvPr>
        </p:nvPicPr>
        <p:blipFill>
          <a:blip r:embed="rId2"/>
          <a:stretch>
            <a:fillRect/>
          </a:stretch>
        </p:blipFill>
        <p:spPr>
          <a:xfrm>
            <a:off x="3933828" y="1655310"/>
            <a:ext cx="2214532" cy="3358820"/>
          </a:xfrm>
          <a:prstGeom prst="rect">
            <a:avLst/>
          </a:prstGeom>
        </p:spPr>
      </p:pic>
      <p:pic>
        <p:nvPicPr>
          <p:cNvPr id="5" name="Picture 4">
            <a:extLst>
              <a:ext uri="{FF2B5EF4-FFF2-40B4-BE49-F238E27FC236}">
                <a16:creationId xmlns:a16="http://schemas.microsoft.com/office/drawing/2014/main" id="{45B78211-71D6-3F4F-9A74-D4E2B14632EB}"/>
              </a:ext>
            </a:extLst>
          </p:cNvPr>
          <p:cNvPicPr>
            <a:picLocks noChangeAspect="1"/>
          </p:cNvPicPr>
          <p:nvPr/>
        </p:nvPicPr>
        <p:blipFill>
          <a:blip r:embed="rId3"/>
          <a:stretch>
            <a:fillRect/>
          </a:stretch>
        </p:blipFill>
        <p:spPr>
          <a:xfrm>
            <a:off x="6365907" y="2867334"/>
            <a:ext cx="2295306" cy="3418979"/>
          </a:xfrm>
          <a:prstGeom prst="rect">
            <a:avLst/>
          </a:prstGeom>
        </p:spPr>
      </p:pic>
      <p:pic>
        <p:nvPicPr>
          <p:cNvPr id="6" name="Picture 5">
            <a:extLst>
              <a:ext uri="{FF2B5EF4-FFF2-40B4-BE49-F238E27FC236}">
                <a16:creationId xmlns:a16="http://schemas.microsoft.com/office/drawing/2014/main" id="{E563A9A4-9BD3-A040-916D-3F6CCD008518}"/>
              </a:ext>
            </a:extLst>
          </p:cNvPr>
          <p:cNvPicPr>
            <a:picLocks noChangeAspect="1"/>
          </p:cNvPicPr>
          <p:nvPr/>
        </p:nvPicPr>
        <p:blipFill>
          <a:blip r:embed="rId4"/>
          <a:stretch>
            <a:fillRect/>
          </a:stretch>
        </p:blipFill>
        <p:spPr>
          <a:xfrm>
            <a:off x="1294411" y="2927493"/>
            <a:ext cx="2295306" cy="3358821"/>
          </a:xfrm>
          <a:prstGeom prst="rect">
            <a:avLst/>
          </a:prstGeom>
        </p:spPr>
      </p:pic>
    </p:spTree>
    <p:extLst>
      <p:ext uri="{BB962C8B-B14F-4D97-AF65-F5344CB8AC3E}">
        <p14:creationId xmlns:p14="http://schemas.microsoft.com/office/powerpoint/2010/main" val="3579517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7CC01F3E-D826-264A-B05B-42972D98BD0E}"/>
              </a:ext>
            </a:extLst>
          </p:cNvPr>
          <p:cNvSpPr txBox="1">
            <a:spLocks/>
          </p:cNvSpPr>
          <p:nvPr/>
        </p:nvSpPr>
        <p:spPr>
          <a:xfrm>
            <a:off x="417128" y="342570"/>
            <a:ext cx="8638382" cy="64220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Myth #1: </a:t>
            </a:r>
            <a:r>
              <a:rPr lang="en-US" sz="3200" dirty="0"/>
              <a:t>Human </a:t>
            </a:r>
            <a:r>
              <a:rPr lang="en-US" sz="3200" dirty="0">
                <a:solidFill>
                  <a:schemeClr val="dk1"/>
                </a:solidFill>
              </a:rPr>
              <a:t>races are biologically different</a:t>
            </a:r>
          </a:p>
          <a:p>
            <a:pPr marL="0" indent="0">
              <a:buNone/>
            </a:pPr>
            <a:r>
              <a:rPr lang="en-US" sz="3200" b="1" dirty="0">
                <a:solidFill>
                  <a:schemeClr val="dk1"/>
                </a:solidFill>
              </a:rPr>
              <a:t>Reality: </a:t>
            </a:r>
            <a:r>
              <a:rPr lang="en-US" sz="3200" dirty="0">
                <a:solidFill>
                  <a:schemeClr val="dk1"/>
                </a:solidFill>
              </a:rPr>
              <a:t>There are no inherent or biological or genetic differences between groups we call races because race is a social construct (a human invention).</a:t>
            </a:r>
          </a:p>
          <a:p>
            <a:pPr marL="457200" indent="-457200">
              <a:buFont typeface="Arial"/>
              <a:buChar char="•"/>
            </a:pPr>
            <a:r>
              <a:rPr lang="en-US" sz="3200" dirty="0"/>
              <a:t>Human DNA is about 99.9% identical throughout the world</a:t>
            </a:r>
          </a:p>
          <a:p>
            <a:pPr marL="457200" indent="-457200">
              <a:buFont typeface="Arial"/>
              <a:buChar char="•"/>
            </a:pPr>
            <a:r>
              <a:rPr lang="en-US" sz="3200" dirty="0"/>
              <a:t>No scientific, biological, or genetic way to separate humans into “races”</a:t>
            </a:r>
          </a:p>
          <a:p>
            <a:pPr marL="457200" indent="-457200">
              <a:buFont typeface="Arial"/>
              <a:buChar char="•"/>
            </a:pPr>
            <a:r>
              <a:rPr lang="en-US" sz="3200" dirty="0"/>
              <a:t>Human beings are one of the most genetically similar of all species</a:t>
            </a:r>
          </a:p>
          <a:p>
            <a:pPr marL="0" indent="0">
              <a:buNone/>
            </a:pPr>
            <a:endParaRPr lang="en-US" sz="3200" dirty="0">
              <a:solidFill>
                <a:schemeClr val="dk1"/>
              </a:solidFill>
            </a:endParaRPr>
          </a:p>
          <a:p>
            <a:pPr marL="0" indent="0" algn="ctr">
              <a:buNone/>
            </a:pPr>
            <a:endParaRPr lang="en-US" sz="3200" dirty="0"/>
          </a:p>
        </p:txBody>
      </p:sp>
    </p:spTree>
    <p:extLst>
      <p:ext uri="{BB962C8B-B14F-4D97-AF65-F5344CB8AC3E}">
        <p14:creationId xmlns:p14="http://schemas.microsoft.com/office/powerpoint/2010/main" val="202957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7694DE-CB76-FF4D-97B6-C80F83C4D9B9}"/>
              </a:ext>
            </a:extLst>
          </p:cNvPr>
          <p:cNvSpPr>
            <a:spLocks noGrp="1"/>
          </p:cNvSpPr>
          <p:nvPr>
            <p:ph type="title"/>
          </p:nvPr>
        </p:nvSpPr>
        <p:spPr>
          <a:xfrm>
            <a:off x="675861" y="389683"/>
            <a:ext cx="7911548" cy="902403"/>
          </a:xfrm>
        </p:spPr>
        <p:txBody>
          <a:bodyPr>
            <a:normAutofit/>
          </a:bodyPr>
          <a:lstStyle/>
          <a:p>
            <a:pPr algn="ctr"/>
            <a:r>
              <a:rPr lang="en-US" sz="4400" b="0" dirty="0"/>
              <a:t>But what about skin color?</a:t>
            </a:r>
          </a:p>
        </p:txBody>
      </p:sp>
      <p:pic>
        <p:nvPicPr>
          <p:cNvPr id="5" name="Picture 4">
            <a:extLst>
              <a:ext uri="{FF2B5EF4-FFF2-40B4-BE49-F238E27FC236}">
                <a16:creationId xmlns:a16="http://schemas.microsoft.com/office/drawing/2014/main" id="{B8CF5633-B4F4-9746-A919-46768F9415BF}"/>
              </a:ext>
            </a:extLst>
          </p:cNvPr>
          <p:cNvPicPr>
            <a:picLocks noChangeAspect="1"/>
          </p:cNvPicPr>
          <p:nvPr/>
        </p:nvPicPr>
        <p:blipFill>
          <a:blip r:embed="rId2"/>
          <a:stretch>
            <a:fillRect/>
          </a:stretch>
        </p:blipFill>
        <p:spPr>
          <a:xfrm>
            <a:off x="1880152" y="1292086"/>
            <a:ext cx="5715000" cy="1549400"/>
          </a:xfrm>
          <a:prstGeom prst="rect">
            <a:avLst/>
          </a:prstGeom>
        </p:spPr>
      </p:pic>
      <p:sp>
        <p:nvSpPr>
          <p:cNvPr id="2" name="Rectangle 1">
            <a:extLst>
              <a:ext uri="{FF2B5EF4-FFF2-40B4-BE49-F238E27FC236}">
                <a16:creationId xmlns:a16="http://schemas.microsoft.com/office/drawing/2014/main" id="{1DEB7460-2C84-1747-BB30-E280AD64D7DE}"/>
              </a:ext>
            </a:extLst>
          </p:cNvPr>
          <p:cNvSpPr/>
          <p:nvPr/>
        </p:nvSpPr>
        <p:spPr>
          <a:xfrm>
            <a:off x="357809" y="3051997"/>
            <a:ext cx="8229600" cy="2862322"/>
          </a:xfrm>
          <a:prstGeom prst="rect">
            <a:avLst/>
          </a:prstGeom>
        </p:spPr>
        <p:txBody>
          <a:bodyPr wrap="square">
            <a:spAutoFit/>
          </a:bodyPr>
          <a:lstStyle/>
          <a:p>
            <a:pPr marL="285750" indent="-285750">
              <a:buFont typeface="Arial" panose="020B0604020202020204" pitchFamily="34" charset="0"/>
              <a:buChar char="•"/>
            </a:pPr>
            <a:r>
              <a:rPr lang="en-US" sz="3600" dirty="0"/>
              <a:t>Yes, skin color varies, and there are genes that influence skin color</a:t>
            </a:r>
          </a:p>
          <a:p>
            <a:pPr marL="285750" indent="-285750">
              <a:buFont typeface="Arial" panose="020B0604020202020204" pitchFamily="34" charset="0"/>
              <a:buChar char="•"/>
            </a:pPr>
            <a:r>
              <a:rPr lang="en-US" sz="3600" dirty="0"/>
              <a:t>But skin color varies gradually along a spectrum: where would you draw the line between “races”?</a:t>
            </a:r>
          </a:p>
        </p:txBody>
      </p:sp>
    </p:spTree>
    <p:extLst>
      <p:ext uri="{BB962C8B-B14F-4D97-AF65-F5344CB8AC3E}">
        <p14:creationId xmlns:p14="http://schemas.microsoft.com/office/powerpoint/2010/main" val="356266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7694DE-CB76-FF4D-97B6-C80F83C4D9B9}"/>
              </a:ext>
            </a:extLst>
          </p:cNvPr>
          <p:cNvSpPr>
            <a:spLocks noGrp="1"/>
          </p:cNvSpPr>
          <p:nvPr>
            <p:ph type="title"/>
          </p:nvPr>
        </p:nvSpPr>
        <p:spPr>
          <a:xfrm>
            <a:off x="675861" y="179172"/>
            <a:ext cx="7911548" cy="902403"/>
          </a:xfrm>
        </p:spPr>
        <p:txBody>
          <a:bodyPr>
            <a:normAutofit/>
          </a:bodyPr>
          <a:lstStyle/>
          <a:p>
            <a:pPr algn="ctr"/>
            <a:r>
              <a:rPr lang="en-US" sz="4400" b="0" dirty="0"/>
              <a:t>But what about skin color??</a:t>
            </a:r>
          </a:p>
        </p:txBody>
      </p:sp>
      <p:pic>
        <p:nvPicPr>
          <p:cNvPr id="5" name="Picture 4">
            <a:extLst>
              <a:ext uri="{FF2B5EF4-FFF2-40B4-BE49-F238E27FC236}">
                <a16:creationId xmlns:a16="http://schemas.microsoft.com/office/drawing/2014/main" id="{B8CF5633-B4F4-9746-A919-46768F9415BF}"/>
              </a:ext>
            </a:extLst>
          </p:cNvPr>
          <p:cNvPicPr>
            <a:picLocks noChangeAspect="1"/>
          </p:cNvPicPr>
          <p:nvPr/>
        </p:nvPicPr>
        <p:blipFill>
          <a:blip r:embed="rId2"/>
          <a:stretch>
            <a:fillRect/>
          </a:stretch>
        </p:blipFill>
        <p:spPr>
          <a:xfrm>
            <a:off x="1866900" y="1081575"/>
            <a:ext cx="5715000" cy="1549400"/>
          </a:xfrm>
          <a:prstGeom prst="rect">
            <a:avLst/>
          </a:prstGeom>
        </p:spPr>
      </p:pic>
      <p:sp>
        <p:nvSpPr>
          <p:cNvPr id="2" name="Rectangle 1">
            <a:extLst>
              <a:ext uri="{FF2B5EF4-FFF2-40B4-BE49-F238E27FC236}">
                <a16:creationId xmlns:a16="http://schemas.microsoft.com/office/drawing/2014/main" id="{1DEB7460-2C84-1747-BB30-E280AD64D7DE}"/>
              </a:ext>
            </a:extLst>
          </p:cNvPr>
          <p:cNvSpPr/>
          <p:nvPr/>
        </p:nvSpPr>
        <p:spPr>
          <a:xfrm>
            <a:off x="357809" y="2887682"/>
            <a:ext cx="8229600" cy="3970318"/>
          </a:xfrm>
          <a:prstGeom prst="rect">
            <a:avLst/>
          </a:prstGeom>
        </p:spPr>
        <p:txBody>
          <a:bodyPr wrap="square">
            <a:spAutoFit/>
          </a:bodyPr>
          <a:lstStyle/>
          <a:p>
            <a:pPr marL="285750" indent="-285750">
              <a:buFont typeface="Arial" panose="020B0604020202020204" pitchFamily="34" charset="0"/>
              <a:buChar char="•"/>
            </a:pPr>
            <a:r>
              <a:rPr lang="en-US" sz="2800" dirty="0"/>
              <a:t>Furthermore genes that influence skin color do NOT correlate with the majority of other traits (like intelligence, athleticism, criminality, and perseverance)</a:t>
            </a:r>
          </a:p>
          <a:p>
            <a:pPr marL="285750" indent="-285750">
              <a:buFont typeface="Arial" panose="020B0604020202020204" pitchFamily="34" charset="0"/>
              <a:buChar char="•"/>
            </a:pPr>
            <a:r>
              <a:rPr lang="en-US" sz="2800" dirty="0"/>
              <a:t>Skin color variation is a relatively recent trait that reflects where one’s ancestors settled in relation to the equator</a:t>
            </a:r>
          </a:p>
          <a:p>
            <a:pPr marL="285750" indent="-285750">
              <a:buFont typeface="Arial" panose="020B0604020202020204" pitchFamily="34" charset="0"/>
              <a:buChar char="•"/>
            </a:pPr>
            <a:r>
              <a:rPr lang="en-US" sz="2800" dirty="0"/>
              <a:t>We have been </a:t>
            </a:r>
            <a:r>
              <a:rPr lang="en-US" sz="2800" b="1" dirty="0"/>
              <a:t>taught</a:t>
            </a:r>
            <a:r>
              <a:rPr lang="en-US" sz="2800" dirty="0"/>
              <a:t> to focus on skin color as a sign that there are biologically distinct human racial groups, but that’s a </a:t>
            </a:r>
            <a:r>
              <a:rPr lang="en-US" sz="2800" b="1" dirty="0"/>
              <a:t>myth</a:t>
            </a:r>
          </a:p>
        </p:txBody>
      </p:sp>
    </p:spTree>
    <p:extLst>
      <p:ext uri="{BB962C8B-B14F-4D97-AF65-F5344CB8AC3E}">
        <p14:creationId xmlns:p14="http://schemas.microsoft.com/office/powerpoint/2010/main" val="228184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CA2CDA-6E8E-6746-9106-B9A0A7DB45A7}"/>
              </a:ext>
            </a:extLst>
          </p:cNvPr>
          <p:cNvSpPr txBox="1">
            <a:spLocks/>
          </p:cNvSpPr>
          <p:nvPr/>
        </p:nvSpPr>
        <p:spPr>
          <a:xfrm>
            <a:off x="1060174" y="392790"/>
            <a:ext cx="8083826" cy="1025193"/>
          </a:xfrm>
          <a:prstGeom prst="rect">
            <a:avLst/>
          </a:prstGeom>
        </p:spPr>
        <p:txBody>
          <a:bodyPr anchor="ctr">
            <a:norm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b="0" dirty="0"/>
              <a:t>What’s next</a:t>
            </a:r>
          </a:p>
        </p:txBody>
      </p:sp>
      <p:sp>
        <p:nvSpPr>
          <p:cNvPr id="4" name="Content Placeholder 2">
            <a:extLst>
              <a:ext uri="{FF2B5EF4-FFF2-40B4-BE49-F238E27FC236}">
                <a16:creationId xmlns:a16="http://schemas.microsoft.com/office/drawing/2014/main" id="{0073CF4D-96C3-8040-A899-48DDB3198CF3}"/>
              </a:ext>
            </a:extLst>
          </p:cNvPr>
          <p:cNvSpPr txBox="1">
            <a:spLocks/>
          </p:cNvSpPr>
          <p:nvPr/>
        </p:nvSpPr>
        <p:spPr>
          <a:xfrm>
            <a:off x="1435608" y="1417983"/>
            <a:ext cx="7498080" cy="5047227"/>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285750" indent="-285750">
              <a:buFont typeface="Arial" panose="020B0604020202020204" pitchFamily="34" charset="0"/>
              <a:buChar char="•"/>
            </a:pPr>
            <a:r>
              <a:rPr lang="en-US" dirty="0"/>
              <a:t>The website for this Lecture Series includes sources that provide more info about explaining how the myth that race is biological is </a:t>
            </a:r>
            <a:r>
              <a:rPr lang="en-US" u="sng" dirty="0"/>
              <a:t>false</a:t>
            </a:r>
          </a:p>
          <a:p>
            <a:pPr marL="285750" indent="-285750">
              <a:buFont typeface="Arial" panose="020B0604020202020204" pitchFamily="34" charset="0"/>
              <a:buChar char="•"/>
            </a:pPr>
            <a:r>
              <a:rPr lang="en-US" dirty="0"/>
              <a:t>For now,  I want to move on to the question:  Why is the myth race is biological </a:t>
            </a:r>
            <a:r>
              <a:rPr lang="en-US" u="sng" dirty="0"/>
              <a:t>dangerous</a:t>
            </a:r>
            <a:r>
              <a:rPr lang="en-US" dirty="0"/>
              <a:t>?</a:t>
            </a:r>
          </a:p>
        </p:txBody>
      </p:sp>
    </p:spTree>
    <p:extLst>
      <p:ext uri="{BB962C8B-B14F-4D97-AF65-F5344CB8AC3E}">
        <p14:creationId xmlns:p14="http://schemas.microsoft.com/office/powerpoint/2010/main" val="108485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CA2CDA-6E8E-6746-9106-B9A0A7DB45A7}"/>
              </a:ext>
            </a:extLst>
          </p:cNvPr>
          <p:cNvSpPr txBox="1">
            <a:spLocks/>
          </p:cNvSpPr>
          <p:nvPr/>
        </p:nvSpPr>
        <p:spPr>
          <a:xfrm>
            <a:off x="1060174" y="392791"/>
            <a:ext cx="8083826" cy="640880"/>
          </a:xfrm>
          <a:prstGeom prst="rect">
            <a:avLst/>
          </a:prstGeom>
        </p:spPr>
        <p:txBody>
          <a:bodyPr anchor="ctr">
            <a:norm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000" b="0" dirty="0"/>
              <a:t>Why is the myth that race is biological dangerous?</a:t>
            </a:r>
          </a:p>
        </p:txBody>
      </p:sp>
      <p:sp>
        <p:nvSpPr>
          <p:cNvPr id="4" name="Content Placeholder 2">
            <a:extLst>
              <a:ext uri="{FF2B5EF4-FFF2-40B4-BE49-F238E27FC236}">
                <a16:creationId xmlns:a16="http://schemas.microsoft.com/office/drawing/2014/main" id="{0073CF4D-96C3-8040-A899-48DDB3198CF3}"/>
              </a:ext>
            </a:extLst>
          </p:cNvPr>
          <p:cNvSpPr txBox="1">
            <a:spLocks/>
          </p:cNvSpPr>
          <p:nvPr/>
        </p:nvSpPr>
        <p:spPr>
          <a:xfrm>
            <a:off x="1205948" y="1179443"/>
            <a:ext cx="7727740" cy="5285767"/>
          </a:xfrm>
          <a:prstGeom prst="rect">
            <a:avLst/>
          </a:prstGeom>
        </p:spPr>
        <p:txBody>
          <a:bodyPr>
            <a:normAutofit fontScale="77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dirty="0"/>
              <a:t>Serves as rationale and justification for white supremacy, anti-blackness, imperialism, colonialism, genocide, land theft, slavery, segregation, and more</a:t>
            </a:r>
          </a:p>
          <a:p>
            <a:pPr lvl="1"/>
            <a:r>
              <a:rPr lang="en-US" dirty="0"/>
              <a:t>Establishes belief that white people are only people who are civilized; the “superiority” of white people is seen as natural, inherent, and unchangeable (as biological)</a:t>
            </a:r>
          </a:p>
          <a:p>
            <a:r>
              <a:rPr lang="en-US" dirty="0"/>
              <a:t>Core myth at heart of American history and American systems: law, government, healthcare, education, culture, and more</a:t>
            </a:r>
          </a:p>
          <a:p>
            <a:r>
              <a:rPr lang="en-US" dirty="0"/>
              <a:t>Belief in this myth has been increasing recently (see Angela Saini’s book </a:t>
            </a:r>
            <a:r>
              <a:rPr lang="en-US" i="1" dirty="0"/>
              <a:t>Superior: The Return of Race Science</a:t>
            </a:r>
            <a:r>
              <a:rPr lang="en-US" dirty="0"/>
              <a:t>)</a:t>
            </a:r>
          </a:p>
          <a:p>
            <a:r>
              <a:rPr lang="en-US" dirty="0"/>
              <a:t>Let’s consider a </a:t>
            </a:r>
            <a:r>
              <a:rPr lang="en-US" dirty="0" err="1"/>
              <a:t>throughline</a:t>
            </a:r>
            <a:r>
              <a:rPr lang="en-US" dirty="0"/>
              <a:t> from past to present in order to understand the danger of this myth</a:t>
            </a:r>
          </a:p>
          <a:p>
            <a:pPr lvl="1"/>
            <a:r>
              <a:rPr lang="en-US" dirty="0"/>
              <a:t>in the 1700s and 1800s, belief in this myth was mainstream in science, culture, and politics</a:t>
            </a:r>
          </a:p>
          <a:p>
            <a:pPr lvl="1"/>
            <a:r>
              <a:rPr lang="en-US" dirty="0"/>
              <a:t>kept white elites in power</a:t>
            </a:r>
          </a:p>
        </p:txBody>
      </p:sp>
    </p:spTree>
    <p:extLst>
      <p:ext uri="{BB962C8B-B14F-4D97-AF65-F5344CB8AC3E}">
        <p14:creationId xmlns:p14="http://schemas.microsoft.com/office/powerpoint/2010/main" val="686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EA7D255-9E12-7D42-A596-0E29A1BE7DA4}"/>
              </a:ext>
            </a:extLst>
          </p:cNvPr>
          <p:cNvSpPr txBox="1">
            <a:spLocks/>
          </p:cNvSpPr>
          <p:nvPr/>
        </p:nvSpPr>
        <p:spPr>
          <a:xfrm>
            <a:off x="1241961" y="333095"/>
            <a:ext cx="2867175" cy="6348974"/>
          </a:xfrm>
          <a:prstGeom prst="rect">
            <a:avLst/>
          </a:prstGeom>
        </p:spPr>
        <p:txBody>
          <a:bodyPr>
            <a:normAutofit fontScale="25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8800" b="1" dirty="0"/>
              <a:t>Thomas Jefferson</a:t>
            </a:r>
          </a:p>
          <a:p>
            <a:r>
              <a:rPr lang="en-US" sz="8800" dirty="0"/>
              <a:t>only published book, </a:t>
            </a:r>
            <a:r>
              <a:rPr lang="en-US" sz="8800" i="1" dirty="0"/>
              <a:t>Notes on the State of Virginia </a:t>
            </a:r>
            <a:r>
              <a:rPr lang="en-US" sz="8800" dirty="0"/>
              <a:t>(1788), was considered one of the most important books of early America</a:t>
            </a:r>
          </a:p>
          <a:p>
            <a:r>
              <a:rPr lang="en-US" sz="8800" dirty="0"/>
              <a:t>this book helps lay the foundation for the myth that race is biological</a:t>
            </a:r>
          </a:p>
          <a:p>
            <a:r>
              <a:rPr lang="en-US" sz="8800" dirty="0"/>
              <a:t>“the blacks, whether originally a </a:t>
            </a:r>
            <a:r>
              <a:rPr lang="en-US" sz="8800" b="1" dirty="0"/>
              <a:t>distinct</a:t>
            </a:r>
            <a:r>
              <a:rPr lang="en-US" sz="8800" dirty="0"/>
              <a:t> race, or made </a:t>
            </a:r>
            <a:r>
              <a:rPr lang="en-US" sz="8800" b="1" dirty="0"/>
              <a:t>distinct</a:t>
            </a:r>
            <a:r>
              <a:rPr lang="en-US" sz="8800" dirty="0"/>
              <a:t> by time and circumstances, are </a:t>
            </a:r>
            <a:r>
              <a:rPr lang="en-US" sz="8800" b="1" dirty="0"/>
              <a:t>inferior</a:t>
            </a:r>
            <a:r>
              <a:rPr lang="en-US" sz="8800" dirty="0"/>
              <a:t> to the whites in the endowments both of </a:t>
            </a:r>
            <a:r>
              <a:rPr lang="en-US" sz="8800" b="1" dirty="0"/>
              <a:t>body </a:t>
            </a:r>
            <a:r>
              <a:rPr lang="en-US" sz="8800" dirty="0"/>
              <a:t>and </a:t>
            </a:r>
            <a:r>
              <a:rPr lang="en-US" sz="8800" b="1" dirty="0"/>
              <a:t>mind</a:t>
            </a:r>
            <a:r>
              <a:rPr lang="en-US" sz="8800" dirty="0"/>
              <a:t>” (153)</a:t>
            </a:r>
          </a:p>
          <a:p>
            <a:endParaRPr lang="en-US" sz="2800" dirty="0"/>
          </a:p>
          <a:p>
            <a:endParaRPr lang="en-US" sz="2800" dirty="0"/>
          </a:p>
          <a:p>
            <a:endParaRPr lang="en-US" sz="2800" dirty="0"/>
          </a:p>
        </p:txBody>
      </p:sp>
      <p:pic>
        <p:nvPicPr>
          <p:cNvPr id="5" name="Picture 4">
            <a:extLst>
              <a:ext uri="{FF2B5EF4-FFF2-40B4-BE49-F238E27FC236}">
                <a16:creationId xmlns:a16="http://schemas.microsoft.com/office/drawing/2014/main" id="{8CC00073-8FBC-7E41-B319-866614E4D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33095"/>
            <a:ext cx="4290772" cy="5763998"/>
          </a:xfrm>
          <a:prstGeom prst="rect">
            <a:avLst/>
          </a:prstGeom>
        </p:spPr>
      </p:pic>
      <p:sp>
        <p:nvSpPr>
          <p:cNvPr id="6" name="Rectangle 5">
            <a:extLst>
              <a:ext uri="{FF2B5EF4-FFF2-40B4-BE49-F238E27FC236}">
                <a16:creationId xmlns:a16="http://schemas.microsoft.com/office/drawing/2014/main" id="{D401E675-8225-D449-A4EB-790B84FF6BDE}"/>
              </a:ext>
            </a:extLst>
          </p:cNvPr>
          <p:cNvSpPr/>
          <p:nvPr/>
        </p:nvSpPr>
        <p:spPr>
          <a:xfrm>
            <a:off x="5034865" y="6035738"/>
            <a:ext cx="3631822" cy="646331"/>
          </a:xfrm>
          <a:prstGeom prst="rect">
            <a:avLst/>
          </a:prstGeom>
        </p:spPr>
        <p:txBody>
          <a:bodyPr wrap="square">
            <a:spAutoFit/>
          </a:bodyPr>
          <a:lstStyle/>
          <a:p>
            <a:pPr marL="82296" indent="0">
              <a:buNone/>
            </a:pPr>
            <a:r>
              <a:rPr lang="en-US" i="1" dirty="0"/>
              <a:t>Beyond the Myth of Benevolence </a:t>
            </a:r>
            <a:r>
              <a:rPr lang="en-US" dirty="0"/>
              <a:t>(2014) by  Titus </a:t>
            </a:r>
            <a:r>
              <a:rPr lang="en-US" dirty="0" err="1"/>
              <a:t>Kaphar</a:t>
            </a:r>
            <a:endParaRPr lang="en-US" dirty="0"/>
          </a:p>
        </p:txBody>
      </p:sp>
    </p:spTree>
    <p:extLst>
      <p:ext uri="{BB962C8B-B14F-4D97-AF65-F5344CB8AC3E}">
        <p14:creationId xmlns:p14="http://schemas.microsoft.com/office/powerpoint/2010/main" val="254296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3ED316D-3EA3-074D-A5D7-26983A31F729}"/>
              </a:ext>
            </a:extLst>
          </p:cNvPr>
          <p:cNvSpPr txBox="1">
            <a:spLocks/>
          </p:cNvSpPr>
          <p:nvPr/>
        </p:nvSpPr>
        <p:spPr>
          <a:xfrm>
            <a:off x="1251554" y="236798"/>
            <a:ext cx="3452967" cy="6492615"/>
          </a:xfrm>
          <a:prstGeom prst="rect">
            <a:avLst/>
          </a:prstGeom>
        </p:spPr>
        <p:txBody>
          <a:bodyP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marL="82296" algn="ctr"/>
            <a:r>
              <a:rPr lang="en-US" sz="2400" b="1" dirty="0">
                <a:solidFill>
                  <a:schemeClr val="tx1"/>
                </a:solidFill>
                <a:effectLst/>
                <a:latin typeface="+mn-lt"/>
              </a:rPr>
              <a:t>John C. Calhoun</a:t>
            </a:r>
          </a:p>
          <a:p>
            <a:pPr marL="82296">
              <a:buClr>
                <a:schemeClr val="accent1"/>
              </a:buClr>
            </a:pPr>
            <a:r>
              <a:rPr lang="en-US" sz="2200" dirty="0">
                <a:solidFill>
                  <a:schemeClr val="tx1"/>
                </a:solidFill>
                <a:effectLst/>
                <a:latin typeface="+mn-lt"/>
              </a:rPr>
              <a:t>Vice President (under John Quincy Adams &amp; Andrew Jackson)</a:t>
            </a:r>
          </a:p>
          <a:p>
            <a:pPr marL="425196" indent="-342900">
              <a:buClr>
                <a:schemeClr val="accent1"/>
              </a:buClr>
              <a:buFont typeface="Arial" panose="020B0604020202020204" pitchFamily="34" charset="0"/>
              <a:buChar char="•"/>
            </a:pPr>
            <a:r>
              <a:rPr lang="en-US" sz="2200" dirty="0">
                <a:solidFill>
                  <a:schemeClr val="tx1"/>
                </a:solidFill>
                <a:effectLst/>
                <a:latin typeface="+mn-lt"/>
              </a:rPr>
              <a:t>In an 1837 speech while he was Senator:</a:t>
            </a:r>
          </a:p>
          <a:p>
            <a:pPr marL="82296">
              <a:buClr>
                <a:schemeClr val="accent1"/>
              </a:buClr>
            </a:pPr>
            <a:r>
              <a:rPr lang="en-US" sz="2200" dirty="0">
                <a:solidFill>
                  <a:schemeClr val="tx1"/>
                </a:solidFill>
                <a:effectLst/>
                <a:latin typeface="+mn-lt"/>
              </a:rPr>
              <a:t>“I hold that in the present state of </a:t>
            </a:r>
            <a:r>
              <a:rPr lang="en-US" sz="2200" b="1" dirty="0">
                <a:solidFill>
                  <a:schemeClr val="tx1"/>
                </a:solidFill>
                <a:effectLst/>
                <a:latin typeface="+mn-lt"/>
              </a:rPr>
              <a:t>civilization</a:t>
            </a:r>
            <a:r>
              <a:rPr lang="en-US" sz="2200" dirty="0">
                <a:solidFill>
                  <a:schemeClr val="tx1"/>
                </a:solidFill>
                <a:effectLst/>
                <a:latin typeface="+mn-lt"/>
              </a:rPr>
              <a:t>, where two races of </a:t>
            </a:r>
            <a:r>
              <a:rPr lang="en-US" sz="2200" b="1" dirty="0">
                <a:solidFill>
                  <a:schemeClr val="tx1"/>
                </a:solidFill>
                <a:effectLst/>
                <a:latin typeface="+mn-lt"/>
              </a:rPr>
              <a:t>different </a:t>
            </a:r>
            <a:r>
              <a:rPr lang="en-US" sz="2200" dirty="0">
                <a:solidFill>
                  <a:schemeClr val="tx1"/>
                </a:solidFill>
                <a:effectLst/>
                <a:latin typeface="+mn-lt"/>
              </a:rPr>
              <a:t>origin, and </a:t>
            </a:r>
            <a:r>
              <a:rPr lang="en-US" sz="2200" b="1" dirty="0">
                <a:solidFill>
                  <a:schemeClr val="tx1"/>
                </a:solidFill>
                <a:effectLst/>
                <a:latin typeface="+mn-lt"/>
              </a:rPr>
              <a:t>distinguished</a:t>
            </a:r>
            <a:r>
              <a:rPr lang="en-US" sz="2200" dirty="0">
                <a:solidFill>
                  <a:schemeClr val="tx1"/>
                </a:solidFill>
                <a:effectLst/>
                <a:latin typeface="+mn-lt"/>
              </a:rPr>
              <a:t> by color, and other physical </a:t>
            </a:r>
            <a:r>
              <a:rPr lang="en-US" sz="2200" b="1" dirty="0">
                <a:solidFill>
                  <a:schemeClr val="tx1"/>
                </a:solidFill>
                <a:effectLst/>
                <a:latin typeface="+mn-lt"/>
              </a:rPr>
              <a:t>differences</a:t>
            </a:r>
            <a:r>
              <a:rPr lang="en-US" sz="2200" dirty="0">
                <a:solidFill>
                  <a:schemeClr val="tx1"/>
                </a:solidFill>
                <a:effectLst/>
                <a:latin typeface="+mn-lt"/>
              </a:rPr>
              <a:t>, as well as </a:t>
            </a:r>
            <a:r>
              <a:rPr lang="en-US" sz="2200" b="1" dirty="0">
                <a:solidFill>
                  <a:schemeClr val="tx1"/>
                </a:solidFill>
                <a:effectLst/>
                <a:latin typeface="+mn-lt"/>
              </a:rPr>
              <a:t>intellectual</a:t>
            </a:r>
            <a:r>
              <a:rPr lang="en-US" sz="2200" dirty="0">
                <a:solidFill>
                  <a:schemeClr val="tx1"/>
                </a:solidFill>
                <a:effectLst/>
                <a:latin typeface="+mn-lt"/>
              </a:rPr>
              <a:t>, are brought together, the relation now existing in the slaveholding States between the two, is, instead of an evil, a good–a </a:t>
            </a:r>
            <a:r>
              <a:rPr lang="en-US" sz="2200" b="1" dirty="0">
                <a:solidFill>
                  <a:schemeClr val="tx1"/>
                </a:solidFill>
                <a:effectLst/>
                <a:latin typeface="+mn-lt"/>
              </a:rPr>
              <a:t>positive good</a:t>
            </a:r>
            <a:r>
              <a:rPr lang="en-US" sz="2200" dirty="0">
                <a:solidFill>
                  <a:schemeClr val="tx1"/>
                </a:solidFill>
                <a:effectLst/>
                <a:latin typeface="+mn-lt"/>
              </a:rPr>
              <a:t>.”</a:t>
            </a:r>
          </a:p>
        </p:txBody>
      </p:sp>
      <p:pic>
        <p:nvPicPr>
          <p:cNvPr id="5" name="Picture 4">
            <a:extLst>
              <a:ext uri="{FF2B5EF4-FFF2-40B4-BE49-F238E27FC236}">
                <a16:creationId xmlns:a16="http://schemas.microsoft.com/office/drawing/2014/main" id="{9B0E8DB5-954E-534E-9800-3800993431A6}"/>
              </a:ext>
            </a:extLst>
          </p:cNvPr>
          <p:cNvPicPr>
            <a:picLocks noChangeAspect="1"/>
          </p:cNvPicPr>
          <p:nvPr/>
        </p:nvPicPr>
        <p:blipFill rotWithShape="1">
          <a:blip r:embed="rId2">
            <a:extLst>
              <a:ext uri="{28A0092B-C50C-407E-A947-70E740481C1C}">
                <a14:useLocalDpi xmlns:a14="http://schemas.microsoft.com/office/drawing/2010/main" val="0"/>
              </a:ext>
            </a:extLst>
          </a:blip>
          <a:srcRect l="25284" r="22046"/>
          <a:stretch/>
        </p:blipFill>
        <p:spPr>
          <a:xfrm>
            <a:off x="4874877" y="278660"/>
            <a:ext cx="3978302" cy="5035462"/>
          </a:xfrm>
          <a:prstGeom prst="rect">
            <a:avLst/>
          </a:prstGeom>
        </p:spPr>
      </p:pic>
      <p:sp>
        <p:nvSpPr>
          <p:cNvPr id="7" name="Rectangle 6">
            <a:extLst>
              <a:ext uri="{FF2B5EF4-FFF2-40B4-BE49-F238E27FC236}">
                <a16:creationId xmlns:a16="http://schemas.microsoft.com/office/drawing/2014/main" id="{92221837-B0C9-DC4E-B563-F3125B5DF040}"/>
              </a:ext>
            </a:extLst>
          </p:cNvPr>
          <p:cNvSpPr/>
          <p:nvPr/>
        </p:nvSpPr>
        <p:spPr>
          <a:xfrm>
            <a:off x="5048117" y="5656010"/>
            <a:ext cx="3631822" cy="923330"/>
          </a:xfrm>
          <a:prstGeom prst="rect">
            <a:avLst/>
          </a:prstGeom>
        </p:spPr>
        <p:txBody>
          <a:bodyPr wrap="square">
            <a:spAutoFit/>
          </a:bodyPr>
          <a:lstStyle/>
          <a:p>
            <a:pPr marL="82296" indent="0" algn="ctr">
              <a:buNone/>
            </a:pPr>
            <a:r>
              <a:rPr lang="en-US" dirty="0"/>
              <a:t>Statue of John C. Calhoun removed by city council, Charleston, SC, 6/24/20</a:t>
            </a:r>
          </a:p>
        </p:txBody>
      </p:sp>
    </p:spTree>
    <p:extLst>
      <p:ext uri="{BB962C8B-B14F-4D97-AF65-F5344CB8AC3E}">
        <p14:creationId xmlns:p14="http://schemas.microsoft.com/office/powerpoint/2010/main" val="3522703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59338" y="362232"/>
            <a:ext cx="3441700" cy="1927923"/>
          </a:xfrm>
          <a:prstGeom prst="rect">
            <a:avLst/>
          </a:prstGeom>
        </p:spPr>
      </p:pic>
      <p:sp>
        <p:nvSpPr>
          <p:cNvPr id="2" name="Rectangle 1">
            <a:extLst>
              <a:ext uri="{FF2B5EF4-FFF2-40B4-BE49-F238E27FC236}">
                <a16:creationId xmlns:a16="http://schemas.microsoft.com/office/drawing/2014/main" id="{245E254A-8697-A846-A4C1-8B309ADD8E14}"/>
              </a:ext>
            </a:extLst>
          </p:cNvPr>
          <p:cNvSpPr/>
          <p:nvPr/>
        </p:nvSpPr>
        <p:spPr>
          <a:xfrm>
            <a:off x="412909" y="2464216"/>
            <a:ext cx="8145304" cy="2677656"/>
          </a:xfrm>
          <a:prstGeom prst="rect">
            <a:avLst/>
          </a:prstGeom>
        </p:spPr>
        <p:txBody>
          <a:bodyPr wrap="square">
            <a:spAutoFit/>
          </a:bodyPr>
          <a:lstStyle/>
          <a:p>
            <a:r>
              <a:rPr lang="en-US" sz="2800" dirty="0"/>
              <a:t>Josiah Nott, </a:t>
            </a:r>
            <a:r>
              <a:rPr lang="en-US" sz="2800" i="1" dirty="0"/>
              <a:t>Types of Mankind</a:t>
            </a:r>
            <a:r>
              <a:rPr lang="en-US" sz="2800" dirty="0"/>
              <a:t>, 1854</a:t>
            </a:r>
          </a:p>
          <a:p>
            <a:pPr marL="457200" indent="-457200">
              <a:buFont typeface="Arial" panose="020B0604020202020204" pitchFamily="34" charset="0"/>
              <a:buChar char="•"/>
            </a:pPr>
            <a:r>
              <a:rPr lang="en-US" sz="2800" dirty="0"/>
              <a:t>White people are biologically superior </a:t>
            </a:r>
          </a:p>
          <a:p>
            <a:pPr marL="914400" lvl="1" indent="-457200">
              <a:buFont typeface="Arial" panose="020B0604020202020204" pitchFamily="34" charset="0"/>
              <a:buChar char="•"/>
            </a:pPr>
            <a:r>
              <a:rPr lang="en-US" sz="2800" dirty="0">
                <a:solidFill>
                  <a:schemeClr val="dk1"/>
                </a:solidFill>
              </a:rPr>
              <a:t>“To them have been </a:t>
            </a:r>
            <a:r>
              <a:rPr lang="en-US" sz="2800" b="1" dirty="0">
                <a:solidFill>
                  <a:schemeClr val="dk1"/>
                </a:solidFill>
              </a:rPr>
              <a:t>assigned</a:t>
            </a:r>
            <a:r>
              <a:rPr lang="en-US" sz="2800" dirty="0">
                <a:solidFill>
                  <a:schemeClr val="dk1"/>
                </a:solidFill>
              </a:rPr>
              <a:t>, in all ages, the largest </a:t>
            </a:r>
            <a:r>
              <a:rPr lang="en-US" sz="2800" b="1" dirty="0">
                <a:solidFill>
                  <a:schemeClr val="dk1"/>
                </a:solidFill>
              </a:rPr>
              <a:t>brains </a:t>
            </a:r>
            <a:r>
              <a:rPr lang="en-US" sz="2800" dirty="0">
                <a:solidFill>
                  <a:schemeClr val="dk1"/>
                </a:solidFill>
              </a:rPr>
              <a:t>and the most powerful </a:t>
            </a:r>
            <a:r>
              <a:rPr lang="en-US" sz="2800" b="1" dirty="0">
                <a:solidFill>
                  <a:schemeClr val="dk1"/>
                </a:solidFill>
              </a:rPr>
              <a:t>intellect</a:t>
            </a:r>
            <a:r>
              <a:rPr lang="en-US" sz="2800" dirty="0">
                <a:solidFill>
                  <a:schemeClr val="dk1"/>
                </a:solidFill>
              </a:rPr>
              <a:t>; theirs is the mission of extending and perfecting </a:t>
            </a:r>
            <a:r>
              <a:rPr lang="en-US" sz="2800" b="1" dirty="0">
                <a:solidFill>
                  <a:schemeClr val="dk1"/>
                </a:solidFill>
              </a:rPr>
              <a:t>civilization</a:t>
            </a:r>
            <a:r>
              <a:rPr lang="en-US" sz="2800" dirty="0">
                <a:solidFill>
                  <a:schemeClr val="dk1"/>
                </a:solidFill>
              </a:rPr>
              <a:t>” (67)</a:t>
            </a:r>
            <a:endParaRPr lang="en-US" sz="2800" dirty="0"/>
          </a:p>
        </p:txBody>
      </p:sp>
    </p:spTree>
    <p:extLst>
      <p:ext uri="{BB962C8B-B14F-4D97-AF65-F5344CB8AC3E}">
        <p14:creationId xmlns:p14="http://schemas.microsoft.com/office/powerpoint/2010/main" val="1633517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59338" y="362232"/>
            <a:ext cx="3441700" cy="1927923"/>
          </a:xfrm>
          <a:prstGeom prst="rect">
            <a:avLst/>
          </a:prstGeom>
        </p:spPr>
      </p:pic>
      <p:sp>
        <p:nvSpPr>
          <p:cNvPr id="2" name="Rectangle 1">
            <a:extLst>
              <a:ext uri="{FF2B5EF4-FFF2-40B4-BE49-F238E27FC236}">
                <a16:creationId xmlns:a16="http://schemas.microsoft.com/office/drawing/2014/main" id="{245E254A-8697-A846-A4C1-8B309ADD8E14}"/>
              </a:ext>
            </a:extLst>
          </p:cNvPr>
          <p:cNvSpPr/>
          <p:nvPr/>
        </p:nvSpPr>
        <p:spPr>
          <a:xfrm>
            <a:off x="412909" y="2464216"/>
            <a:ext cx="8145304" cy="4401205"/>
          </a:xfrm>
          <a:prstGeom prst="rect">
            <a:avLst/>
          </a:prstGeom>
        </p:spPr>
        <p:txBody>
          <a:bodyPr wrap="square">
            <a:spAutoFit/>
          </a:bodyPr>
          <a:lstStyle/>
          <a:p>
            <a:r>
              <a:rPr lang="en-US" sz="2800" dirty="0"/>
              <a:t>Josiah Nott, </a:t>
            </a:r>
            <a:r>
              <a:rPr lang="en-US" sz="2800" i="1" dirty="0"/>
              <a:t>Types of Mankind</a:t>
            </a:r>
            <a:r>
              <a:rPr lang="en-US" sz="2800" dirty="0"/>
              <a:t>, 1854</a:t>
            </a:r>
          </a:p>
          <a:p>
            <a:pPr marL="457200" indent="-457200">
              <a:buFont typeface="Arial" panose="020B0604020202020204" pitchFamily="34" charset="0"/>
              <a:buChar char="•"/>
            </a:pPr>
            <a:r>
              <a:rPr lang="en-US" sz="2800" dirty="0">
                <a:solidFill>
                  <a:schemeClr val="dk1"/>
                </a:solidFill>
              </a:rPr>
              <a:t>Indigenous people are biologically inferior</a:t>
            </a:r>
          </a:p>
          <a:p>
            <a:pPr marL="1371600" lvl="2" indent="-457200">
              <a:buFont typeface="Arial" panose="020B0604020202020204" pitchFamily="34" charset="0"/>
              <a:buChar char="•"/>
            </a:pPr>
            <a:r>
              <a:rPr lang="en-US" sz="2800" dirty="0">
                <a:solidFill>
                  <a:schemeClr val="dk1"/>
                </a:solidFill>
              </a:rPr>
              <a:t>“In America, the aboriginal </a:t>
            </a:r>
            <a:r>
              <a:rPr lang="en-US" sz="2800" b="1" dirty="0">
                <a:solidFill>
                  <a:schemeClr val="dk1"/>
                </a:solidFill>
              </a:rPr>
              <a:t>barbarous</a:t>
            </a:r>
            <a:r>
              <a:rPr lang="en-US" sz="2800" dirty="0">
                <a:solidFill>
                  <a:schemeClr val="dk1"/>
                </a:solidFill>
              </a:rPr>
              <a:t> tribes cannot be forced to change their habits. . . . It is as clear as the sun at noon-day, that in a few generations more the last of these . . .  men will be numbered with the dead. . . . a civilized full-blooded Indian does not exist among them.” (69)</a:t>
            </a:r>
            <a:endParaRPr lang="en-US" sz="2800"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3018902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1897" y="185825"/>
            <a:ext cx="4023360" cy="1308476"/>
          </a:xfrm>
        </p:spPr>
        <p:txBody>
          <a:bodyPr>
            <a:normAutofit/>
          </a:bodyPr>
          <a:lstStyle/>
          <a:p>
            <a:pPr algn="ctr"/>
            <a:r>
              <a:rPr lang="en-US" sz="2800" dirty="0"/>
              <a:t>Myth #1: Human </a:t>
            </a:r>
            <a:r>
              <a:rPr lang="en-US" sz="2800" dirty="0">
                <a:solidFill>
                  <a:schemeClr val="dk1"/>
                </a:solidFill>
              </a:rPr>
              <a:t>races are biologically different</a:t>
            </a:r>
            <a:endParaRPr lang="en-US" sz="2800" dirty="0"/>
          </a:p>
        </p:txBody>
      </p:sp>
      <p:pic>
        <p:nvPicPr>
          <p:cNvPr id="13" name="Picture 12" descr="Types of Mankind.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59338" y="362232"/>
            <a:ext cx="3441700" cy="1927923"/>
          </a:xfrm>
          <a:prstGeom prst="rect">
            <a:avLst/>
          </a:prstGeom>
        </p:spPr>
      </p:pic>
      <p:sp>
        <p:nvSpPr>
          <p:cNvPr id="2" name="Rectangle 1">
            <a:extLst>
              <a:ext uri="{FF2B5EF4-FFF2-40B4-BE49-F238E27FC236}">
                <a16:creationId xmlns:a16="http://schemas.microsoft.com/office/drawing/2014/main" id="{245E254A-8697-A846-A4C1-8B309ADD8E14}"/>
              </a:ext>
            </a:extLst>
          </p:cNvPr>
          <p:cNvSpPr/>
          <p:nvPr/>
        </p:nvSpPr>
        <p:spPr>
          <a:xfrm>
            <a:off x="301896" y="2367243"/>
            <a:ext cx="8245755" cy="4401205"/>
          </a:xfrm>
          <a:prstGeom prst="rect">
            <a:avLst/>
          </a:prstGeom>
        </p:spPr>
        <p:txBody>
          <a:bodyPr wrap="square">
            <a:spAutoFit/>
          </a:bodyPr>
          <a:lstStyle/>
          <a:p>
            <a:r>
              <a:rPr lang="en-US" sz="2800" dirty="0"/>
              <a:t>Josiah Nott</a:t>
            </a:r>
          </a:p>
          <a:p>
            <a:pPr marL="457200" indent="-457200">
              <a:buFont typeface="Arial" panose="020B0604020202020204" pitchFamily="34" charset="0"/>
              <a:buChar char="•"/>
            </a:pPr>
            <a:r>
              <a:rPr lang="en-US" sz="2800" dirty="0">
                <a:solidFill>
                  <a:schemeClr val="dk1"/>
                </a:solidFill>
              </a:rPr>
              <a:t>Black people are biologically inferior</a:t>
            </a:r>
          </a:p>
          <a:p>
            <a:pPr marL="914400" lvl="1" indent="-457200">
              <a:buFont typeface="Arial" panose="020B0604020202020204" pitchFamily="34" charset="0"/>
              <a:buChar char="•"/>
            </a:pPr>
            <a:r>
              <a:rPr lang="en-US" sz="2800" dirty="0">
                <a:solidFill>
                  <a:schemeClr val="dk1"/>
                </a:solidFill>
              </a:rPr>
              <a:t>“In Africa, owing to their </a:t>
            </a:r>
            <a:r>
              <a:rPr lang="en-US" sz="2800" b="1" dirty="0">
                <a:solidFill>
                  <a:schemeClr val="dk1"/>
                </a:solidFill>
              </a:rPr>
              <a:t>natural improvidence </a:t>
            </a:r>
            <a:r>
              <a:rPr lang="en-US" sz="2800" dirty="0">
                <a:solidFill>
                  <a:schemeClr val="dk1"/>
                </a:solidFill>
              </a:rPr>
              <a:t>. . . [they] are, more frequently than not, a half-starved, and therefore </a:t>
            </a:r>
            <a:r>
              <a:rPr lang="en-US" sz="2800" b="1" dirty="0">
                <a:solidFill>
                  <a:schemeClr val="dk1"/>
                </a:solidFill>
              </a:rPr>
              <a:t>half-developed</a:t>
            </a:r>
            <a:r>
              <a:rPr lang="en-US" sz="2800" dirty="0">
                <a:solidFill>
                  <a:schemeClr val="dk1"/>
                </a:solidFill>
              </a:rPr>
              <a:t> race” (</a:t>
            </a:r>
            <a:r>
              <a:rPr lang="en-US" sz="2800" i="1" dirty="0"/>
              <a:t>Types of Mankind </a:t>
            </a:r>
            <a:r>
              <a:rPr lang="en-US" sz="2800" dirty="0">
                <a:solidFill>
                  <a:schemeClr val="dk1"/>
                </a:solidFill>
              </a:rPr>
              <a:t>260) (1854)</a:t>
            </a:r>
          </a:p>
          <a:p>
            <a:pPr marL="914400" lvl="1" indent="-457200">
              <a:buFont typeface="Arial" panose="020B0604020202020204" pitchFamily="34" charset="0"/>
              <a:buChar char="•"/>
            </a:pPr>
            <a:r>
              <a:rPr lang="en-US" sz="2800" dirty="0">
                <a:solidFill>
                  <a:schemeClr val="dk1"/>
                </a:solidFill>
              </a:rPr>
              <a:t>he “achieves his greatest perfection, physical and moral, and also greatest longevity, in a state of </a:t>
            </a:r>
            <a:r>
              <a:rPr lang="en-US" sz="2800" b="1" dirty="0">
                <a:solidFill>
                  <a:schemeClr val="dk1"/>
                </a:solidFill>
              </a:rPr>
              <a:t>slavery</a:t>
            </a:r>
            <a:r>
              <a:rPr lang="en-US" sz="2800" dirty="0">
                <a:solidFill>
                  <a:schemeClr val="dk1"/>
                </a:solidFill>
              </a:rPr>
              <a:t>” (“Statistics of Southern Slave Population…” 281) (1847)</a:t>
            </a:r>
          </a:p>
        </p:txBody>
      </p:sp>
    </p:spTree>
    <p:extLst>
      <p:ext uri="{BB962C8B-B14F-4D97-AF65-F5344CB8AC3E}">
        <p14:creationId xmlns:p14="http://schemas.microsoft.com/office/powerpoint/2010/main" val="3814661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7694DE-CB76-FF4D-97B6-C80F83C4D9B9}"/>
              </a:ext>
            </a:extLst>
          </p:cNvPr>
          <p:cNvSpPr>
            <a:spLocks noGrp="1"/>
          </p:cNvSpPr>
          <p:nvPr>
            <p:ph type="title"/>
          </p:nvPr>
        </p:nvSpPr>
        <p:spPr>
          <a:xfrm>
            <a:off x="675861" y="179172"/>
            <a:ext cx="7911548" cy="1143001"/>
          </a:xfrm>
        </p:spPr>
        <p:txBody>
          <a:bodyPr>
            <a:normAutofit fontScale="90000"/>
          </a:bodyPr>
          <a:lstStyle/>
          <a:p>
            <a:pPr algn="ctr"/>
            <a:r>
              <a:rPr lang="en-US" sz="4400" b="0" dirty="0"/>
              <a:t>Eugenics Movement </a:t>
            </a:r>
            <a:br>
              <a:rPr lang="en-US" sz="4400" b="0" dirty="0"/>
            </a:br>
            <a:r>
              <a:rPr lang="en-US" sz="2900" b="0" dirty="0"/>
              <a:t>(late 1800s and early 1900s)</a:t>
            </a:r>
          </a:p>
        </p:txBody>
      </p:sp>
      <p:sp>
        <p:nvSpPr>
          <p:cNvPr id="2" name="Rectangle 1">
            <a:extLst>
              <a:ext uri="{FF2B5EF4-FFF2-40B4-BE49-F238E27FC236}">
                <a16:creationId xmlns:a16="http://schemas.microsoft.com/office/drawing/2014/main" id="{1DEB7460-2C84-1747-BB30-E280AD64D7DE}"/>
              </a:ext>
            </a:extLst>
          </p:cNvPr>
          <p:cNvSpPr/>
          <p:nvPr/>
        </p:nvSpPr>
        <p:spPr>
          <a:xfrm>
            <a:off x="253313" y="1415849"/>
            <a:ext cx="8637373" cy="3416320"/>
          </a:xfrm>
          <a:prstGeom prst="rect">
            <a:avLst/>
          </a:prstGeom>
        </p:spPr>
        <p:txBody>
          <a:bodyPr wrap="square">
            <a:spAutoFit/>
          </a:bodyPr>
          <a:lstStyle/>
          <a:p>
            <a:pPr marL="285750" indent="-285750">
              <a:buFont typeface="Arial" panose="020B0604020202020204" pitchFamily="34" charset="0"/>
              <a:buChar char="•"/>
            </a:pPr>
            <a:r>
              <a:rPr lang="en-US" sz="2400" dirty="0"/>
              <a:t>Eugenics movement for </a:t>
            </a:r>
            <a:r>
              <a:rPr lang="en-US" sz="2400" b="1" dirty="0"/>
              <a:t>white racial purity </a:t>
            </a:r>
            <a:r>
              <a:rPr lang="en-US" sz="2400" dirty="0"/>
              <a:t>was mainstream in American science, politics, &amp; culture</a:t>
            </a:r>
          </a:p>
          <a:p>
            <a:pPr marL="285750" indent="-285750">
              <a:buFont typeface="Arial" panose="020B0604020202020204" pitchFamily="34" charset="0"/>
              <a:buChar char="•"/>
            </a:pPr>
            <a:r>
              <a:rPr lang="en-US" sz="2400" dirty="0"/>
              <a:t>American eugenics influenced Nazi Germany</a:t>
            </a:r>
            <a:endParaRPr lang="en-US" sz="2800" b="1" dirty="0"/>
          </a:p>
          <a:p>
            <a:pPr marL="285750" indent="-285750">
              <a:buFont typeface="Arial" panose="020B0604020202020204" pitchFamily="34" charset="0"/>
              <a:buChar char="•"/>
            </a:pPr>
            <a:r>
              <a:rPr lang="en-US" sz="2400" dirty="0"/>
              <a:t>Goals of American eugenics movement:</a:t>
            </a:r>
          </a:p>
          <a:p>
            <a:pPr marL="914400" lvl="1" indent="-457200">
              <a:buAutoNum type="arabicPeriod"/>
            </a:pPr>
            <a:r>
              <a:rPr lang="en-US" sz="2400" dirty="0"/>
              <a:t>prevent someone deemed “fit” from marrying someone   </a:t>
            </a:r>
          </a:p>
          <a:p>
            <a:pPr lvl="1"/>
            <a:r>
              <a:rPr lang="en-US" sz="2400" dirty="0"/>
              <a:t>     deemed “unfit”</a:t>
            </a:r>
          </a:p>
          <a:p>
            <a:pPr marL="1200150" lvl="2" indent="-285750">
              <a:buFont typeface="Arial" panose="020B0604020202020204" pitchFamily="34" charset="0"/>
              <a:buChar char="•"/>
            </a:pPr>
            <a:r>
              <a:rPr lang="en-US" sz="2400" dirty="0"/>
              <a:t>1924: Racial Integrity Act (ban on interracial marriage)</a:t>
            </a:r>
          </a:p>
          <a:p>
            <a:pPr marL="1657350" lvl="3" indent="-285750">
              <a:buFont typeface="Arial" panose="020B0604020202020204" pitchFamily="34" charset="0"/>
              <a:buChar char="•"/>
            </a:pPr>
            <a:r>
              <a:rPr lang="en-US" sz="2400" dirty="0"/>
              <a:t>1967: Supreme Court decision </a:t>
            </a:r>
            <a:r>
              <a:rPr lang="en-US" sz="2400" i="1" dirty="0"/>
              <a:t>Loving v. Virginia </a:t>
            </a:r>
            <a:r>
              <a:rPr lang="en-US" sz="2400" dirty="0"/>
              <a:t>stated</a:t>
            </a:r>
            <a:r>
              <a:rPr lang="en-US" sz="2400" i="1" dirty="0"/>
              <a:t> </a:t>
            </a:r>
            <a:r>
              <a:rPr lang="en-US" sz="2400" dirty="0"/>
              <a:t>that such bans are unconstitutional</a:t>
            </a:r>
          </a:p>
        </p:txBody>
      </p:sp>
    </p:spTree>
    <p:extLst>
      <p:ext uri="{BB962C8B-B14F-4D97-AF65-F5344CB8AC3E}">
        <p14:creationId xmlns:p14="http://schemas.microsoft.com/office/powerpoint/2010/main" val="138272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EB7460-2C84-1747-BB30-E280AD64D7DE}"/>
              </a:ext>
            </a:extLst>
          </p:cNvPr>
          <p:cNvSpPr/>
          <p:nvPr/>
        </p:nvSpPr>
        <p:spPr>
          <a:xfrm>
            <a:off x="172458" y="1322173"/>
            <a:ext cx="8414951" cy="4154984"/>
          </a:xfrm>
          <a:prstGeom prst="rect">
            <a:avLst/>
          </a:prstGeom>
        </p:spPr>
        <p:txBody>
          <a:bodyPr wrap="square">
            <a:spAutoFit/>
          </a:bodyPr>
          <a:lstStyle/>
          <a:p>
            <a:pPr lvl="1"/>
            <a:r>
              <a:rPr lang="en-US" sz="2400" dirty="0"/>
              <a:t>2. prevent those deemed “unfit” from immigrating into the US</a:t>
            </a:r>
          </a:p>
          <a:p>
            <a:pPr marL="1200150" lvl="2" indent="-285750">
              <a:buFont typeface="Arial" panose="020B0604020202020204" pitchFamily="34" charset="0"/>
              <a:buChar char="•"/>
            </a:pPr>
            <a:r>
              <a:rPr lang="en-US" sz="2400" dirty="0"/>
              <a:t>1921: soon-to-be Vice President (and later President) Calvin Coolidge: “Biological laws tell us that certain divergent people will not mix or blend. The Nordics [Northern Europeans] propagate themselves successfully. With other races, the outcome shows deterioration on both sides” (</a:t>
            </a:r>
            <a:r>
              <a:rPr lang="en-US" sz="2400" i="1" dirty="0"/>
              <a:t>Good Housekeeping</a:t>
            </a:r>
            <a:r>
              <a:rPr lang="en-US" sz="2400" dirty="0"/>
              <a:t>)</a:t>
            </a:r>
          </a:p>
          <a:p>
            <a:pPr marL="1200150" lvl="2" indent="-285750">
              <a:buFont typeface="Arial" panose="020B0604020202020204" pitchFamily="34" charset="0"/>
              <a:buChar char="•"/>
            </a:pPr>
            <a:r>
              <a:rPr lang="en-US" sz="2400" dirty="0"/>
              <a:t>1924: Immigration Act (immigration restricted to northern Europe)</a:t>
            </a:r>
          </a:p>
          <a:p>
            <a:pPr marL="1657350" lvl="3" indent="-285750">
              <a:buFont typeface="Arial" panose="020B0604020202020204" pitchFamily="34" charset="0"/>
              <a:buChar char="•"/>
            </a:pPr>
            <a:r>
              <a:rPr lang="en-US" sz="2400" dirty="0"/>
              <a:t>1965: Immigration and Nationality Act ended those restrictions</a:t>
            </a:r>
          </a:p>
        </p:txBody>
      </p:sp>
      <p:sp>
        <p:nvSpPr>
          <p:cNvPr id="9" name="Title 1">
            <a:extLst>
              <a:ext uri="{FF2B5EF4-FFF2-40B4-BE49-F238E27FC236}">
                <a16:creationId xmlns:a16="http://schemas.microsoft.com/office/drawing/2014/main" id="{C8D1EA68-A635-A448-B179-44FB3E1D881D}"/>
              </a:ext>
            </a:extLst>
          </p:cNvPr>
          <p:cNvSpPr txBox="1">
            <a:spLocks/>
          </p:cNvSpPr>
          <p:nvPr/>
        </p:nvSpPr>
        <p:spPr>
          <a:xfrm>
            <a:off x="675861" y="179172"/>
            <a:ext cx="7911548" cy="1143001"/>
          </a:xfrm>
          <a:prstGeom prst="rect">
            <a:avLst/>
          </a:prstGeom>
        </p:spPr>
        <p:txBody>
          <a:bodyPr anchor="ctr">
            <a:normAutofit fontScale="97500" lnSpcReduction="1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4400" b="0"/>
              <a:t>Eugenics Movement </a:t>
            </a:r>
            <a:br>
              <a:rPr lang="en-US" sz="4400" b="0"/>
            </a:br>
            <a:r>
              <a:rPr lang="en-US" sz="2900" b="0"/>
              <a:t>(late 1800s and early 1900s)</a:t>
            </a:r>
            <a:endParaRPr lang="en-US" sz="2900" b="0" dirty="0"/>
          </a:p>
        </p:txBody>
      </p:sp>
    </p:spTree>
    <p:extLst>
      <p:ext uri="{BB962C8B-B14F-4D97-AF65-F5344CB8AC3E}">
        <p14:creationId xmlns:p14="http://schemas.microsoft.com/office/powerpoint/2010/main" val="99521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EB7460-2C84-1747-BB30-E280AD64D7DE}"/>
              </a:ext>
            </a:extLst>
          </p:cNvPr>
          <p:cNvSpPr/>
          <p:nvPr/>
        </p:nvSpPr>
        <p:spPr>
          <a:xfrm>
            <a:off x="172458" y="1322173"/>
            <a:ext cx="8414951" cy="2677656"/>
          </a:xfrm>
          <a:prstGeom prst="rect">
            <a:avLst/>
          </a:prstGeom>
        </p:spPr>
        <p:txBody>
          <a:bodyPr wrap="square">
            <a:spAutoFit/>
          </a:bodyPr>
          <a:lstStyle/>
          <a:p>
            <a:pPr lvl="1"/>
            <a:r>
              <a:rPr lang="en-US" sz="2400" dirty="0"/>
              <a:t>3. prevent people deemed “unfit” from reproducing</a:t>
            </a:r>
          </a:p>
          <a:p>
            <a:pPr marL="1200150" lvl="2" indent="-285750">
              <a:buFont typeface="Arial" panose="020B0604020202020204" pitchFamily="34" charset="0"/>
              <a:buChar char="•"/>
            </a:pPr>
            <a:r>
              <a:rPr lang="en-US" sz="2400" dirty="0"/>
              <a:t>1927: Supreme Court decision </a:t>
            </a:r>
            <a:r>
              <a:rPr lang="en-US" sz="2400" i="1" dirty="0"/>
              <a:t>Buck v. Bell</a:t>
            </a:r>
            <a:r>
              <a:rPr lang="en-US" sz="2400" dirty="0"/>
              <a:t> that involuntary sterilization of those labelled “feeble-minded” was constitutional </a:t>
            </a:r>
          </a:p>
          <a:p>
            <a:pPr marL="1657350" lvl="3" indent="-285750">
              <a:buFont typeface="Arial" panose="020B0604020202020204" pitchFamily="34" charset="0"/>
              <a:buChar char="•"/>
            </a:pPr>
            <a:r>
              <a:rPr lang="en-US" sz="2400" dirty="0"/>
              <a:t>Since 2000, several states have officially apologized for their state programs of involuntary sterilization and established funds to compensate victims</a:t>
            </a:r>
          </a:p>
        </p:txBody>
      </p:sp>
      <p:sp>
        <p:nvSpPr>
          <p:cNvPr id="9" name="Title 1">
            <a:extLst>
              <a:ext uri="{FF2B5EF4-FFF2-40B4-BE49-F238E27FC236}">
                <a16:creationId xmlns:a16="http://schemas.microsoft.com/office/drawing/2014/main" id="{C8D1EA68-A635-A448-B179-44FB3E1D881D}"/>
              </a:ext>
            </a:extLst>
          </p:cNvPr>
          <p:cNvSpPr txBox="1">
            <a:spLocks/>
          </p:cNvSpPr>
          <p:nvPr/>
        </p:nvSpPr>
        <p:spPr>
          <a:xfrm>
            <a:off x="675861" y="179172"/>
            <a:ext cx="7911548" cy="1143001"/>
          </a:xfrm>
          <a:prstGeom prst="rect">
            <a:avLst/>
          </a:prstGeom>
        </p:spPr>
        <p:txBody>
          <a:bodyPr anchor="ctr">
            <a:normAutofit fontScale="97500" lnSpcReduction="1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4400" b="0"/>
              <a:t>Eugenics Movement </a:t>
            </a:r>
            <a:br>
              <a:rPr lang="en-US" sz="4400" b="0"/>
            </a:br>
            <a:r>
              <a:rPr lang="en-US" sz="2900" b="0"/>
              <a:t>(late 1800s and early 1900s)</a:t>
            </a:r>
            <a:endParaRPr lang="en-US" sz="2900" b="0" dirty="0"/>
          </a:p>
        </p:txBody>
      </p:sp>
    </p:spTree>
    <p:extLst>
      <p:ext uri="{BB962C8B-B14F-4D97-AF65-F5344CB8AC3E}">
        <p14:creationId xmlns:p14="http://schemas.microsoft.com/office/powerpoint/2010/main" val="138202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1D03-A694-EA46-83C7-A3071C000C8F}"/>
              </a:ext>
            </a:extLst>
          </p:cNvPr>
          <p:cNvSpPr>
            <a:spLocks noGrp="1"/>
          </p:cNvSpPr>
          <p:nvPr>
            <p:ph type="title"/>
          </p:nvPr>
        </p:nvSpPr>
        <p:spPr>
          <a:xfrm>
            <a:off x="198783" y="0"/>
            <a:ext cx="8719930" cy="1775791"/>
          </a:xfrm>
        </p:spPr>
        <p:txBody>
          <a:bodyPr>
            <a:normAutofit/>
          </a:bodyPr>
          <a:lstStyle/>
          <a:p>
            <a:r>
              <a:rPr lang="en-US" sz="3200" b="0" dirty="0"/>
              <a:t>Why is the myth that race is biological dangerous?</a:t>
            </a:r>
            <a:br>
              <a:rPr lang="en-US" sz="3200" b="0" dirty="0"/>
            </a:br>
            <a:r>
              <a:rPr lang="en-US" sz="3200" b="0" dirty="0"/>
              <a:t>This myth determines: </a:t>
            </a:r>
            <a:br>
              <a:rPr lang="en-US" sz="3200" b="0" dirty="0"/>
            </a:br>
            <a:r>
              <a:rPr lang="en-US" sz="3200" b="0" dirty="0"/>
              <a:t>Who is considered fully human?</a:t>
            </a:r>
          </a:p>
        </p:txBody>
      </p:sp>
      <p:sp>
        <p:nvSpPr>
          <p:cNvPr id="3" name="Content Placeholder 2">
            <a:extLst>
              <a:ext uri="{FF2B5EF4-FFF2-40B4-BE49-F238E27FC236}">
                <a16:creationId xmlns:a16="http://schemas.microsoft.com/office/drawing/2014/main" id="{D341A0CB-6651-584D-8454-14A40064A864}"/>
              </a:ext>
            </a:extLst>
          </p:cNvPr>
          <p:cNvSpPr>
            <a:spLocks noGrp="1"/>
          </p:cNvSpPr>
          <p:nvPr>
            <p:ph sz="quarter" idx="2"/>
          </p:nvPr>
        </p:nvSpPr>
        <p:spPr>
          <a:xfrm>
            <a:off x="198783" y="1775791"/>
            <a:ext cx="3770244" cy="4751986"/>
          </a:xfrm>
        </p:spPr>
        <p:txBody>
          <a:bodyPr>
            <a:normAutofit/>
          </a:bodyPr>
          <a:lstStyle/>
          <a:p>
            <a:pPr>
              <a:buClr>
                <a:schemeClr val="tx1"/>
              </a:buClr>
            </a:pPr>
            <a:r>
              <a:rPr lang="en-US" dirty="0"/>
              <a:t>Who can own property?</a:t>
            </a:r>
          </a:p>
          <a:p>
            <a:pPr>
              <a:buClr>
                <a:schemeClr val="tx1"/>
              </a:buClr>
            </a:pPr>
            <a:r>
              <a:rPr lang="en-US" dirty="0"/>
              <a:t>Who is considered a rightful land owner?</a:t>
            </a:r>
          </a:p>
          <a:p>
            <a:pPr>
              <a:buClr>
                <a:schemeClr val="tx1"/>
              </a:buClr>
            </a:pPr>
            <a:r>
              <a:rPr lang="en-US" dirty="0"/>
              <a:t>Who can be a citizen?</a:t>
            </a:r>
          </a:p>
          <a:p>
            <a:pPr>
              <a:buClr>
                <a:schemeClr val="tx1"/>
              </a:buClr>
            </a:pPr>
            <a:r>
              <a:rPr lang="en-US" dirty="0"/>
              <a:t>Who is innocent?</a:t>
            </a:r>
          </a:p>
          <a:p>
            <a:pPr>
              <a:buClr>
                <a:schemeClr val="tx1"/>
              </a:buClr>
            </a:pPr>
            <a:r>
              <a:rPr lang="en-US" dirty="0"/>
              <a:t>Who has the power to control?</a:t>
            </a:r>
          </a:p>
          <a:p>
            <a:pPr>
              <a:buClr>
                <a:schemeClr val="tx1"/>
              </a:buClr>
            </a:pPr>
            <a:r>
              <a:rPr lang="en-US" dirty="0"/>
              <a:t>Who is an individual?</a:t>
            </a:r>
          </a:p>
          <a:p>
            <a:pPr>
              <a:buClr>
                <a:schemeClr val="tx1"/>
              </a:buClr>
            </a:pPr>
            <a:r>
              <a:rPr lang="en-US" dirty="0"/>
              <a:t>Who has a history?</a:t>
            </a:r>
          </a:p>
          <a:p>
            <a:pPr>
              <a:buClr>
                <a:schemeClr val="tx1"/>
              </a:buClr>
            </a:pPr>
            <a:r>
              <a:rPr lang="en-US" dirty="0"/>
              <a:t>Who feels pain?</a:t>
            </a:r>
          </a:p>
        </p:txBody>
      </p:sp>
      <p:sp>
        <p:nvSpPr>
          <p:cNvPr id="6" name="Content Placeholder 5">
            <a:extLst>
              <a:ext uri="{FF2B5EF4-FFF2-40B4-BE49-F238E27FC236}">
                <a16:creationId xmlns:a16="http://schemas.microsoft.com/office/drawing/2014/main" id="{4BE0BB27-C7D9-B440-8080-4A77E700A1C5}"/>
              </a:ext>
            </a:extLst>
          </p:cNvPr>
          <p:cNvSpPr>
            <a:spLocks noGrp="1"/>
          </p:cNvSpPr>
          <p:nvPr>
            <p:ph sz="quarter" idx="4"/>
          </p:nvPr>
        </p:nvSpPr>
        <p:spPr>
          <a:xfrm>
            <a:off x="4359966" y="1775791"/>
            <a:ext cx="4552122" cy="4751986"/>
          </a:xfrm>
        </p:spPr>
        <p:txBody>
          <a:bodyPr>
            <a:normAutofit/>
          </a:bodyPr>
          <a:lstStyle/>
          <a:p>
            <a:pPr>
              <a:buClr>
                <a:schemeClr val="tx1"/>
              </a:buClr>
            </a:pPr>
            <a:r>
              <a:rPr lang="en-US" dirty="0"/>
              <a:t>Who is considered property?</a:t>
            </a:r>
          </a:p>
          <a:p>
            <a:pPr>
              <a:buClr>
                <a:schemeClr val="tx1"/>
              </a:buClr>
            </a:pPr>
            <a:r>
              <a:rPr lang="en-US" dirty="0"/>
              <a:t>Whose land is considered empty, unoccupied,  &amp; available?</a:t>
            </a:r>
          </a:p>
          <a:p>
            <a:pPr>
              <a:buClr>
                <a:schemeClr val="tx1"/>
              </a:buClr>
            </a:pPr>
            <a:r>
              <a:rPr lang="en-US" dirty="0"/>
              <a:t>Who cannot be a citizen?</a:t>
            </a:r>
          </a:p>
          <a:p>
            <a:pPr>
              <a:buClr>
                <a:schemeClr val="tx1"/>
              </a:buClr>
            </a:pPr>
            <a:r>
              <a:rPr lang="en-US" dirty="0"/>
              <a:t>Who is a threat?</a:t>
            </a:r>
          </a:p>
          <a:p>
            <a:pPr>
              <a:buClr>
                <a:schemeClr val="tx1"/>
              </a:buClr>
            </a:pPr>
            <a:r>
              <a:rPr lang="en-US" dirty="0"/>
              <a:t>Who needs to be      controlled?</a:t>
            </a:r>
          </a:p>
          <a:p>
            <a:pPr>
              <a:buClr>
                <a:schemeClr val="tx1"/>
              </a:buClr>
            </a:pPr>
            <a:r>
              <a:rPr lang="en-US" dirty="0"/>
              <a:t>Who is a stereotype?</a:t>
            </a:r>
          </a:p>
          <a:p>
            <a:pPr>
              <a:buClr>
                <a:schemeClr val="tx1"/>
              </a:buClr>
            </a:pPr>
            <a:r>
              <a:rPr lang="en-US" dirty="0"/>
              <a:t>Who doesn’t have a history?</a:t>
            </a:r>
          </a:p>
          <a:p>
            <a:pPr>
              <a:buClr>
                <a:schemeClr val="tx1"/>
              </a:buClr>
            </a:pPr>
            <a:r>
              <a:rPr lang="en-US" dirty="0"/>
              <a:t>Who does not feel pain?</a:t>
            </a:r>
          </a:p>
          <a:p>
            <a:endParaRPr lang="en-US" dirty="0"/>
          </a:p>
        </p:txBody>
      </p:sp>
      <p:sp>
        <p:nvSpPr>
          <p:cNvPr id="7" name="TextBox 6">
            <a:extLst>
              <a:ext uri="{FF2B5EF4-FFF2-40B4-BE49-F238E27FC236}">
                <a16:creationId xmlns:a16="http://schemas.microsoft.com/office/drawing/2014/main" id="{CC9930E3-EA39-3547-A197-36B100CAA4E3}"/>
              </a:ext>
            </a:extLst>
          </p:cNvPr>
          <p:cNvSpPr txBox="1"/>
          <p:nvPr/>
        </p:nvSpPr>
        <p:spPr>
          <a:xfrm>
            <a:off x="3969027" y="3857787"/>
            <a:ext cx="477078" cy="461665"/>
          </a:xfrm>
          <a:prstGeom prst="rect">
            <a:avLst/>
          </a:prstGeom>
          <a:noFill/>
        </p:spPr>
        <p:txBody>
          <a:bodyPr wrap="square" rtlCol="0">
            <a:spAutoFit/>
          </a:bodyPr>
          <a:lstStyle/>
          <a:p>
            <a:r>
              <a:rPr lang="en-US" sz="2400" dirty="0"/>
              <a:t>vs</a:t>
            </a:r>
          </a:p>
        </p:txBody>
      </p:sp>
    </p:spTree>
    <p:extLst>
      <p:ext uri="{BB962C8B-B14F-4D97-AF65-F5344CB8AC3E}">
        <p14:creationId xmlns:p14="http://schemas.microsoft.com/office/powerpoint/2010/main" val="238692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1D03-A694-EA46-83C7-A3071C000C8F}"/>
              </a:ext>
            </a:extLst>
          </p:cNvPr>
          <p:cNvSpPr>
            <a:spLocks noGrp="1"/>
          </p:cNvSpPr>
          <p:nvPr>
            <p:ph type="title"/>
          </p:nvPr>
        </p:nvSpPr>
        <p:spPr>
          <a:xfrm>
            <a:off x="198783" y="181207"/>
            <a:ext cx="8719930" cy="610681"/>
          </a:xfrm>
        </p:spPr>
        <p:txBody>
          <a:bodyPr>
            <a:normAutofit/>
          </a:bodyPr>
          <a:lstStyle/>
          <a:p>
            <a:r>
              <a:rPr lang="en-US" sz="3200" b="0" dirty="0"/>
              <a:t>Shifting to the present</a:t>
            </a:r>
          </a:p>
        </p:txBody>
      </p:sp>
      <p:sp>
        <p:nvSpPr>
          <p:cNvPr id="3" name="Content Placeholder 2">
            <a:extLst>
              <a:ext uri="{FF2B5EF4-FFF2-40B4-BE49-F238E27FC236}">
                <a16:creationId xmlns:a16="http://schemas.microsoft.com/office/drawing/2014/main" id="{D341A0CB-6651-584D-8454-14A40064A864}"/>
              </a:ext>
            </a:extLst>
          </p:cNvPr>
          <p:cNvSpPr>
            <a:spLocks noGrp="1"/>
          </p:cNvSpPr>
          <p:nvPr>
            <p:ph sz="quarter" idx="2"/>
          </p:nvPr>
        </p:nvSpPr>
        <p:spPr>
          <a:xfrm>
            <a:off x="198783" y="2478157"/>
            <a:ext cx="3770244" cy="4049620"/>
          </a:xfrm>
        </p:spPr>
        <p:txBody>
          <a:bodyPr>
            <a:normAutofit fontScale="92500" lnSpcReduction="20000"/>
          </a:bodyPr>
          <a:lstStyle/>
          <a:p>
            <a:r>
              <a:rPr lang="en-US" dirty="0"/>
              <a:t>Pres. Bill Clinton: “I believe one of the great truths to emerge from this triumphant expedition inside the human genome is that in genetic terms all human beings, regardless of race, are more than 99.9 percent the same.” </a:t>
            </a:r>
          </a:p>
          <a:p>
            <a:r>
              <a:rPr lang="en-US" dirty="0"/>
              <a:t>Dr. J. Craig Venter: “the concept of race has no genetic or scientific basis.”</a:t>
            </a:r>
          </a:p>
        </p:txBody>
      </p:sp>
      <p:sp>
        <p:nvSpPr>
          <p:cNvPr id="6" name="Content Placeholder 5">
            <a:extLst>
              <a:ext uri="{FF2B5EF4-FFF2-40B4-BE49-F238E27FC236}">
                <a16:creationId xmlns:a16="http://schemas.microsoft.com/office/drawing/2014/main" id="{4BE0BB27-C7D9-B440-8080-4A77E700A1C5}"/>
              </a:ext>
            </a:extLst>
          </p:cNvPr>
          <p:cNvSpPr>
            <a:spLocks noGrp="1"/>
          </p:cNvSpPr>
          <p:nvPr>
            <p:ph sz="quarter" idx="4"/>
          </p:nvPr>
        </p:nvSpPr>
        <p:spPr>
          <a:xfrm>
            <a:off x="4366591" y="2451655"/>
            <a:ext cx="4552122" cy="3440020"/>
          </a:xfrm>
        </p:spPr>
        <p:txBody>
          <a:bodyPr>
            <a:normAutofit fontScale="92500" lnSpcReduction="20000"/>
          </a:bodyPr>
          <a:lstStyle/>
          <a:p>
            <a:r>
              <a:rPr lang="en-US" dirty="0"/>
              <a:t>2012: scholar Peter A. Chow-White: the myth that race is biological “has not only been raised once again, but given new currency” (</a:t>
            </a:r>
            <a:r>
              <a:rPr lang="en-US" dirty="0">
                <a:hlinkClick r:id="rId2"/>
              </a:rPr>
              <a:t>94</a:t>
            </a:r>
            <a:r>
              <a:rPr lang="en-US" dirty="0"/>
              <a:t>)</a:t>
            </a:r>
          </a:p>
          <a:p>
            <a:r>
              <a:rPr lang="en-US" dirty="0"/>
              <a:t>2019: </a:t>
            </a:r>
            <a:r>
              <a:rPr lang="en-US" i="1" dirty="0"/>
              <a:t>Superior: The Return of Race Science</a:t>
            </a:r>
            <a:r>
              <a:rPr lang="en-US" dirty="0"/>
              <a:t> by Angela Saini: “Scientific racism has come out of the shadows, at least partly because wider society has made room for it” (</a:t>
            </a:r>
            <a:r>
              <a:rPr lang="en-US" dirty="0">
                <a:hlinkClick r:id="rId3"/>
              </a:rPr>
              <a:t>104</a:t>
            </a:r>
            <a:r>
              <a:rPr lang="en-US" dirty="0"/>
              <a:t>)</a:t>
            </a:r>
            <a:endParaRPr lang="en-US" sz="2800" dirty="0"/>
          </a:p>
          <a:p>
            <a:endParaRPr lang="en-US" dirty="0"/>
          </a:p>
        </p:txBody>
      </p:sp>
      <p:sp>
        <p:nvSpPr>
          <p:cNvPr id="8" name="Title 1">
            <a:extLst>
              <a:ext uri="{FF2B5EF4-FFF2-40B4-BE49-F238E27FC236}">
                <a16:creationId xmlns:a16="http://schemas.microsoft.com/office/drawing/2014/main" id="{59F914A1-BD72-BC47-B7F3-52C772EBEDEE}"/>
              </a:ext>
            </a:extLst>
          </p:cNvPr>
          <p:cNvSpPr txBox="1">
            <a:spLocks/>
          </p:cNvSpPr>
          <p:nvPr/>
        </p:nvSpPr>
        <p:spPr>
          <a:xfrm>
            <a:off x="198783" y="837188"/>
            <a:ext cx="3637723" cy="1232451"/>
          </a:xfrm>
          <a:prstGeom prst="rect">
            <a:avLst/>
          </a:prstGeom>
        </p:spPr>
        <p:txBody>
          <a:bodyPr anchor="ctr">
            <a:no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400" b="0" dirty="0">
                <a:effectLst/>
              </a:rPr>
              <a:t>2000: completion of the first map of the human genome</a:t>
            </a:r>
          </a:p>
        </p:txBody>
      </p:sp>
      <p:sp>
        <p:nvSpPr>
          <p:cNvPr id="9" name="Title 1">
            <a:extLst>
              <a:ext uri="{FF2B5EF4-FFF2-40B4-BE49-F238E27FC236}">
                <a16:creationId xmlns:a16="http://schemas.microsoft.com/office/drawing/2014/main" id="{72F0FD79-CA87-2646-8A88-CD3B8826334A}"/>
              </a:ext>
            </a:extLst>
          </p:cNvPr>
          <p:cNvSpPr txBox="1">
            <a:spLocks/>
          </p:cNvSpPr>
          <p:nvPr/>
        </p:nvSpPr>
        <p:spPr>
          <a:xfrm>
            <a:off x="4850294" y="813926"/>
            <a:ext cx="3637723" cy="1232451"/>
          </a:xfrm>
          <a:prstGeom prst="rect">
            <a:avLst/>
          </a:prstGeom>
        </p:spPr>
        <p:txBody>
          <a:bodyPr anchor="ctr">
            <a:noAutofit/>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400" b="0" dirty="0">
                <a:effectLst/>
              </a:rPr>
              <a:t>2010s: rise in belief that race is biological</a:t>
            </a:r>
          </a:p>
        </p:txBody>
      </p:sp>
      <p:cxnSp>
        <p:nvCxnSpPr>
          <p:cNvPr id="10" name="Straight Connector 9">
            <a:extLst>
              <a:ext uri="{FF2B5EF4-FFF2-40B4-BE49-F238E27FC236}">
                <a16:creationId xmlns:a16="http://schemas.microsoft.com/office/drawing/2014/main" id="{02E8C92E-F1FE-0A43-A094-FA643286C804}"/>
              </a:ext>
            </a:extLst>
          </p:cNvPr>
          <p:cNvCxnSpPr>
            <a:cxnSpLocks/>
          </p:cNvCxnSpPr>
          <p:nvPr/>
        </p:nvCxnSpPr>
        <p:spPr>
          <a:xfrm flipV="1">
            <a:off x="4185078" y="1205948"/>
            <a:ext cx="0" cy="5321829"/>
          </a:xfrm>
          <a:prstGeom prst="line">
            <a:avLst/>
          </a:prstGeom>
          <a:ln w="1905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393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1D03-A694-EA46-83C7-A3071C000C8F}"/>
              </a:ext>
            </a:extLst>
          </p:cNvPr>
          <p:cNvSpPr>
            <a:spLocks noGrp="1"/>
          </p:cNvSpPr>
          <p:nvPr>
            <p:ph type="title"/>
          </p:nvPr>
        </p:nvSpPr>
        <p:spPr>
          <a:xfrm>
            <a:off x="198783" y="357809"/>
            <a:ext cx="8719930" cy="1020417"/>
          </a:xfrm>
        </p:spPr>
        <p:txBody>
          <a:bodyPr>
            <a:normAutofit/>
          </a:bodyPr>
          <a:lstStyle/>
          <a:p>
            <a:r>
              <a:rPr lang="en-US" sz="3200" b="0" dirty="0"/>
              <a:t>PAUSE and REFLECT</a:t>
            </a:r>
          </a:p>
        </p:txBody>
      </p:sp>
      <p:sp>
        <p:nvSpPr>
          <p:cNvPr id="3" name="Content Placeholder 2">
            <a:extLst>
              <a:ext uri="{FF2B5EF4-FFF2-40B4-BE49-F238E27FC236}">
                <a16:creationId xmlns:a16="http://schemas.microsoft.com/office/drawing/2014/main" id="{D341A0CB-6651-584D-8454-14A40064A864}"/>
              </a:ext>
            </a:extLst>
          </p:cNvPr>
          <p:cNvSpPr>
            <a:spLocks noGrp="1"/>
          </p:cNvSpPr>
          <p:nvPr>
            <p:ph sz="quarter" idx="2"/>
          </p:nvPr>
        </p:nvSpPr>
        <p:spPr>
          <a:xfrm>
            <a:off x="467139" y="1378226"/>
            <a:ext cx="8183218" cy="4114800"/>
          </a:xfrm>
        </p:spPr>
        <p:txBody>
          <a:bodyPr>
            <a:normAutofit fontScale="92500"/>
          </a:bodyPr>
          <a:lstStyle/>
          <a:p>
            <a:pPr>
              <a:buClr>
                <a:schemeClr val="tx1"/>
              </a:buClr>
            </a:pPr>
            <a:r>
              <a:rPr lang="en-US" sz="2800" dirty="0"/>
              <a:t>What is on your mind after hearing about this myth?</a:t>
            </a:r>
          </a:p>
          <a:p>
            <a:pPr>
              <a:buClr>
                <a:schemeClr val="tx1"/>
              </a:buClr>
            </a:pPr>
            <a:r>
              <a:rPr lang="en-US" sz="2800" dirty="0"/>
              <a:t>How do you think the myth that race is biological persists today? Consider what you personally experience and observe at work, in your community, etc. Consider what you see in the news, social media, etc. </a:t>
            </a:r>
          </a:p>
          <a:p>
            <a:pPr>
              <a:buClr>
                <a:schemeClr val="tx1"/>
              </a:buClr>
            </a:pPr>
            <a:r>
              <a:rPr lang="en-US" sz="2800" dirty="0">
                <a:solidFill>
                  <a:schemeClr val="dk1"/>
                </a:solidFill>
              </a:rPr>
              <a:t>What questions do you have so far about anything I’ve shared?</a:t>
            </a:r>
          </a:p>
          <a:p>
            <a:pPr marL="118872" indent="0">
              <a:buClr>
                <a:schemeClr val="tx1"/>
              </a:buClr>
              <a:buNone/>
            </a:pPr>
            <a:r>
              <a:rPr lang="en-US" sz="2800" i="1" dirty="0">
                <a:solidFill>
                  <a:schemeClr val="dk1"/>
                </a:solidFill>
              </a:rPr>
              <a:t>Keep your ideas in mind or jotted down so you can share them during the discussion</a:t>
            </a:r>
          </a:p>
        </p:txBody>
      </p:sp>
    </p:spTree>
    <p:extLst>
      <p:ext uri="{BB962C8B-B14F-4D97-AF65-F5344CB8AC3E}">
        <p14:creationId xmlns:p14="http://schemas.microsoft.com/office/powerpoint/2010/main" val="95423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0FDC8E86-CE67-D743-87B3-5E64B364FC93}"/>
              </a:ext>
            </a:extLst>
          </p:cNvPr>
          <p:cNvSpPr txBox="1">
            <a:spLocks/>
          </p:cNvSpPr>
          <p:nvPr/>
        </p:nvSpPr>
        <p:spPr>
          <a:xfrm>
            <a:off x="101716" y="2607275"/>
            <a:ext cx="4423718"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 “Racial Disparities in Pain Management of Children With Appendicitis in Emergency Departments”</a:t>
            </a:r>
            <a:br>
              <a:rPr lang="en-US" sz="2000" dirty="0"/>
            </a:br>
            <a:r>
              <a:rPr lang="en-US" sz="2000" i="1" dirty="0"/>
              <a:t>JAMA Pediatrics (Journal of the American Medical Association)</a:t>
            </a:r>
            <a:r>
              <a:rPr lang="en-US" sz="2000" dirty="0"/>
              <a:t>,</a:t>
            </a:r>
            <a:r>
              <a:rPr lang="en-US" sz="2000" i="1" dirty="0"/>
              <a:t> </a:t>
            </a:r>
            <a:r>
              <a:rPr lang="en-US" sz="2000" dirty="0"/>
              <a:t>11/2015</a:t>
            </a:r>
          </a:p>
        </p:txBody>
      </p:sp>
      <p:sp>
        <p:nvSpPr>
          <p:cNvPr id="6" name="Text Placeholder 2">
            <a:extLst>
              <a:ext uri="{FF2B5EF4-FFF2-40B4-BE49-F238E27FC236}">
                <a16:creationId xmlns:a16="http://schemas.microsoft.com/office/drawing/2014/main" id="{E9827CCE-AC6E-6142-AD51-FE02B635F688}"/>
              </a:ext>
            </a:extLst>
          </p:cNvPr>
          <p:cNvSpPr txBox="1">
            <a:spLocks/>
          </p:cNvSpPr>
          <p:nvPr/>
        </p:nvSpPr>
        <p:spPr>
          <a:xfrm>
            <a:off x="301895" y="4523737"/>
            <a:ext cx="4023360" cy="1643448"/>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“When race matters: disagreement in pain perception between patients and their physicians in primary care”</a:t>
            </a:r>
            <a:br>
              <a:rPr lang="en-US" sz="2000" i="1" dirty="0"/>
            </a:br>
            <a:r>
              <a:rPr lang="en-US" sz="2000" i="1" dirty="0"/>
              <a:t>Journal of the National Medical Association</a:t>
            </a:r>
            <a:r>
              <a:rPr lang="en-US" sz="2000" dirty="0"/>
              <a:t>, 1999</a:t>
            </a:r>
          </a:p>
        </p:txBody>
      </p:sp>
      <p:sp>
        <p:nvSpPr>
          <p:cNvPr id="7" name="Text Placeholder 2">
            <a:extLst>
              <a:ext uri="{FF2B5EF4-FFF2-40B4-BE49-F238E27FC236}">
                <a16:creationId xmlns:a16="http://schemas.microsoft.com/office/drawing/2014/main" id="{0CA0ACB3-C0E2-1747-BBAC-6B4CE8505F8C}"/>
              </a:ext>
            </a:extLst>
          </p:cNvPr>
          <p:cNvSpPr txBox="1">
            <a:spLocks/>
          </p:cNvSpPr>
          <p:nvPr/>
        </p:nvSpPr>
        <p:spPr>
          <a:xfrm>
            <a:off x="4818745" y="1073145"/>
            <a:ext cx="4023360" cy="1308476"/>
          </a:xfrm>
          <a:prstGeom prst="rect">
            <a:avLst/>
          </a:prstGeom>
          <a:solidFill>
            <a:schemeClr val="bg1"/>
          </a:solidFill>
          <a:ln w="10795">
            <a:solidFill>
              <a:schemeClr val="bg1"/>
            </a:solidFill>
            <a:miter lim="800000"/>
          </a:ln>
        </p:spPr>
        <p:txBody>
          <a:bodyPr anchor="ctr">
            <a:normAutofit lnSpcReduction="10000"/>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“I Don’t Feel Your Pain: A failure of empathy perpetuates racial disparities”</a:t>
            </a:r>
            <a:br>
              <a:rPr lang="en-US" sz="2000" dirty="0"/>
            </a:br>
            <a:r>
              <a:rPr lang="en-US" sz="2000" i="1" dirty="0"/>
              <a:t>Slate</a:t>
            </a:r>
            <a:r>
              <a:rPr lang="en-US" sz="2000" dirty="0"/>
              <a:t>, 6/27/2013</a:t>
            </a:r>
          </a:p>
        </p:txBody>
      </p:sp>
      <p:sp>
        <p:nvSpPr>
          <p:cNvPr id="8" name="Text Placeholder 2">
            <a:extLst>
              <a:ext uri="{FF2B5EF4-FFF2-40B4-BE49-F238E27FC236}">
                <a16:creationId xmlns:a16="http://schemas.microsoft.com/office/drawing/2014/main" id="{4D18BEE5-D2F0-CE48-AAAF-A0507361966C}"/>
              </a:ext>
            </a:extLst>
          </p:cNvPr>
          <p:cNvSpPr txBox="1">
            <a:spLocks/>
          </p:cNvSpPr>
          <p:nvPr/>
        </p:nvSpPr>
        <p:spPr>
          <a:xfrm>
            <a:off x="4818745" y="2774761"/>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“Black Mothers Keep Dying After Giving Birth”</a:t>
            </a:r>
            <a:br>
              <a:rPr lang="en-US" sz="2000" dirty="0"/>
            </a:br>
            <a:r>
              <a:rPr lang="en-US" sz="2000" i="1" dirty="0"/>
              <a:t>NPR</a:t>
            </a:r>
            <a:r>
              <a:rPr lang="en-US" sz="2000" dirty="0"/>
              <a:t>, 12/7/2017</a:t>
            </a:r>
          </a:p>
        </p:txBody>
      </p:sp>
      <p:sp>
        <p:nvSpPr>
          <p:cNvPr id="9" name="Text Placeholder 2">
            <a:extLst>
              <a:ext uri="{FF2B5EF4-FFF2-40B4-BE49-F238E27FC236}">
                <a16:creationId xmlns:a16="http://schemas.microsoft.com/office/drawing/2014/main" id="{0777ED4B-70B5-614A-82D0-B248414F2218}"/>
              </a:ext>
            </a:extLst>
          </p:cNvPr>
          <p:cNvSpPr txBox="1">
            <a:spLocks/>
          </p:cNvSpPr>
          <p:nvPr/>
        </p:nvSpPr>
        <p:spPr>
          <a:xfrm>
            <a:off x="4818745" y="4680966"/>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“Doctors Don’t Always Believe You When You’re a Black Woman”</a:t>
            </a:r>
          </a:p>
          <a:p>
            <a:pPr algn="ctr"/>
            <a:r>
              <a:rPr lang="en-US" sz="2000" i="1" dirty="0"/>
              <a:t>Vice</a:t>
            </a:r>
            <a:r>
              <a:rPr lang="en-US" sz="2000" dirty="0"/>
              <a:t>, 2/2/2018</a:t>
            </a:r>
          </a:p>
        </p:txBody>
      </p:sp>
      <p:sp>
        <p:nvSpPr>
          <p:cNvPr id="10" name="Text Placeholder 2">
            <a:extLst>
              <a:ext uri="{FF2B5EF4-FFF2-40B4-BE49-F238E27FC236}">
                <a16:creationId xmlns:a16="http://schemas.microsoft.com/office/drawing/2014/main" id="{DD12BF36-0A67-364D-B6AB-A399F04CBD6B}"/>
              </a:ext>
            </a:extLst>
          </p:cNvPr>
          <p:cNvSpPr txBox="1">
            <a:spLocks/>
          </p:cNvSpPr>
          <p:nvPr/>
        </p:nvSpPr>
        <p:spPr>
          <a:xfrm>
            <a:off x="148282" y="1069560"/>
            <a:ext cx="4423718" cy="1308476"/>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“Pain relief in US emergency rooms is related to patients’ race”</a:t>
            </a:r>
            <a:br>
              <a:rPr lang="en-US" sz="2000" dirty="0"/>
            </a:br>
            <a:r>
              <a:rPr lang="en-US" sz="2000" i="1" dirty="0"/>
              <a:t>British Medical Journal</a:t>
            </a:r>
            <a:r>
              <a:rPr lang="en-US" sz="2000" dirty="0"/>
              <a:t>, 1/15/2000</a:t>
            </a:r>
          </a:p>
        </p:txBody>
      </p:sp>
      <p:sp>
        <p:nvSpPr>
          <p:cNvPr id="12" name="Title 1">
            <a:extLst>
              <a:ext uri="{FF2B5EF4-FFF2-40B4-BE49-F238E27FC236}">
                <a16:creationId xmlns:a16="http://schemas.microsoft.com/office/drawing/2014/main" id="{E33A3CF2-7641-374A-BA0B-F2FBDC2F56FE}"/>
              </a:ext>
            </a:extLst>
          </p:cNvPr>
          <p:cNvSpPr txBox="1">
            <a:spLocks/>
          </p:cNvSpPr>
          <p:nvPr/>
        </p:nvSpPr>
        <p:spPr>
          <a:xfrm>
            <a:off x="218661" y="157841"/>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Healthcare</a:t>
            </a:r>
          </a:p>
        </p:txBody>
      </p:sp>
    </p:spTree>
    <p:extLst>
      <p:ext uri="{BB962C8B-B14F-4D97-AF65-F5344CB8AC3E}">
        <p14:creationId xmlns:p14="http://schemas.microsoft.com/office/powerpoint/2010/main" val="352868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BF9BB0E-6D91-1549-88D7-65A97629AA95}"/>
              </a:ext>
            </a:extLst>
          </p:cNvPr>
          <p:cNvSpPr txBox="1">
            <a:spLocks/>
          </p:cNvSpPr>
          <p:nvPr/>
        </p:nvSpPr>
        <p:spPr>
          <a:xfrm>
            <a:off x="159026" y="151144"/>
            <a:ext cx="8401876" cy="1584891"/>
          </a:xfrm>
          <a:prstGeom prst="rect">
            <a:avLst/>
          </a:prstGeom>
          <a:effectLst/>
        </p:spPr>
        <p:txBody>
          <a:bodyPr anchor="ctr">
            <a:normAutofit fontScale="475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800" b="0" dirty="0"/>
              <a:t>How does the myth that race is biological persist today?</a:t>
            </a:r>
          </a:p>
          <a:p>
            <a:r>
              <a:rPr lang="en-US" sz="5800" dirty="0"/>
              <a:t>Healthcare</a:t>
            </a:r>
          </a:p>
          <a:p>
            <a:r>
              <a:rPr lang="en-US" sz="5100" b="0" dirty="0">
                <a:effectLst/>
              </a:rPr>
              <a:t>from </a:t>
            </a:r>
            <a:r>
              <a:rPr lang="en-US" sz="5100" b="0" i="1" dirty="0">
                <a:effectLst/>
                <a:hlinkClick r:id="rId2"/>
              </a:rPr>
              <a:t>The Washington Post, </a:t>
            </a:r>
            <a:r>
              <a:rPr lang="en-US" sz="5100" b="0" dirty="0">
                <a:effectLst/>
                <a:hlinkClick r:id="rId2"/>
              </a:rPr>
              <a:t>“The disturbing reason some African American patients may be undertreated for pain” (4/4/16)</a:t>
            </a:r>
            <a:endParaRPr lang="en-US" sz="5100" b="0" dirty="0">
              <a:effectLst/>
            </a:endParaRPr>
          </a:p>
          <a:p>
            <a:endParaRPr lang="en-US" b="0" dirty="0"/>
          </a:p>
        </p:txBody>
      </p:sp>
      <p:sp>
        <p:nvSpPr>
          <p:cNvPr id="8" name="Content Placeholder 2">
            <a:extLst>
              <a:ext uri="{FF2B5EF4-FFF2-40B4-BE49-F238E27FC236}">
                <a16:creationId xmlns:a16="http://schemas.microsoft.com/office/drawing/2014/main" id="{A9C4BC43-DE65-D14C-9C17-BC8DEB35F42D}"/>
              </a:ext>
            </a:extLst>
          </p:cNvPr>
          <p:cNvSpPr txBox="1">
            <a:spLocks/>
          </p:cNvSpPr>
          <p:nvPr/>
        </p:nvSpPr>
        <p:spPr>
          <a:xfrm>
            <a:off x="477077" y="1828800"/>
            <a:ext cx="8083825" cy="4679274"/>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400" dirty="0"/>
              <a:t>“Researchers at the University of Virginia quizzed white medical students and residents to see how many believed inaccurate and at times ‘fantastical’ differences about the two races -- for example, that blacks have less sensitive nerve endings than whites or that black people's blood coagulates more quickly. They found that fully </a:t>
            </a:r>
            <a:r>
              <a:rPr lang="en-US" sz="2400" b="1" dirty="0"/>
              <a:t>half</a:t>
            </a:r>
            <a:r>
              <a:rPr lang="en-US" sz="2400" dirty="0"/>
              <a:t> thought at least one of the </a:t>
            </a:r>
            <a:r>
              <a:rPr lang="en-US" sz="2400" b="1" dirty="0"/>
              <a:t>false statements </a:t>
            </a:r>
            <a:r>
              <a:rPr lang="en-US" sz="2400" dirty="0"/>
              <a:t>presented was possibly, probably or definitely true. Moreover, those who held false beliefs often </a:t>
            </a:r>
            <a:r>
              <a:rPr lang="en-US" sz="2400" b="1" dirty="0"/>
              <a:t>rated black patients’ pain as lower </a:t>
            </a:r>
            <a:r>
              <a:rPr lang="en-US" sz="2400" dirty="0"/>
              <a:t>than that of white patients and made </a:t>
            </a:r>
            <a:r>
              <a:rPr lang="en-US" sz="2400" b="1" dirty="0"/>
              <a:t>less appropriate </a:t>
            </a:r>
            <a:r>
              <a:rPr lang="en-US" sz="2400" dirty="0"/>
              <a:t>recommendations about how they should be treated.”</a:t>
            </a:r>
          </a:p>
        </p:txBody>
      </p:sp>
    </p:spTree>
    <p:extLst>
      <p:ext uri="{BB962C8B-B14F-4D97-AF65-F5344CB8AC3E}">
        <p14:creationId xmlns:p14="http://schemas.microsoft.com/office/powerpoint/2010/main" val="129483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0FDC8E86-CE67-D743-87B3-5E64B364FC93}"/>
              </a:ext>
            </a:extLst>
          </p:cNvPr>
          <p:cNvSpPr txBox="1">
            <a:spLocks/>
          </p:cNvSpPr>
          <p:nvPr/>
        </p:nvSpPr>
        <p:spPr>
          <a:xfrm>
            <a:off x="548640" y="3849129"/>
            <a:ext cx="3800150"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 “Why Won’t Society Let Black Girls Be Children?”</a:t>
            </a:r>
          </a:p>
          <a:p>
            <a:pPr algn="ctr"/>
            <a:r>
              <a:rPr lang="en-US" sz="2000" i="1" dirty="0"/>
              <a:t>New York Times</a:t>
            </a:r>
            <a:r>
              <a:rPr lang="en-US" sz="2000" dirty="0"/>
              <a:t>, 4/17/2020</a:t>
            </a:r>
            <a:endParaRPr lang="en-US" sz="2000" i="1" dirty="0"/>
          </a:p>
        </p:txBody>
      </p:sp>
      <p:sp>
        <p:nvSpPr>
          <p:cNvPr id="6" name="Text Placeholder 2">
            <a:extLst>
              <a:ext uri="{FF2B5EF4-FFF2-40B4-BE49-F238E27FC236}">
                <a16:creationId xmlns:a16="http://schemas.microsoft.com/office/drawing/2014/main" id="{E9827CCE-AC6E-6142-AD51-FE02B635F688}"/>
              </a:ext>
            </a:extLst>
          </p:cNvPr>
          <p:cNvSpPr txBox="1">
            <a:spLocks/>
          </p:cNvSpPr>
          <p:nvPr/>
        </p:nvSpPr>
        <p:spPr>
          <a:xfrm>
            <a:off x="4795212" y="3707027"/>
            <a:ext cx="4023360" cy="2325736"/>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“Racism in the Kindergarten Classroom: New research finds faces of five-year-old black boys put whites in a more threat-conscious state of mind”</a:t>
            </a:r>
          </a:p>
          <a:p>
            <a:pPr algn="ctr"/>
            <a:r>
              <a:rPr lang="en-US" sz="2000" i="1" dirty="0"/>
              <a:t>Pacific Standard</a:t>
            </a:r>
            <a:r>
              <a:rPr lang="en-US" sz="2000" dirty="0"/>
              <a:t>, 2/2/2016</a:t>
            </a:r>
            <a:endParaRPr lang="en-US" sz="2000" i="1" dirty="0"/>
          </a:p>
        </p:txBody>
      </p:sp>
      <p:sp>
        <p:nvSpPr>
          <p:cNvPr id="10" name="Title 1">
            <a:extLst>
              <a:ext uri="{FF2B5EF4-FFF2-40B4-BE49-F238E27FC236}">
                <a16:creationId xmlns:a16="http://schemas.microsoft.com/office/drawing/2014/main" id="{FA6B1B8B-6CDB-EA47-AD7A-462BD597B77C}"/>
              </a:ext>
            </a:extLst>
          </p:cNvPr>
          <p:cNvSpPr txBox="1">
            <a:spLocks/>
          </p:cNvSpPr>
          <p:nvPr/>
        </p:nvSpPr>
        <p:spPr>
          <a:xfrm>
            <a:off x="212035" y="349926"/>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Education</a:t>
            </a:r>
          </a:p>
        </p:txBody>
      </p:sp>
      <p:sp>
        <p:nvSpPr>
          <p:cNvPr id="12" name="Text Placeholder 2">
            <a:extLst>
              <a:ext uri="{FF2B5EF4-FFF2-40B4-BE49-F238E27FC236}">
                <a16:creationId xmlns:a16="http://schemas.microsoft.com/office/drawing/2014/main" id="{4BD56B5B-46C0-DD41-A04D-2FEFBAC260DA}"/>
              </a:ext>
            </a:extLst>
          </p:cNvPr>
          <p:cNvSpPr txBox="1">
            <a:spLocks/>
          </p:cNvSpPr>
          <p:nvPr/>
        </p:nvSpPr>
        <p:spPr>
          <a:xfrm>
            <a:off x="2665299" y="1507524"/>
            <a:ext cx="3800150"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“The Essence of Innocence: Consequences of Dehumanizing Black Children” </a:t>
            </a:r>
            <a:br>
              <a:rPr lang="en-US" sz="2000" dirty="0"/>
            </a:br>
            <a:r>
              <a:rPr lang="en-US" sz="2000" i="1" dirty="0"/>
              <a:t>Journal of Personality and Social Psychology</a:t>
            </a:r>
            <a:r>
              <a:rPr lang="en-US" sz="2000" dirty="0"/>
              <a:t>, 2/24/2014</a:t>
            </a:r>
          </a:p>
        </p:txBody>
      </p:sp>
    </p:spTree>
    <p:extLst>
      <p:ext uri="{BB962C8B-B14F-4D97-AF65-F5344CB8AC3E}">
        <p14:creationId xmlns:p14="http://schemas.microsoft.com/office/powerpoint/2010/main" val="232730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BF9BB0E-6D91-1549-88D7-65A97629AA95}"/>
              </a:ext>
            </a:extLst>
          </p:cNvPr>
          <p:cNvSpPr txBox="1">
            <a:spLocks/>
          </p:cNvSpPr>
          <p:nvPr/>
        </p:nvSpPr>
        <p:spPr>
          <a:xfrm>
            <a:off x="212035" y="349926"/>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Education</a:t>
            </a:r>
          </a:p>
        </p:txBody>
      </p:sp>
      <p:sp>
        <p:nvSpPr>
          <p:cNvPr id="8" name="Content Placeholder 2">
            <a:extLst>
              <a:ext uri="{FF2B5EF4-FFF2-40B4-BE49-F238E27FC236}">
                <a16:creationId xmlns:a16="http://schemas.microsoft.com/office/drawing/2014/main" id="{A9C4BC43-DE65-D14C-9C17-BC8DEB35F42D}"/>
              </a:ext>
            </a:extLst>
          </p:cNvPr>
          <p:cNvSpPr txBox="1">
            <a:spLocks/>
          </p:cNvSpPr>
          <p:nvPr/>
        </p:nvSpPr>
        <p:spPr>
          <a:xfrm>
            <a:off x="576469" y="1631092"/>
            <a:ext cx="7977810" cy="3731740"/>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235458" indent="-171450">
              <a:buClr>
                <a:schemeClr val="tx1"/>
              </a:buClr>
              <a:buFont typeface="Arial" panose="020B0604020202020204" pitchFamily="34" charset="0"/>
              <a:buChar char="•"/>
            </a:pPr>
            <a:r>
              <a:rPr lang="en-US" sz="2800" dirty="0"/>
              <a:t>Both Black girls and Black boys are perceived as being </a:t>
            </a:r>
            <a:r>
              <a:rPr lang="en-US" sz="2800" b="1" dirty="0"/>
              <a:t>older</a:t>
            </a:r>
            <a:r>
              <a:rPr lang="en-US" sz="2800" dirty="0"/>
              <a:t> than they really are, with harmful consequences</a:t>
            </a:r>
          </a:p>
          <a:p>
            <a:pPr marL="235458" indent="-171450">
              <a:buClr>
                <a:schemeClr val="tx1"/>
              </a:buClr>
              <a:buFont typeface="Arial" panose="020B0604020202020204" pitchFamily="34" charset="0"/>
              <a:buChar char="•"/>
            </a:pPr>
            <a:r>
              <a:rPr lang="en-US" sz="2800" dirty="0"/>
              <a:t>Despite comparable behavior between Black and white students, “Black students are suspended or expelled </a:t>
            </a:r>
            <a:r>
              <a:rPr lang="en-US" sz="2800" b="1" dirty="0"/>
              <a:t>three times </a:t>
            </a:r>
            <a:r>
              <a:rPr lang="en-US" sz="2800" dirty="0"/>
              <a:t>more frequently than white students” (</a:t>
            </a:r>
            <a:r>
              <a:rPr lang="en-US" sz="2800" dirty="0">
                <a:hlinkClick r:id="rId2"/>
              </a:rPr>
              <a:t>Justice Policy Institute</a:t>
            </a:r>
            <a:r>
              <a:rPr lang="en-US" sz="2800" dirty="0"/>
              <a:t>)</a:t>
            </a:r>
          </a:p>
        </p:txBody>
      </p:sp>
    </p:spTree>
    <p:extLst>
      <p:ext uri="{BB962C8B-B14F-4D97-AF65-F5344CB8AC3E}">
        <p14:creationId xmlns:p14="http://schemas.microsoft.com/office/powerpoint/2010/main" val="2555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0FDC8E86-CE67-D743-87B3-5E64B364FC93}"/>
              </a:ext>
            </a:extLst>
          </p:cNvPr>
          <p:cNvSpPr txBox="1">
            <a:spLocks/>
          </p:cNvSpPr>
          <p:nvPr/>
        </p:nvSpPr>
        <p:spPr>
          <a:xfrm>
            <a:off x="431772" y="1270793"/>
            <a:ext cx="3856738" cy="164344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“People See Black Men as Larger, More Threatening Than Same-Sized White Men”</a:t>
            </a:r>
          </a:p>
          <a:p>
            <a:pPr algn="ctr"/>
            <a:r>
              <a:rPr lang="en-US" sz="2000" dirty="0"/>
              <a:t>American Psychological Association, 3/3/2017</a:t>
            </a:r>
          </a:p>
        </p:txBody>
      </p:sp>
      <p:sp>
        <p:nvSpPr>
          <p:cNvPr id="6" name="Text Placeholder 2">
            <a:extLst>
              <a:ext uri="{FF2B5EF4-FFF2-40B4-BE49-F238E27FC236}">
                <a16:creationId xmlns:a16="http://schemas.microsoft.com/office/drawing/2014/main" id="{E9827CCE-AC6E-6142-AD51-FE02B635F688}"/>
              </a:ext>
            </a:extLst>
          </p:cNvPr>
          <p:cNvSpPr txBox="1">
            <a:spLocks/>
          </p:cNvSpPr>
          <p:nvPr/>
        </p:nvSpPr>
        <p:spPr>
          <a:xfrm>
            <a:off x="348461" y="3428999"/>
            <a:ext cx="4023360" cy="1643448"/>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“There's one epidemic we may never find a vaccine for: fear of black men in public spaces”</a:t>
            </a:r>
            <a:br>
              <a:rPr lang="en-US" sz="2000" i="1" dirty="0"/>
            </a:br>
            <a:r>
              <a:rPr lang="en-US" sz="2000" i="1" dirty="0"/>
              <a:t>CNN</a:t>
            </a:r>
            <a:r>
              <a:rPr lang="en-US" sz="2000" dirty="0"/>
              <a:t>, 5/27/2020</a:t>
            </a:r>
          </a:p>
        </p:txBody>
      </p:sp>
      <p:sp>
        <p:nvSpPr>
          <p:cNvPr id="7" name="Text Placeholder 2">
            <a:extLst>
              <a:ext uri="{FF2B5EF4-FFF2-40B4-BE49-F238E27FC236}">
                <a16:creationId xmlns:a16="http://schemas.microsoft.com/office/drawing/2014/main" id="{0CA0ACB3-C0E2-1747-BBAC-6B4CE8505F8C}"/>
              </a:ext>
            </a:extLst>
          </p:cNvPr>
          <p:cNvSpPr txBox="1">
            <a:spLocks/>
          </p:cNvSpPr>
          <p:nvPr/>
        </p:nvSpPr>
        <p:spPr>
          <a:xfrm>
            <a:off x="4901979" y="3596485"/>
            <a:ext cx="4023360" cy="1308476"/>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“US police kill up to 6 times more black people than white people”</a:t>
            </a:r>
          </a:p>
          <a:p>
            <a:pPr algn="ctr"/>
            <a:r>
              <a:rPr lang="en-US" sz="2000" i="1" dirty="0"/>
              <a:t>New Scientist</a:t>
            </a:r>
            <a:r>
              <a:rPr lang="en-US" sz="2000" dirty="0"/>
              <a:t>, 6/24/2020</a:t>
            </a:r>
            <a:endParaRPr lang="en-US" sz="2000" i="1" dirty="0"/>
          </a:p>
        </p:txBody>
      </p:sp>
      <p:sp>
        <p:nvSpPr>
          <p:cNvPr id="8" name="Text Placeholder 2">
            <a:extLst>
              <a:ext uri="{FF2B5EF4-FFF2-40B4-BE49-F238E27FC236}">
                <a16:creationId xmlns:a16="http://schemas.microsoft.com/office/drawing/2014/main" id="{4D18BEE5-D2F0-CE48-AAAF-A0507361966C}"/>
              </a:ext>
            </a:extLst>
          </p:cNvPr>
          <p:cNvSpPr txBox="1">
            <a:spLocks/>
          </p:cNvSpPr>
          <p:nvPr/>
        </p:nvSpPr>
        <p:spPr>
          <a:xfrm>
            <a:off x="4901979" y="1270794"/>
            <a:ext cx="4023360" cy="1643448"/>
          </a:xfrm>
          <a:prstGeom prst="rect">
            <a:avLst/>
          </a:prstGeom>
          <a:solidFill>
            <a:schemeClr val="bg1"/>
          </a:solidFill>
          <a:ln w="10795">
            <a:solidFill>
              <a:schemeClr val="bg1"/>
            </a:solidFill>
            <a:miter lim="800000"/>
          </a:ln>
        </p:spPr>
        <p:txBody>
          <a:bodyPr anchor="ctr">
            <a:norm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r>
              <a:rPr lang="en-US" sz="2000" dirty="0"/>
              <a:t>“Researchers studied nearly 100 million traffic stops and found black motorists are more likely to be pulled over”</a:t>
            </a:r>
          </a:p>
          <a:p>
            <a:pPr algn="ctr"/>
            <a:r>
              <a:rPr lang="en-US" sz="2000" i="1" dirty="0"/>
              <a:t>CNN</a:t>
            </a:r>
            <a:r>
              <a:rPr lang="en-US" sz="2000" dirty="0"/>
              <a:t>, 3/21/2019</a:t>
            </a:r>
          </a:p>
        </p:txBody>
      </p:sp>
      <p:sp>
        <p:nvSpPr>
          <p:cNvPr id="12" name="Title 1">
            <a:extLst>
              <a:ext uri="{FF2B5EF4-FFF2-40B4-BE49-F238E27FC236}">
                <a16:creationId xmlns:a16="http://schemas.microsoft.com/office/drawing/2014/main" id="{E33A3CF2-7641-374A-BA0B-F2FBDC2F56FE}"/>
              </a:ext>
            </a:extLst>
          </p:cNvPr>
          <p:cNvSpPr txBox="1">
            <a:spLocks/>
          </p:cNvSpPr>
          <p:nvPr/>
        </p:nvSpPr>
        <p:spPr>
          <a:xfrm>
            <a:off x="218661" y="157841"/>
            <a:ext cx="8706678" cy="895777"/>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Policing</a:t>
            </a:r>
          </a:p>
        </p:txBody>
      </p:sp>
    </p:spTree>
    <p:extLst>
      <p:ext uri="{BB962C8B-B14F-4D97-AF65-F5344CB8AC3E}">
        <p14:creationId xmlns:p14="http://schemas.microsoft.com/office/powerpoint/2010/main" val="34658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BF9BB0E-6D91-1549-88D7-65A97629AA95}"/>
              </a:ext>
            </a:extLst>
          </p:cNvPr>
          <p:cNvSpPr txBox="1">
            <a:spLocks/>
          </p:cNvSpPr>
          <p:nvPr/>
        </p:nvSpPr>
        <p:spPr>
          <a:xfrm>
            <a:off x="212035" y="349926"/>
            <a:ext cx="8706678" cy="2088473"/>
          </a:xfrm>
          <a:prstGeom prst="rect">
            <a:avLst/>
          </a:prstGeom>
        </p:spPr>
        <p:txBody>
          <a:bodyPr anchor="ctr">
            <a:normAutofit fontScale="55000" lnSpcReduction="20000"/>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5100" b="0" dirty="0"/>
              <a:t>How does the myth that race is biological persist today?</a:t>
            </a:r>
          </a:p>
          <a:p>
            <a:r>
              <a:rPr lang="en-US" sz="5100" dirty="0"/>
              <a:t>Policing</a:t>
            </a:r>
          </a:p>
          <a:p>
            <a:r>
              <a:rPr lang="en-US" sz="4400" b="0" dirty="0">
                <a:effectLst/>
              </a:rPr>
              <a:t>From the grand jury testimony of white officer Darren Wilson describing his shooting of unarmed Black teenager Michael Brown in Ferguson, Missouri on August 9, 2014</a:t>
            </a:r>
            <a:endParaRPr lang="en-US" sz="4400" b="0" dirty="0"/>
          </a:p>
        </p:txBody>
      </p:sp>
      <p:sp>
        <p:nvSpPr>
          <p:cNvPr id="8" name="Content Placeholder 2">
            <a:extLst>
              <a:ext uri="{FF2B5EF4-FFF2-40B4-BE49-F238E27FC236}">
                <a16:creationId xmlns:a16="http://schemas.microsoft.com/office/drawing/2014/main" id="{A9C4BC43-DE65-D14C-9C17-BC8DEB35F42D}"/>
              </a:ext>
            </a:extLst>
          </p:cNvPr>
          <p:cNvSpPr txBox="1">
            <a:spLocks/>
          </p:cNvSpPr>
          <p:nvPr/>
        </p:nvSpPr>
        <p:spPr>
          <a:xfrm>
            <a:off x="576469" y="2438399"/>
            <a:ext cx="7977810" cy="3566089"/>
          </a:xfrm>
          <a:prstGeom prst="rect">
            <a:avLst/>
          </a:prstGeom>
          <a:solidFill>
            <a:schemeClr val="bg1"/>
          </a:solidFill>
          <a:ln w="10795">
            <a:solidFill>
              <a:schemeClr val="bg1"/>
            </a:solidFill>
            <a:miter lim="800000"/>
          </a:ln>
        </p:spPr>
        <p:txBody>
          <a:bodyPr anchor="ctr">
            <a:noAutofit/>
          </a:bodyPr>
          <a:lstStyle>
            <a:lvl1pPr marL="64008" indent="0" algn="l" rtl="0" eaLnBrk="1" latinLnBrk="0" hangingPunct="1">
              <a:lnSpc>
                <a:spcPct val="100000"/>
              </a:lnSpc>
              <a:spcBef>
                <a:spcPts val="100"/>
              </a:spcBef>
              <a:buClr>
                <a:schemeClr val="accent1"/>
              </a:buClr>
              <a:buSzPct val="80000"/>
              <a:buFont typeface="Wingdings 2"/>
              <a:buNone/>
              <a:defRPr kumimoji="0" sz="1900" b="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None/>
              <a:defRPr kumimoji="0" sz="2000" b="1"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None/>
              <a:defRPr kumimoji="0" sz="1800" b="1"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None/>
              <a:defRPr kumimoji="0" sz="1600" b="1"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None/>
              <a:defRPr kumimoji="0" sz="1600" b="1"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400" dirty="0"/>
              <a:t>“‘And when I grabbed him, the only way I can describe it is I felt like a </a:t>
            </a:r>
            <a:r>
              <a:rPr lang="en-US" sz="2400" b="1" dirty="0"/>
              <a:t>5-year-old</a:t>
            </a:r>
            <a:r>
              <a:rPr lang="en-US" sz="2400" dirty="0"/>
              <a:t> holding onto </a:t>
            </a:r>
            <a:r>
              <a:rPr lang="en-US" sz="2400" b="1" dirty="0"/>
              <a:t>Hulk Hogan</a:t>
            </a:r>
            <a:r>
              <a:rPr lang="en-US" sz="2400" dirty="0"/>
              <a:t>. . . . [Michael Brown] had the most </a:t>
            </a:r>
            <a:r>
              <a:rPr lang="en-US" sz="2400" b="1" dirty="0"/>
              <a:t>intense aggressive face</a:t>
            </a:r>
            <a:r>
              <a:rPr lang="en-US" sz="2400" dirty="0"/>
              <a:t>. The only way I can describe it, it looks like a </a:t>
            </a:r>
            <a:r>
              <a:rPr lang="en-US" sz="2400" b="1" dirty="0"/>
              <a:t>demon</a:t>
            </a:r>
            <a:r>
              <a:rPr lang="en-US" sz="2400" dirty="0"/>
              <a:t>, that’s how angry he looked’”</a:t>
            </a:r>
          </a:p>
          <a:p>
            <a:endParaRPr lang="en-US" sz="2800" dirty="0"/>
          </a:p>
          <a:p>
            <a:r>
              <a:rPr lang="en-US" sz="1200" dirty="0">
                <a:hlinkClick r:id="rId2"/>
              </a:rPr>
              <a:t>https://www.npr.org/sections/thetwo-way/2014/11/25/366519644/ferguson-docs-officer-darren-wilsons-testimony</a:t>
            </a:r>
            <a:endParaRPr lang="en-US" sz="1200" i="1" dirty="0"/>
          </a:p>
        </p:txBody>
      </p:sp>
    </p:spTree>
    <p:extLst>
      <p:ext uri="{BB962C8B-B14F-4D97-AF65-F5344CB8AC3E}">
        <p14:creationId xmlns:p14="http://schemas.microsoft.com/office/powerpoint/2010/main" val="189659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17D8-9883-7A49-90E6-B5B8B236690E}"/>
              </a:ext>
            </a:extLst>
          </p:cNvPr>
          <p:cNvSpPr>
            <a:spLocks noGrp="1"/>
          </p:cNvSpPr>
          <p:nvPr>
            <p:ph type="title"/>
          </p:nvPr>
        </p:nvSpPr>
        <p:spPr/>
        <p:txBody>
          <a:bodyPr/>
          <a:lstStyle/>
          <a:p>
            <a:r>
              <a:rPr lang="en-US" dirty="0"/>
              <a:t>Legal scholar Dorothy Roberts</a:t>
            </a:r>
          </a:p>
        </p:txBody>
      </p:sp>
      <p:sp>
        <p:nvSpPr>
          <p:cNvPr id="3" name="Content Placeholder 2">
            <a:extLst>
              <a:ext uri="{FF2B5EF4-FFF2-40B4-BE49-F238E27FC236}">
                <a16:creationId xmlns:a16="http://schemas.microsoft.com/office/drawing/2014/main" id="{6550F1A4-6E26-C245-99B9-DB3B524CDD5C}"/>
              </a:ext>
            </a:extLst>
          </p:cNvPr>
          <p:cNvSpPr>
            <a:spLocks noGrp="1"/>
          </p:cNvSpPr>
          <p:nvPr>
            <p:ph idx="1"/>
          </p:nvPr>
        </p:nvSpPr>
        <p:spPr/>
        <p:txBody>
          <a:bodyPr>
            <a:normAutofit fontScale="85000" lnSpcReduction="10000"/>
          </a:bodyPr>
          <a:lstStyle/>
          <a:p>
            <a:r>
              <a:rPr lang="en-US" sz="3300" i="1" dirty="0"/>
              <a:t>Fatal Invention: How Science, Politics, and Big Business Re-create Race in the Twenty-first Century</a:t>
            </a:r>
            <a:r>
              <a:rPr lang="en-US" sz="3300" dirty="0"/>
              <a:t> (2012):</a:t>
            </a:r>
          </a:p>
          <a:p>
            <a:pPr marL="82296" indent="0">
              <a:buNone/>
            </a:pPr>
            <a:r>
              <a:rPr lang="en-US" sz="3300" dirty="0"/>
              <a:t>“Like citizenship, race is a political system that governs people by sorting them into social groupings based on invented biological demarcations. Race is not only interpreted according to invented rules, but, more important, race itself is an invented political grouping. Race is not a biological category that is politically charged. It is a political category that has been disguised as a biological one” (Roberts 4)</a:t>
            </a:r>
          </a:p>
        </p:txBody>
      </p:sp>
    </p:spTree>
    <p:extLst>
      <p:ext uri="{BB962C8B-B14F-4D97-AF65-F5344CB8AC3E}">
        <p14:creationId xmlns:p14="http://schemas.microsoft.com/office/powerpoint/2010/main" val="4282023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9"/>
            <a:ext cx="7498080" cy="425450"/>
          </a:xfrm>
        </p:spPr>
        <p:txBody>
          <a:bodyPr>
            <a:noAutofit/>
          </a:bodyPr>
          <a:lstStyle/>
          <a:p>
            <a:pPr algn="ctr"/>
            <a:r>
              <a:rPr lang="en-US" sz="4400" dirty="0"/>
              <a:t>Challenges</a:t>
            </a:r>
          </a:p>
        </p:txBody>
      </p:sp>
      <p:sp>
        <p:nvSpPr>
          <p:cNvPr id="3" name="Content Placeholder 2"/>
          <p:cNvSpPr>
            <a:spLocks noGrp="1"/>
          </p:cNvSpPr>
          <p:nvPr>
            <p:ph idx="1"/>
          </p:nvPr>
        </p:nvSpPr>
        <p:spPr>
          <a:xfrm>
            <a:off x="1435608" y="857250"/>
            <a:ext cx="7498080" cy="5886449"/>
          </a:xfrm>
        </p:spPr>
        <p:txBody>
          <a:bodyPr>
            <a:noAutofit/>
          </a:bodyPr>
          <a:lstStyle/>
          <a:p>
            <a:r>
              <a:rPr lang="en-US" sz="2200" dirty="0"/>
              <a:t>If you are white and grew up in the US, you were almost certainly indoctrinated into or conditioned to believe the myth that race is biological because it is in the air we breathe, reinforced by every system</a:t>
            </a:r>
          </a:p>
          <a:p>
            <a:pPr lvl="1"/>
            <a:r>
              <a:rPr lang="en-US" sz="2200" dirty="0"/>
              <a:t>Reflecting on your indoctrination is important</a:t>
            </a:r>
          </a:p>
          <a:p>
            <a:r>
              <a:rPr lang="en-US" sz="2200" dirty="0"/>
              <a:t>This myth fuels the persistence of systemic racism today because it rationalizes an ideology of white supremacy and anti-blackness</a:t>
            </a:r>
          </a:p>
          <a:p>
            <a:r>
              <a:rPr lang="en-US" sz="2200" dirty="0"/>
              <a:t>Most K-12 schools in the US don’t debunk this myth, and usually the college courses that debunk it are electives</a:t>
            </a:r>
          </a:p>
          <a:p>
            <a:r>
              <a:rPr lang="en-US" sz="2200" dirty="0"/>
              <a:t>White people are usually not taught to question this myth, so they are unaware of unearned advantages that they have, so they resist the idea of white privilege (this resistance is known as “white fragility”)</a:t>
            </a:r>
          </a:p>
          <a:p>
            <a:r>
              <a:rPr lang="en-US" sz="2200" dirty="0"/>
              <a:t>Or if white people do question this myth, they have trouble finding other white people to discuss this with</a:t>
            </a:r>
          </a:p>
        </p:txBody>
      </p:sp>
    </p:spTree>
    <p:extLst>
      <p:ext uri="{BB962C8B-B14F-4D97-AF65-F5344CB8AC3E}">
        <p14:creationId xmlns:p14="http://schemas.microsoft.com/office/powerpoint/2010/main" val="334800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90335"/>
          </a:xfrm>
        </p:spPr>
        <p:txBody>
          <a:bodyPr>
            <a:noAutofit/>
          </a:bodyPr>
          <a:lstStyle/>
          <a:p>
            <a:pPr algn="ctr"/>
            <a:r>
              <a:rPr lang="en-US" sz="4400" dirty="0"/>
              <a:t>Transition to discussion</a:t>
            </a:r>
          </a:p>
        </p:txBody>
      </p:sp>
      <p:sp>
        <p:nvSpPr>
          <p:cNvPr id="3" name="Content Placeholder 2"/>
          <p:cNvSpPr>
            <a:spLocks noGrp="1"/>
          </p:cNvSpPr>
          <p:nvPr>
            <p:ph idx="1"/>
          </p:nvPr>
        </p:nvSpPr>
        <p:spPr>
          <a:xfrm>
            <a:off x="1000897" y="864973"/>
            <a:ext cx="7932791" cy="5713627"/>
          </a:xfrm>
        </p:spPr>
        <p:txBody>
          <a:bodyPr>
            <a:noAutofit/>
          </a:bodyPr>
          <a:lstStyle/>
          <a:p>
            <a:r>
              <a:rPr lang="en-US" sz="2000" dirty="0"/>
              <a:t>After a 10-minute break, we will begin discussion, and I’ll start by asking you a question:</a:t>
            </a:r>
          </a:p>
          <a:p>
            <a:pPr lvl="1"/>
            <a:r>
              <a:rPr lang="en-US" sz="2000" dirty="0"/>
              <a:t>How do you see the myth that race is biological operating in your life (at your workplace, community, family, etc.)?</a:t>
            </a:r>
          </a:p>
          <a:p>
            <a:r>
              <a:rPr lang="en-US" sz="2000" dirty="0"/>
              <a:t>With so many people together here, not everyone will be able to share, but it’d be great to hear from several people, so please try to keep your response brief. Move your cursor to the bottom of your screen and click on Participants. That will open a new box to the right, and you’ll see the “Raise Hand” button – click on that to indicate you’d like to speak. When your name is called, unmute yourself.</a:t>
            </a:r>
          </a:p>
          <a:p>
            <a:r>
              <a:rPr lang="en-US" sz="2000" dirty="0"/>
              <a:t>After several people have had a chance to share, we can shift into open Q&amp;A, where people can ask questions using “Raise Hand” or by typing questions into the Chat.</a:t>
            </a:r>
          </a:p>
          <a:p>
            <a:r>
              <a:rPr lang="en-US" sz="2000" dirty="0"/>
              <a:t>Please avoid lengthy commentary in the Chat. </a:t>
            </a:r>
          </a:p>
          <a:p>
            <a:r>
              <a:rPr lang="en-US" sz="2000" dirty="0"/>
              <a:t>You can use the “Reaction” button at the bottom of Zoom to share your support by “clapping” or “thumbs up.”</a:t>
            </a:r>
          </a:p>
        </p:txBody>
      </p:sp>
    </p:spTree>
    <p:extLst>
      <p:ext uri="{BB962C8B-B14F-4D97-AF65-F5344CB8AC3E}">
        <p14:creationId xmlns:p14="http://schemas.microsoft.com/office/powerpoint/2010/main" val="49815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23929</TotalTime>
  <Words>2698</Words>
  <Application>Microsoft Macintosh PowerPoint</Application>
  <PresentationFormat>On-screen Show (4:3)</PresentationFormat>
  <Paragraphs>184</Paragraphs>
  <Slides>30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Gill Sans MT</vt:lpstr>
      <vt:lpstr>Verdana</vt:lpstr>
      <vt:lpstr>Wingdings 2</vt:lpstr>
      <vt:lpstr>Solstice</vt:lpstr>
      <vt:lpstr>Dismantling the Racism Machine:  Week 1 a lecture series sponsored by  the Summit Free Public Library</vt:lpstr>
      <vt:lpstr>Lecture Series Schedule Fridays July 17 - August 7</vt:lpstr>
      <vt:lpstr>Racial Myths or Ideologies </vt:lpstr>
      <vt:lpstr>PowerPoint Presentation</vt:lpstr>
      <vt:lpstr>Race is not biological but a human invention</vt:lpstr>
      <vt:lpstr>PowerPoint Presentation</vt:lpstr>
      <vt:lpstr>But what about skin color?</vt:lpstr>
      <vt:lpstr>But what about skin color??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Eugenics Movement  (late 1800s and early 1900s)</vt:lpstr>
      <vt:lpstr>PowerPoint Presentation</vt:lpstr>
      <vt:lpstr>PowerPoint Presentation</vt:lpstr>
      <vt:lpstr>Why is the myth that race is biological dangerous? This myth determines:  Who is considered fully human?</vt:lpstr>
      <vt:lpstr>Shifting to the present</vt:lpstr>
      <vt:lpstr>PAUSE and REFLECT</vt:lpstr>
      <vt:lpstr>PowerPoint Presentation</vt:lpstr>
      <vt:lpstr>PowerPoint Presentation</vt:lpstr>
      <vt:lpstr>PowerPoint Presentation</vt:lpstr>
      <vt:lpstr>PowerPoint Presentation</vt:lpstr>
      <vt:lpstr>PowerPoint Presentation</vt:lpstr>
      <vt:lpstr>PowerPoint Presentation</vt:lpstr>
      <vt:lpstr>Legal scholar Dorothy Roberts</vt:lpstr>
      <vt:lpstr>Challenges</vt:lpstr>
      <vt:lpstr>Transition to discussion</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 Karen</cp:lastModifiedBy>
  <cp:revision>496</cp:revision>
  <cp:lastPrinted>2019-10-21T21:58:22Z</cp:lastPrinted>
  <dcterms:created xsi:type="dcterms:W3CDTF">2017-07-27T11:06:47Z</dcterms:created>
  <dcterms:modified xsi:type="dcterms:W3CDTF">2020-07-17T13:26:12Z</dcterms:modified>
</cp:coreProperties>
</file>