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34"/>
  </p:notesMasterIdLst>
  <p:handoutMasterIdLst>
    <p:handoutMasterId r:id="rId35"/>
  </p:handoutMasterIdLst>
  <p:sldIdLst>
    <p:sldId id="337" r:id="rId2"/>
    <p:sldId id="340" r:id="rId3"/>
    <p:sldId id="293" r:id="rId4"/>
    <p:sldId id="314" r:id="rId5"/>
    <p:sldId id="364" r:id="rId6"/>
    <p:sldId id="306" r:id="rId7"/>
    <p:sldId id="315" r:id="rId8"/>
    <p:sldId id="319" r:id="rId9"/>
    <p:sldId id="351" r:id="rId10"/>
    <p:sldId id="355" r:id="rId11"/>
    <p:sldId id="347" r:id="rId12"/>
    <p:sldId id="348" r:id="rId13"/>
    <p:sldId id="272" r:id="rId14"/>
    <p:sldId id="349" r:id="rId15"/>
    <p:sldId id="350" r:id="rId16"/>
    <p:sldId id="360" r:id="rId17"/>
    <p:sldId id="362" r:id="rId18"/>
    <p:sldId id="316" r:id="rId19"/>
    <p:sldId id="365" r:id="rId20"/>
    <p:sldId id="352" r:id="rId21"/>
    <p:sldId id="366" r:id="rId22"/>
    <p:sldId id="295" r:id="rId23"/>
    <p:sldId id="275" r:id="rId24"/>
    <p:sldId id="302" r:id="rId25"/>
    <p:sldId id="321" r:id="rId26"/>
    <p:sldId id="367" r:id="rId27"/>
    <p:sldId id="357" r:id="rId28"/>
    <p:sldId id="346" r:id="rId29"/>
    <p:sldId id="358" r:id="rId30"/>
    <p:sldId id="370" r:id="rId31"/>
    <p:sldId id="369" r:id="rId32"/>
    <p:sldId id="371" r:id="rId33"/>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74" autoAdjust="0"/>
    <p:restoredTop sz="93874" autoAdjust="0"/>
  </p:normalViewPr>
  <p:slideViewPr>
    <p:cSldViewPr snapToGrid="0" snapToObjects="1">
      <p:cViewPr>
        <p:scale>
          <a:sx n="89" d="100"/>
          <a:sy n="89" d="100"/>
        </p:scale>
        <p:origin x="552" y="3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7/10/20</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7/10/20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74970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7/10/20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7/10/20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7/10/20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7/10/20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7/10/20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7/10/20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7/10/20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7/10/20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7/10/20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7/10/20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7/10/20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7/10/20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https://www.npr.org/sections/thetwo-way/2014/11/25/366519644/ferguson-docs-officer-darren-wilsons-testimony"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psmag.com/social-justice/racism-in-the-kindergarten-classroom" TargetMode="External"/><Relationship Id="rId2" Type="http://schemas.openxmlformats.org/officeDocument/2006/relationships/hyperlink" Target="http://www.justicepolicy.org/news/8775" TargetMode="External"/><Relationship Id="rId1" Type="http://schemas.openxmlformats.org/officeDocument/2006/relationships/slideLayout" Target="../slideLayouts/slideLayout5.xml"/><Relationship Id="rId4" Type="http://schemas.openxmlformats.org/officeDocument/2006/relationships/hyperlink" Target="https://nyti.ms/2XIXHqH"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www.washingtonpost.com/news/to-your-health/wp/2016/04/04/do-blacks-feel-less-pain-than-whites-their-doctors-may-think-so/?utm_term=.5fa39a6d5cc8"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beacon.org/Superior-P1580.aspx" TargetMode="External"/><Relationship Id="rId2" Type="http://schemas.openxmlformats.org/officeDocument/2006/relationships/hyperlink" Target="https://www.rutgersuniversitypress.org/genetics-and-the-unsettled-past/9780813552552" TargetMode="Externa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413408"/>
          </a:xfrm>
        </p:spPr>
        <p:txBody>
          <a:bodyPr>
            <a:noAutofit/>
          </a:bodyPr>
          <a:lstStyle/>
          <a:p>
            <a:pPr algn="ctr"/>
            <a:r>
              <a:rPr lang="en-US" sz="4000" i="1" dirty="0"/>
              <a:t>Dismantling the Racism Machine</a:t>
            </a:r>
            <a:r>
              <a:rPr lang="en-US" sz="4000" dirty="0"/>
              <a:t>: </a:t>
            </a:r>
            <a:br>
              <a:rPr lang="en-US" sz="4000" dirty="0"/>
            </a:br>
            <a:r>
              <a:rPr lang="en-US" sz="4000" dirty="0"/>
              <a:t>A Beginning Workshop Series for White People</a:t>
            </a:r>
            <a:br>
              <a:rPr lang="en-US" sz="4000" dirty="0"/>
            </a:br>
            <a:r>
              <a:rPr lang="en-US" sz="3200" dirty="0"/>
              <a:t>Part 1</a:t>
            </a:r>
          </a:p>
        </p:txBody>
      </p:sp>
      <p:sp>
        <p:nvSpPr>
          <p:cNvPr id="3" name="Subtitle 2"/>
          <p:cNvSpPr>
            <a:spLocks noGrp="1"/>
          </p:cNvSpPr>
          <p:nvPr>
            <p:ph type="subTitle" idx="1"/>
          </p:nvPr>
        </p:nvSpPr>
        <p:spPr>
          <a:xfrm>
            <a:off x="1432560" y="2843213"/>
            <a:ext cx="7406640" cy="3813225"/>
          </a:xfrm>
        </p:spPr>
        <p:txBody>
          <a:bodyPr>
            <a:normAutofit fontScale="85000" lnSpcReduction="20000"/>
          </a:bodyPr>
          <a:lstStyle/>
          <a:p>
            <a:endParaRPr lang="en-US" dirty="0"/>
          </a:p>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261611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9"/>
            <a:ext cx="7498080" cy="454232"/>
          </a:xfrm>
        </p:spPr>
        <p:txBody>
          <a:bodyPr>
            <a:noAutofit/>
          </a:bodyPr>
          <a:lstStyle/>
          <a:p>
            <a:pPr algn="ctr"/>
            <a:r>
              <a:rPr lang="en-US" sz="3200" dirty="0"/>
              <a:t>Workshop Series Schedule</a:t>
            </a:r>
          </a:p>
        </p:txBody>
      </p:sp>
      <p:sp>
        <p:nvSpPr>
          <p:cNvPr id="3" name="Content Placeholder 2"/>
          <p:cNvSpPr>
            <a:spLocks noGrp="1"/>
          </p:cNvSpPr>
          <p:nvPr>
            <p:ph idx="1"/>
          </p:nvPr>
        </p:nvSpPr>
        <p:spPr>
          <a:xfrm>
            <a:off x="1139687" y="1046922"/>
            <a:ext cx="7794001" cy="5527792"/>
          </a:xfrm>
        </p:spPr>
        <p:txBody>
          <a:bodyPr>
            <a:noAutofit/>
          </a:bodyPr>
          <a:lstStyle/>
          <a:p>
            <a:r>
              <a:rPr lang="en-US" sz="2000" dirty="0"/>
              <a:t>Session 1: Wednesday, July 15, 7-8:30pm</a:t>
            </a:r>
          </a:p>
          <a:p>
            <a:pPr lvl="1"/>
            <a:r>
              <a:rPr lang="en-US" sz="2000" dirty="0"/>
              <a:t>What </a:t>
            </a:r>
            <a:r>
              <a:rPr lang="en-US" sz="2000" b="1" dirty="0"/>
              <a:t>racial myths </a:t>
            </a:r>
            <a:r>
              <a:rPr lang="en-US" sz="2000" dirty="0"/>
              <a:t>do white people believe that we need to unlearn? This session will focus on how to debunk the myths that race is biological and that race (especially whiteness) has always existed. We will explore how these myths influence systemic racism today. </a:t>
            </a:r>
          </a:p>
          <a:p>
            <a:r>
              <a:rPr lang="en-US" sz="2000" dirty="0"/>
              <a:t>Session 2: Wednesday, July 22, 7-8:30pm</a:t>
            </a:r>
          </a:p>
          <a:p>
            <a:pPr lvl="1"/>
            <a:r>
              <a:rPr lang="en-US" sz="2000" dirty="0"/>
              <a:t>How and why has </a:t>
            </a:r>
            <a:r>
              <a:rPr lang="en-US" sz="2000" b="1" dirty="0"/>
              <a:t>systemic racism persisted after the civil rights movement</a:t>
            </a:r>
            <a:r>
              <a:rPr lang="en-US" sz="2000" dirty="0"/>
              <a:t>? This session will focus on specific ways in which systemic racism has been adapted for a post-civil rights era, leading up to our present moment.</a:t>
            </a:r>
          </a:p>
          <a:p>
            <a:r>
              <a:rPr lang="en-US" sz="2000" dirty="0"/>
              <a:t>Session 3: Wednesday, July 29, 7-8:30pm</a:t>
            </a:r>
          </a:p>
          <a:p>
            <a:pPr lvl="1"/>
            <a:r>
              <a:rPr lang="en-US" sz="2000" dirty="0"/>
              <a:t>How can white people challenge systemic racism today? This session will focus on how we can apply the concepts from Sessions 1 and 2 to create a sustained, lifelong </a:t>
            </a:r>
            <a:r>
              <a:rPr lang="en-US" sz="2000" b="1" dirty="0"/>
              <a:t>practice of antiracism</a:t>
            </a:r>
            <a:r>
              <a:rPr lang="en-US" sz="2000" dirty="0"/>
              <a:t>. </a:t>
            </a:r>
          </a:p>
          <a:p>
            <a:r>
              <a:rPr lang="en-US" sz="2000" dirty="0"/>
              <a:t>Optional check-in: Wednesday,  August 19, 7-8:30pm</a:t>
            </a:r>
          </a:p>
        </p:txBody>
      </p:sp>
    </p:spTree>
    <p:extLst>
      <p:ext uri="{BB962C8B-B14F-4D97-AF65-F5344CB8AC3E}">
        <p14:creationId xmlns:p14="http://schemas.microsoft.com/office/powerpoint/2010/main" val="714126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2438"/>
            <a:ext cx="7498080" cy="1143000"/>
          </a:xfrm>
        </p:spPr>
        <p:txBody>
          <a:bodyPr>
            <a:noAutofit/>
          </a:bodyPr>
          <a:lstStyle/>
          <a:p>
            <a:pPr algn="ctr"/>
            <a:r>
              <a:rPr lang="en-US" sz="4400" dirty="0"/>
              <a:t>Racial Myths or Ideologies</a:t>
            </a:r>
            <a:br>
              <a:rPr lang="en-US" sz="3600" dirty="0"/>
            </a:br>
            <a:endParaRPr lang="en-US" sz="3600" dirty="0"/>
          </a:p>
        </p:txBody>
      </p:sp>
      <p:sp>
        <p:nvSpPr>
          <p:cNvPr id="14" name="Content Placeholder 13"/>
          <p:cNvSpPr>
            <a:spLocks noGrp="1"/>
          </p:cNvSpPr>
          <p:nvPr>
            <p:ph idx="1"/>
          </p:nvPr>
        </p:nvSpPr>
        <p:spPr>
          <a:xfrm>
            <a:off x="1435608" y="1447800"/>
            <a:ext cx="7498080" cy="5105400"/>
          </a:xfrm>
        </p:spPr>
        <p:txBody>
          <a:bodyPr>
            <a:normAutofit/>
          </a:bodyPr>
          <a:lstStyle/>
          <a:p>
            <a:r>
              <a:rPr lang="en-US" sz="3600" dirty="0"/>
              <a:t>Ideology = myth or belief people are unknowingly indoctrinated into believing</a:t>
            </a:r>
          </a:p>
          <a:p>
            <a:pPr lvl="1"/>
            <a:r>
              <a:rPr lang="en-US" sz="3600" dirty="0"/>
              <a:t>power</a:t>
            </a:r>
          </a:p>
          <a:p>
            <a:r>
              <a:rPr lang="en-US" sz="3600" dirty="0"/>
              <a:t>Racial myths or ideologies are false &amp; dangerous</a:t>
            </a:r>
          </a:p>
          <a:p>
            <a:pPr lvl="1"/>
            <a:r>
              <a:rPr lang="en-US" sz="3600" dirty="0"/>
              <a:t>obscure the Racism Machine		</a:t>
            </a:r>
          </a:p>
        </p:txBody>
      </p:sp>
    </p:spTree>
    <p:extLst>
      <p:ext uri="{BB962C8B-B14F-4D97-AF65-F5344CB8AC3E}">
        <p14:creationId xmlns:p14="http://schemas.microsoft.com/office/powerpoint/2010/main" val="197846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308BCE-E351-384E-8761-AF05179CBCED}"/>
              </a:ext>
            </a:extLst>
          </p:cNvPr>
          <p:cNvSpPr txBox="1">
            <a:spLocks/>
          </p:cNvSpPr>
          <p:nvPr/>
        </p:nvSpPr>
        <p:spPr>
          <a:xfrm>
            <a:off x="351183" y="1628775"/>
            <a:ext cx="8196470" cy="49976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296" indent="0">
              <a:buNone/>
            </a:pPr>
            <a:r>
              <a:rPr lang="en-US" sz="3200" dirty="0"/>
              <a:t>We might think that 2 random white people are closer biologically to each other than a random white person and Black person… </a:t>
            </a:r>
          </a:p>
          <a:p>
            <a:pPr marL="82296" indent="0">
              <a:buNone/>
            </a:pPr>
            <a:endParaRPr lang="en-US" sz="3200" dirty="0"/>
          </a:p>
          <a:p>
            <a:pPr marL="82296" indent="0">
              <a:buNone/>
            </a:pPr>
            <a:endParaRPr lang="en-US" sz="3200" dirty="0"/>
          </a:p>
          <a:p>
            <a:pPr marL="82296" indent="0">
              <a:buNone/>
            </a:pPr>
            <a:endParaRPr lang="en-US" sz="3200" dirty="0"/>
          </a:p>
          <a:p>
            <a:pPr marL="82296" indent="0">
              <a:buNone/>
            </a:pPr>
            <a:endParaRPr lang="en-US" sz="3200" dirty="0"/>
          </a:p>
          <a:p>
            <a:pPr marL="82296" indent="0">
              <a:buNone/>
            </a:pPr>
            <a:endParaRPr lang="en-US" sz="3200" b="1" dirty="0"/>
          </a:p>
          <a:p>
            <a:pPr marL="82296" indent="0">
              <a:buNone/>
            </a:pPr>
            <a:r>
              <a:rPr lang="en-US" sz="3200" b="1" dirty="0"/>
              <a:t>This belief is false</a:t>
            </a:r>
          </a:p>
          <a:p>
            <a:pPr marL="82296" indent="0">
              <a:buNone/>
            </a:pPr>
            <a:endParaRPr lang="en-US" sz="3200" dirty="0"/>
          </a:p>
          <a:p>
            <a:pPr marL="0" indent="0">
              <a:buNone/>
            </a:pPr>
            <a:endParaRPr lang="en-US" sz="3200" dirty="0">
              <a:solidFill>
                <a:schemeClr val="dk1"/>
              </a:solidFill>
            </a:endParaRPr>
          </a:p>
          <a:p>
            <a:pPr marL="0" indent="0" algn="ctr">
              <a:buNone/>
            </a:pPr>
            <a:endParaRPr lang="en-US" sz="3200" dirty="0"/>
          </a:p>
        </p:txBody>
      </p:sp>
      <p:pic>
        <p:nvPicPr>
          <p:cNvPr id="4" name="Picture 3">
            <a:extLst>
              <a:ext uri="{FF2B5EF4-FFF2-40B4-BE49-F238E27FC236}">
                <a16:creationId xmlns:a16="http://schemas.microsoft.com/office/drawing/2014/main" id="{775C65FE-76A7-ED4F-9119-91314DC70A72}"/>
              </a:ext>
            </a:extLst>
          </p:cNvPr>
          <p:cNvPicPr>
            <a:picLocks noChangeAspect="1"/>
          </p:cNvPicPr>
          <p:nvPr/>
        </p:nvPicPr>
        <p:blipFill rotWithShape="1">
          <a:blip r:embed="rId2"/>
          <a:srcRect l="19633" t="5185" r="17020" b="24216"/>
          <a:stretch/>
        </p:blipFill>
        <p:spPr>
          <a:xfrm>
            <a:off x="960151" y="3249158"/>
            <a:ext cx="1776681" cy="1980067"/>
          </a:xfrm>
          <a:prstGeom prst="rect">
            <a:avLst/>
          </a:prstGeom>
        </p:spPr>
      </p:pic>
      <p:pic>
        <p:nvPicPr>
          <p:cNvPr id="5" name="Picture 4">
            <a:extLst>
              <a:ext uri="{FF2B5EF4-FFF2-40B4-BE49-F238E27FC236}">
                <a16:creationId xmlns:a16="http://schemas.microsoft.com/office/drawing/2014/main" id="{027E32C7-9030-FF4E-BCD7-6E92C6081481}"/>
              </a:ext>
            </a:extLst>
          </p:cNvPr>
          <p:cNvPicPr>
            <a:picLocks noChangeAspect="1"/>
          </p:cNvPicPr>
          <p:nvPr/>
        </p:nvPicPr>
        <p:blipFill rotWithShape="1">
          <a:blip r:embed="rId3"/>
          <a:srcRect l="37902" t="7262" r="21370" b="28588"/>
          <a:stretch/>
        </p:blipFill>
        <p:spPr>
          <a:xfrm>
            <a:off x="3754639" y="3249158"/>
            <a:ext cx="1887603" cy="1980067"/>
          </a:xfrm>
          <a:prstGeom prst="rect">
            <a:avLst/>
          </a:prstGeom>
        </p:spPr>
      </p:pic>
      <p:pic>
        <p:nvPicPr>
          <p:cNvPr id="6" name="Picture 5">
            <a:extLst>
              <a:ext uri="{FF2B5EF4-FFF2-40B4-BE49-F238E27FC236}">
                <a16:creationId xmlns:a16="http://schemas.microsoft.com/office/drawing/2014/main" id="{5F74718F-25A7-A44D-B2E3-FBE4792064F7}"/>
              </a:ext>
            </a:extLst>
          </p:cNvPr>
          <p:cNvPicPr>
            <a:picLocks noChangeAspect="1"/>
          </p:cNvPicPr>
          <p:nvPr/>
        </p:nvPicPr>
        <p:blipFill rotWithShape="1">
          <a:blip r:embed="rId4"/>
          <a:srcRect l="23781" t="3552" r="20933" b="3933"/>
          <a:stretch/>
        </p:blipFill>
        <p:spPr>
          <a:xfrm>
            <a:off x="6660049" y="3249158"/>
            <a:ext cx="1776682" cy="1980067"/>
          </a:xfrm>
          <a:prstGeom prst="rect">
            <a:avLst/>
          </a:prstGeom>
        </p:spPr>
      </p:pic>
      <p:sp>
        <p:nvSpPr>
          <p:cNvPr id="7" name="Text Placeholder 2">
            <a:extLst>
              <a:ext uri="{FF2B5EF4-FFF2-40B4-BE49-F238E27FC236}">
                <a16:creationId xmlns:a16="http://schemas.microsoft.com/office/drawing/2014/main" id="{C2B85217-728F-9B42-95D4-730DB5D7C4A3}"/>
              </a:ext>
            </a:extLst>
          </p:cNvPr>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spTree>
    <p:extLst>
      <p:ext uri="{BB962C8B-B14F-4D97-AF65-F5344CB8AC3E}">
        <p14:creationId xmlns:p14="http://schemas.microsoft.com/office/powerpoint/2010/main" val="234286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61370"/>
          </a:xfrm>
        </p:spPr>
        <p:txBody>
          <a:bodyPr>
            <a:noAutofit/>
          </a:bodyPr>
          <a:lstStyle/>
          <a:p>
            <a:pPr algn="ctr"/>
            <a:r>
              <a:rPr lang="en-US" dirty="0"/>
              <a:t>Race is not biological but a human invention</a:t>
            </a:r>
          </a:p>
        </p:txBody>
      </p:sp>
      <p:pic>
        <p:nvPicPr>
          <p:cNvPr id="4" name="Content Placeholder 3">
            <a:extLst>
              <a:ext uri="{FF2B5EF4-FFF2-40B4-BE49-F238E27FC236}">
                <a16:creationId xmlns:a16="http://schemas.microsoft.com/office/drawing/2014/main" id="{A6DD33E1-928F-5842-9B88-2BC09FF0AA6E}"/>
              </a:ext>
            </a:extLst>
          </p:cNvPr>
          <p:cNvPicPr>
            <a:picLocks noGrp="1" noChangeAspect="1"/>
          </p:cNvPicPr>
          <p:nvPr>
            <p:ph idx="1"/>
          </p:nvPr>
        </p:nvPicPr>
        <p:blipFill>
          <a:blip r:embed="rId2"/>
          <a:stretch>
            <a:fillRect/>
          </a:stretch>
        </p:blipFill>
        <p:spPr>
          <a:xfrm>
            <a:off x="3933828" y="1655310"/>
            <a:ext cx="2214532" cy="3358820"/>
          </a:xfrm>
          <a:prstGeom prst="rect">
            <a:avLst/>
          </a:prstGeom>
        </p:spPr>
      </p:pic>
      <p:pic>
        <p:nvPicPr>
          <p:cNvPr id="5" name="Picture 4">
            <a:extLst>
              <a:ext uri="{FF2B5EF4-FFF2-40B4-BE49-F238E27FC236}">
                <a16:creationId xmlns:a16="http://schemas.microsoft.com/office/drawing/2014/main" id="{45B78211-71D6-3F4F-9A74-D4E2B14632EB}"/>
              </a:ext>
            </a:extLst>
          </p:cNvPr>
          <p:cNvPicPr>
            <a:picLocks noChangeAspect="1"/>
          </p:cNvPicPr>
          <p:nvPr/>
        </p:nvPicPr>
        <p:blipFill>
          <a:blip r:embed="rId3"/>
          <a:stretch>
            <a:fillRect/>
          </a:stretch>
        </p:blipFill>
        <p:spPr>
          <a:xfrm>
            <a:off x="6365907" y="2867334"/>
            <a:ext cx="2295306" cy="3418979"/>
          </a:xfrm>
          <a:prstGeom prst="rect">
            <a:avLst/>
          </a:prstGeom>
        </p:spPr>
      </p:pic>
      <p:pic>
        <p:nvPicPr>
          <p:cNvPr id="6" name="Picture 5">
            <a:extLst>
              <a:ext uri="{FF2B5EF4-FFF2-40B4-BE49-F238E27FC236}">
                <a16:creationId xmlns:a16="http://schemas.microsoft.com/office/drawing/2014/main" id="{E563A9A4-9BD3-A040-916D-3F6CCD008518}"/>
              </a:ext>
            </a:extLst>
          </p:cNvPr>
          <p:cNvPicPr>
            <a:picLocks noChangeAspect="1"/>
          </p:cNvPicPr>
          <p:nvPr/>
        </p:nvPicPr>
        <p:blipFill>
          <a:blip r:embed="rId4"/>
          <a:stretch>
            <a:fillRect/>
          </a:stretch>
        </p:blipFill>
        <p:spPr>
          <a:xfrm>
            <a:off x="1294411" y="2927493"/>
            <a:ext cx="2295306" cy="3358821"/>
          </a:xfrm>
          <a:prstGeom prst="rect">
            <a:avLst/>
          </a:prstGeom>
        </p:spPr>
      </p:pic>
    </p:spTree>
    <p:extLst>
      <p:ext uri="{BB962C8B-B14F-4D97-AF65-F5344CB8AC3E}">
        <p14:creationId xmlns:p14="http://schemas.microsoft.com/office/powerpoint/2010/main" val="357951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7CC01F3E-D826-264A-B05B-42972D98BD0E}"/>
              </a:ext>
            </a:extLst>
          </p:cNvPr>
          <p:cNvSpPr txBox="1">
            <a:spLocks/>
          </p:cNvSpPr>
          <p:nvPr/>
        </p:nvSpPr>
        <p:spPr>
          <a:xfrm>
            <a:off x="417128" y="342570"/>
            <a:ext cx="8638382" cy="6422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Myth #1: </a:t>
            </a:r>
            <a:r>
              <a:rPr lang="en-US" sz="3200" dirty="0"/>
              <a:t>Human </a:t>
            </a:r>
            <a:r>
              <a:rPr lang="en-US" sz="3200" dirty="0">
                <a:solidFill>
                  <a:schemeClr val="dk1"/>
                </a:solidFill>
              </a:rPr>
              <a:t>races are biologically different</a:t>
            </a:r>
          </a:p>
          <a:p>
            <a:pPr marL="0" indent="0">
              <a:buNone/>
            </a:pPr>
            <a:r>
              <a:rPr lang="en-US" sz="3200" b="1" dirty="0">
                <a:solidFill>
                  <a:schemeClr val="dk1"/>
                </a:solidFill>
              </a:rPr>
              <a:t>Reality: </a:t>
            </a:r>
            <a:r>
              <a:rPr lang="en-US" sz="3200" dirty="0">
                <a:solidFill>
                  <a:schemeClr val="dk1"/>
                </a:solidFill>
              </a:rPr>
              <a:t>There are no inherent or biological or genetic differences between groups we call races because race is a social construct (a human invention).</a:t>
            </a:r>
          </a:p>
          <a:p>
            <a:pPr marL="457200" indent="-457200">
              <a:buFont typeface="Arial"/>
              <a:buChar char="•"/>
            </a:pPr>
            <a:r>
              <a:rPr lang="en-US" sz="3200" dirty="0"/>
              <a:t>Human DNA is about 99.9% identical throughout the world</a:t>
            </a:r>
          </a:p>
          <a:p>
            <a:pPr marL="457200" indent="-457200">
              <a:buFont typeface="Arial"/>
              <a:buChar char="•"/>
            </a:pPr>
            <a:r>
              <a:rPr lang="en-US" sz="3200" dirty="0"/>
              <a:t>No scientific, biological, or genetic way to separate humans into “races”</a:t>
            </a:r>
          </a:p>
          <a:p>
            <a:pPr marL="457200" indent="-457200">
              <a:buFont typeface="Arial"/>
              <a:buChar char="•"/>
            </a:pPr>
            <a:r>
              <a:rPr lang="en-US" sz="3200" dirty="0"/>
              <a:t>Human beings are one of the most genetically similar of all species</a:t>
            </a:r>
          </a:p>
          <a:p>
            <a:pPr marL="0" indent="0">
              <a:buNone/>
            </a:pPr>
            <a:endParaRPr lang="en-US" sz="3200" dirty="0">
              <a:solidFill>
                <a:schemeClr val="dk1"/>
              </a:solidFill>
            </a:endParaRPr>
          </a:p>
          <a:p>
            <a:pPr marL="0" indent="0" algn="ctr">
              <a:buNone/>
            </a:pPr>
            <a:endParaRPr lang="en-US" sz="3200" dirty="0"/>
          </a:p>
        </p:txBody>
      </p:sp>
    </p:spTree>
    <p:extLst>
      <p:ext uri="{BB962C8B-B14F-4D97-AF65-F5344CB8AC3E}">
        <p14:creationId xmlns:p14="http://schemas.microsoft.com/office/powerpoint/2010/main" val="20295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7694DE-CB76-FF4D-97B6-C80F83C4D9B9}"/>
              </a:ext>
            </a:extLst>
          </p:cNvPr>
          <p:cNvSpPr>
            <a:spLocks noGrp="1"/>
          </p:cNvSpPr>
          <p:nvPr>
            <p:ph type="title"/>
          </p:nvPr>
        </p:nvSpPr>
        <p:spPr>
          <a:xfrm>
            <a:off x="675861" y="389683"/>
            <a:ext cx="7911548" cy="902403"/>
          </a:xfrm>
        </p:spPr>
        <p:txBody>
          <a:bodyPr>
            <a:normAutofit/>
          </a:bodyPr>
          <a:lstStyle/>
          <a:p>
            <a:pPr algn="ctr"/>
            <a:r>
              <a:rPr lang="en-US" sz="4400" b="0" dirty="0"/>
              <a:t>But what about skin color?</a:t>
            </a:r>
          </a:p>
        </p:txBody>
      </p:sp>
      <p:pic>
        <p:nvPicPr>
          <p:cNvPr id="5" name="Picture 4">
            <a:extLst>
              <a:ext uri="{FF2B5EF4-FFF2-40B4-BE49-F238E27FC236}">
                <a16:creationId xmlns:a16="http://schemas.microsoft.com/office/drawing/2014/main" id="{B8CF5633-B4F4-9746-A919-46768F9415BF}"/>
              </a:ext>
            </a:extLst>
          </p:cNvPr>
          <p:cNvPicPr>
            <a:picLocks noChangeAspect="1"/>
          </p:cNvPicPr>
          <p:nvPr/>
        </p:nvPicPr>
        <p:blipFill>
          <a:blip r:embed="rId2"/>
          <a:stretch>
            <a:fillRect/>
          </a:stretch>
        </p:blipFill>
        <p:spPr>
          <a:xfrm>
            <a:off x="1880152" y="1292086"/>
            <a:ext cx="5715000" cy="1549400"/>
          </a:xfrm>
          <a:prstGeom prst="rect">
            <a:avLst/>
          </a:prstGeom>
        </p:spPr>
      </p:pic>
      <p:sp>
        <p:nvSpPr>
          <p:cNvPr id="2" name="Rectangle 1">
            <a:extLst>
              <a:ext uri="{FF2B5EF4-FFF2-40B4-BE49-F238E27FC236}">
                <a16:creationId xmlns:a16="http://schemas.microsoft.com/office/drawing/2014/main" id="{1DEB7460-2C84-1747-BB30-E280AD64D7DE}"/>
              </a:ext>
            </a:extLst>
          </p:cNvPr>
          <p:cNvSpPr/>
          <p:nvPr/>
        </p:nvSpPr>
        <p:spPr>
          <a:xfrm>
            <a:off x="357809" y="3051997"/>
            <a:ext cx="8229600" cy="2862322"/>
          </a:xfrm>
          <a:prstGeom prst="rect">
            <a:avLst/>
          </a:prstGeom>
        </p:spPr>
        <p:txBody>
          <a:bodyPr wrap="square">
            <a:spAutoFit/>
          </a:bodyPr>
          <a:lstStyle/>
          <a:p>
            <a:pPr marL="285750" indent="-285750">
              <a:buFont typeface="Arial" panose="020B0604020202020204" pitchFamily="34" charset="0"/>
              <a:buChar char="•"/>
            </a:pPr>
            <a:r>
              <a:rPr lang="en-US" sz="3600" dirty="0"/>
              <a:t>Yes, skin color varies, and there are genes that influence skin color</a:t>
            </a:r>
          </a:p>
          <a:p>
            <a:pPr marL="285750" indent="-285750">
              <a:buFont typeface="Arial" panose="020B0604020202020204" pitchFamily="34" charset="0"/>
              <a:buChar char="•"/>
            </a:pPr>
            <a:r>
              <a:rPr lang="en-US" sz="3600" dirty="0"/>
              <a:t>But skin color varies gradually along a spectrum: where would you draw the line between “races”?</a:t>
            </a:r>
          </a:p>
        </p:txBody>
      </p:sp>
    </p:spTree>
    <p:extLst>
      <p:ext uri="{BB962C8B-B14F-4D97-AF65-F5344CB8AC3E}">
        <p14:creationId xmlns:p14="http://schemas.microsoft.com/office/powerpoint/2010/main" val="356266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7694DE-CB76-FF4D-97B6-C80F83C4D9B9}"/>
              </a:ext>
            </a:extLst>
          </p:cNvPr>
          <p:cNvSpPr>
            <a:spLocks noGrp="1"/>
          </p:cNvSpPr>
          <p:nvPr>
            <p:ph type="title"/>
          </p:nvPr>
        </p:nvSpPr>
        <p:spPr>
          <a:xfrm>
            <a:off x="675861" y="179172"/>
            <a:ext cx="7911548" cy="902403"/>
          </a:xfrm>
        </p:spPr>
        <p:txBody>
          <a:bodyPr>
            <a:normAutofit/>
          </a:bodyPr>
          <a:lstStyle/>
          <a:p>
            <a:pPr algn="ctr"/>
            <a:r>
              <a:rPr lang="en-US" sz="4400" b="0" dirty="0"/>
              <a:t>But what about skin color??</a:t>
            </a:r>
          </a:p>
        </p:txBody>
      </p:sp>
      <p:pic>
        <p:nvPicPr>
          <p:cNvPr id="5" name="Picture 4">
            <a:extLst>
              <a:ext uri="{FF2B5EF4-FFF2-40B4-BE49-F238E27FC236}">
                <a16:creationId xmlns:a16="http://schemas.microsoft.com/office/drawing/2014/main" id="{B8CF5633-B4F4-9746-A919-46768F9415BF}"/>
              </a:ext>
            </a:extLst>
          </p:cNvPr>
          <p:cNvPicPr>
            <a:picLocks noChangeAspect="1"/>
          </p:cNvPicPr>
          <p:nvPr/>
        </p:nvPicPr>
        <p:blipFill>
          <a:blip r:embed="rId2"/>
          <a:stretch>
            <a:fillRect/>
          </a:stretch>
        </p:blipFill>
        <p:spPr>
          <a:xfrm>
            <a:off x="1866900" y="1081575"/>
            <a:ext cx="5715000" cy="1549400"/>
          </a:xfrm>
          <a:prstGeom prst="rect">
            <a:avLst/>
          </a:prstGeom>
        </p:spPr>
      </p:pic>
      <p:sp>
        <p:nvSpPr>
          <p:cNvPr id="2" name="Rectangle 1">
            <a:extLst>
              <a:ext uri="{FF2B5EF4-FFF2-40B4-BE49-F238E27FC236}">
                <a16:creationId xmlns:a16="http://schemas.microsoft.com/office/drawing/2014/main" id="{1DEB7460-2C84-1747-BB30-E280AD64D7DE}"/>
              </a:ext>
            </a:extLst>
          </p:cNvPr>
          <p:cNvSpPr/>
          <p:nvPr/>
        </p:nvSpPr>
        <p:spPr>
          <a:xfrm>
            <a:off x="357809" y="2887682"/>
            <a:ext cx="8229600" cy="3970318"/>
          </a:xfrm>
          <a:prstGeom prst="rect">
            <a:avLst/>
          </a:prstGeom>
        </p:spPr>
        <p:txBody>
          <a:bodyPr wrap="square">
            <a:spAutoFit/>
          </a:bodyPr>
          <a:lstStyle/>
          <a:p>
            <a:pPr marL="285750" indent="-285750">
              <a:buFont typeface="Arial" panose="020B0604020202020204" pitchFamily="34" charset="0"/>
              <a:buChar char="•"/>
            </a:pPr>
            <a:r>
              <a:rPr lang="en-US" sz="2800" dirty="0"/>
              <a:t>Furthermore genes that influence skin color do NOT correlate with the majority of other traits (like intelligence, athleticism, criminality, and perseverance)</a:t>
            </a:r>
          </a:p>
          <a:p>
            <a:pPr marL="285750" indent="-285750">
              <a:buFont typeface="Arial" panose="020B0604020202020204" pitchFamily="34" charset="0"/>
              <a:buChar char="•"/>
            </a:pPr>
            <a:r>
              <a:rPr lang="en-US" sz="2800" dirty="0"/>
              <a:t>Skin color variation is a relatively recent trait that reflects where one’s ancestors settled in relation to the equator</a:t>
            </a:r>
          </a:p>
          <a:p>
            <a:pPr marL="285750" indent="-285750">
              <a:buFont typeface="Arial" panose="020B0604020202020204" pitchFamily="34" charset="0"/>
              <a:buChar char="•"/>
            </a:pPr>
            <a:r>
              <a:rPr lang="en-US" sz="2800" dirty="0"/>
              <a:t>We have been </a:t>
            </a:r>
            <a:r>
              <a:rPr lang="en-US" sz="2800" b="1" dirty="0"/>
              <a:t>taught</a:t>
            </a:r>
            <a:r>
              <a:rPr lang="en-US" sz="2800" dirty="0"/>
              <a:t> to focus on skin color as a sign that there are biologically distinct human racial groups, but that’s a </a:t>
            </a:r>
            <a:r>
              <a:rPr lang="en-US" sz="2800" b="1" dirty="0"/>
              <a:t>myth</a:t>
            </a:r>
          </a:p>
        </p:txBody>
      </p:sp>
    </p:spTree>
    <p:extLst>
      <p:ext uri="{BB962C8B-B14F-4D97-AF65-F5344CB8AC3E}">
        <p14:creationId xmlns:p14="http://schemas.microsoft.com/office/powerpoint/2010/main" val="228184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CA2CDA-6E8E-6746-9106-B9A0A7DB45A7}"/>
              </a:ext>
            </a:extLst>
          </p:cNvPr>
          <p:cNvSpPr txBox="1">
            <a:spLocks/>
          </p:cNvSpPr>
          <p:nvPr/>
        </p:nvSpPr>
        <p:spPr>
          <a:xfrm>
            <a:off x="1060174" y="392790"/>
            <a:ext cx="8083826" cy="1025193"/>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b="0" dirty="0"/>
              <a:t>What’s next</a:t>
            </a:r>
          </a:p>
        </p:txBody>
      </p:sp>
      <p:sp>
        <p:nvSpPr>
          <p:cNvPr id="4" name="Content Placeholder 2">
            <a:extLst>
              <a:ext uri="{FF2B5EF4-FFF2-40B4-BE49-F238E27FC236}">
                <a16:creationId xmlns:a16="http://schemas.microsoft.com/office/drawing/2014/main" id="{0073CF4D-96C3-8040-A899-48DDB3198CF3}"/>
              </a:ext>
            </a:extLst>
          </p:cNvPr>
          <p:cNvSpPr txBox="1">
            <a:spLocks/>
          </p:cNvSpPr>
          <p:nvPr/>
        </p:nvSpPr>
        <p:spPr>
          <a:xfrm>
            <a:off x="1435608" y="1417983"/>
            <a:ext cx="7498080" cy="5047227"/>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285750" indent="-285750">
              <a:buFont typeface="Arial" panose="020B0604020202020204" pitchFamily="34" charset="0"/>
              <a:buChar char="•"/>
            </a:pPr>
            <a:r>
              <a:rPr lang="en-US" dirty="0"/>
              <a:t>The website for this Workshop Series includes sources that provide more info about explaining how the myth that race is biological is </a:t>
            </a:r>
            <a:r>
              <a:rPr lang="en-US" u="sng" dirty="0"/>
              <a:t>false</a:t>
            </a:r>
          </a:p>
          <a:p>
            <a:pPr marL="285750" indent="-285750">
              <a:buFont typeface="Arial" panose="020B0604020202020204" pitchFamily="34" charset="0"/>
              <a:buChar char="•"/>
            </a:pPr>
            <a:r>
              <a:rPr lang="en-US" dirty="0"/>
              <a:t>For now,  I want to move on to the question:  Why is the myth race is biological </a:t>
            </a:r>
            <a:r>
              <a:rPr lang="en-US" u="sng" dirty="0"/>
              <a:t>dangerous</a:t>
            </a:r>
            <a:r>
              <a:rPr lang="en-US" dirty="0"/>
              <a:t>?</a:t>
            </a:r>
          </a:p>
        </p:txBody>
      </p:sp>
    </p:spTree>
    <p:extLst>
      <p:ext uri="{BB962C8B-B14F-4D97-AF65-F5344CB8AC3E}">
        <p14:creationId xmlns:p14="http://schemas.microsoft.com/office/powerpoint/2010/main" val="108485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CA2CDA-6E8E-6746-9106-B9A0A7DB45A7}"/>
              </a:ext>
            </a:extLst>
          </p:cNvPr>
          <p:cNvSpPr txBox="1">
            <a:spLocks/>
          </p:cNvSpPr>
          <p:nvPr/>
        </p:nvSpPr>
        <p:spPr>
          <a:xfrm>
            <a:off x="1060174" y="392791"/>
            <a:ext cx="8083826" cy="640880"/>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000" b="0" dirty="0"/>
              <a:t>Why is the myth that race is biological dangerous?</a:t>
            </a:r>
          </a:p>
        </p:txBody>
      </p:sp>
      <p:sp>
        <p:nvSpPr>
          <p:cNvPr id="4" name="Content Placeholder 2">
            <a:extLst>
              <a:ext uri="{FF2B5EF4-FFF2-40B4-BE49-F238E27FC236}">
                <a16:creationId xmlns:a16="http://schemas.microsoft.com/office/drawing/2014/main" id="{0073CF4D-96C3-8040-A899-48DDB3198CF3}"/>
              </a:ext>
            </a:extLst>
          </p:cNvPr>
          <p:cNvSpPr txBox="1">
            <a:spLocks/>
          </p:cNvSpPr>
          <p:nvPr/>
        </p:nvSpPr>
        <p:spPr>
          <a:xfrm>
            <a:off x="1205948" y="1179443"/>
            <a:ext cx="7727740" cy="5285767"/>
          </a:xfrm>
          <a:prstGeom prst="rect">
            <a:avLst/>
          </a:prstGeom>
        </p:spPr>
        <p:txBody>
          <a:bodyPr>
            <a:normAutofit fontScale="77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dirty="0"/>
              <a:t>Serves as rationale and justification for white supremacy, imperialism, colonialism, genocide, land theft, slavery, segregation, and more</a:t>
            </a:r>
          </a:p>
          <a:p>
            <a:pPr lvl="1"/>
            <a:r>
              <a:rPr lang="en-US" dirty="0"/>
              <a:t>Establishes belief that white people are only people who are civilized; the “superiority” of white people is seen as natural, inherent, and unchangeable (as biological)</a:t>
            </a:r>
          </a:p>
          <a:p>
            <a:r>
              <a:rPr lang="en-US" dirty="0"/>
              <a:t>Core myth at heart of American history and American systems: law, government, healthcare, education, culture, and more</a:t>
            </a:r>
          </a:p>
          <a:p>
            <a:r>
              <a:rPr lang="en-US" dirty="0"/>
              <a:t>Belief in this myth has been increasing recently (see Angela Saini’s book </a:t>
            </a:r>
            <a:r>
              <a:rPr lang="en-US" i="1" dirty="0"/>
              <a:t>Superior: The Return of Race Science</a:t>
            </a:r>
            <a:r>
              <a:rPr lang="en-US" dirty="0"/>
              <a:t>)</a:t>
            </a:r>
          </a:p>
          <a:p>
            <a:r>
              <a:rPr lang="en-US" dirty="0"/>
              <a:t>Let’s consider a </a:t>
            </a:r>
            <a:r>
              <a:rPr lang="en-US" dirty="0" err="1"/>
              <a:t>throughline</a:t>
            </a:r>
            <a:r>
              <a:rPr lang="en-US" dirty="0"/>
              <a:t> from past to present in order to understand the danger of this myth</a:t>
            </a:r>
          </a:p>
          <a:p>
            <a:pPr lvl="1"/>
            <a:r>
              <a:rPr lang="en-US" dirty="0"/>
              <a:t>in the 1700s and 1800s, belief in this myth was mainstream in science, culture, and politics</a:t>
            </a:r>
          </a:p>
          <a:p>
            <a:pPr lvl="1"/>
            <a:r>
              <a:rPr lang="en-US" dirty="0"/>
              <a:t>kept white elites in power</a:t>
            </a:r>
          </a:p>
        </p:txBody>
      </p:sp>
    </p:spTree>
    <p:extLst>
      <p:ext uri="{BB962C8B-B14F-4D97-AF65-F5344CB8AC3E}">
        <p14:creationId xmlns:p14="http://schemas.microsoft.com/office/powerpoint/2010/main" val="686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EA7D255-9E12-7D42-A596-0E29A1BE7DA4}"/>
              </a:ext>
            </a:extLst>
          </p:cNvPr>
          <p:cNvSpPr txBox="1">
            <a:spLocks/>
          </p:cNvSpPr>
          <p:nvPr/>
        </p:nvSpPr>
        <p:spPr>
          <a:xfrm>
            <a:off x="1241961" y="333095"/>
            <a:ext cx="2867175" cy="6348974"/>
          </a:xfrm>
          <a:prstGeom prst="rect">
            <a:avLst/>
          </a:prstGeom>
        </p:spPr>
        <p:txBody>
          <a:bodyPr>
            <a:normAutofit fontScale="25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8800" b="1" dirty="0"/>
              <a:t>Thomas Jefferson</a:t>
            </a:r>
          </a:p>
          <a:p>
            <a:r>
              <a:rPr lang="en-US" sz="8800" dirty="0"/>
              <a:t>only published book, </a:t>
            </a:r>
            <a:r>
              <a:rPr lang="en-US" sz="8800" i="1" dirty="0"/>
              <a:t>Notes on the State of Virginia </a:t>
            </a:r>
            <a:r>
              <a:rPr lang="en-US" sz="8800" dirty="0"/>
              <a:t>(1788), was considered one of the most important books of early America</a:t>
            </a:r>
          </a:p>
          <a:p>
            <a:r>
              <a:rPr lang="en-US" sz="8800" dirty="0"/>
              <a:t>this book helps lay the foundation for the myth that race is biological</a:t>
            </a:r>
          </a:p>
          <a:p>
            <a:r>
              <a:rPr lang="en-US" sz="8800" dirty="0"/>
              <a:t>“the blacks, whether originally a </a:t>
            </a:r>
            <a:r>
              <a:rPr lang="en-US" sz="8800" b="1" dirty="0"/>
              <a:t>distinct</a:t>
            </a:r>
            <a:r>
              <a:rPr lang="en-US" sz="8800" dirty="0"/>
              <a:t> race, or made </a:t>
            </a:r>
            <a:r>
              <a:rPr lang="en-US" sz="8800" b="1" dirty="0"/>
              <a:t>distinct</a:t>
            </a:r>
            <a:r>
              <a:rPr lang="en-US" sz="8800" dirty="0"/>
              <a:t> by time and circumstances, are </a:t>
            </a:r>
            <a:r>
              <a:rPr lang="en-US" sz="8800" b="1" dirty="0"/>
              <a:t>inferior</a:t>
            </a:r>
            <a:r>
              <a:rPr lang="en-US" sz="8800" dirty="0"/>
              <a:t> to the whites in the endowments both of </a:t>
            </a:r>
            <a:r>
              <a:rPr lang="en-US" sz="8800" b="1" dirty="0"/>
              <a:t>body </a:t>
            </a:r>
            <a:r>
              <a:rPr lang="en-US" sz="8800" dirty="0"/>
              <a:t>and </a:t>
            </a:r>
            <a:r>
              <a:rPr lang="en-US" sz="8800" b="1" dirty="0"/>
              <a:t>mind</a:t>
            </a:r>
            <a:r>
              <a:rPr lang="en-US" sz="8800" dirty="0"/>
              <a:t>” (153)</a:t>
            </a:r>
          </a:p>
          <a:p>
            <a:endParaRPr lang="en-US" sz="2800" dirty="0"/>
          </a:p>
          <a:p>
            <a:endParaRPr lang="en-US" sz="2800" dirty="0"/>
          </a:p>
          <a:p>
            <a:endParaRPr lang="en-US" sz="2800" dirty="0"/>
          </a:p>
        </p:txBody>
      </p:sp>
      <p:pic>
        <p:nvPicPr>
          <p:cNvPr id="5" name="Picture 4">
            <a:extLst>
              <a:ext uri="{FF2B5EF4-FFF2-40B4-BE49-F238E27FC236}">
                <a16:creationId xmlns:a16="http://schemas.microsoft.com/office/drawing/2014/main" id="{8CC00073-8FBC-7E41-B319-866614E4D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33095"/>
            <a:ext cx="4290772" cy="5763998"/>
          </a:xfrm>
          <a:prstGeom prst="rect">
            <a:avLst/>
          </a:prstGeom>
        </p:spPr>
      </p:pic>
      <p:sp>
        <p:nvSpPr>
          <p:cNvPr id="6" name="Rectangle 5">
            <a:extLst>
              <a:ext uri="{FF2B5EF4-FFF2-40B4-BE49-F238E27FC236}">
                <a16:creationId xmlns:a16="http://schemas.microsoft.com/office/drawing/2014/main" id="{D401E675-8225-D449-A4EB-790B84FF6BDE}"/>
              </a:ext>
            </a:extLst>
          </p:cNvPr>
          <p:cNvSpPr/>
          <p:nvPr/>
        </p:nvSpPr>
        <p:spPr>
          <a:xfrm>
            <a:off x="5034865" y="6035738"/>
            <a:ext cx="3631822" cy="646331"/>
          </a:xfrm>
          <a:prstGeom prst="rect">
            <a:avLst/>
          </a:prstGeom>
        </p:spPr>
        <p:txBody>
          <a:bodyPr wrap="square">
            <a:spAutoFit/>
          </a:bodyPr>
          <a:lstStyle/>
          <a:p>
            <a:pPr marL="82296" indent="0">
              <a:buNone/>
            </a:pPr>
            <a:r>
              <a:rPr lang="en-US" i="1" dirty="0"/>
              <a:t>Beyond the Myth of Benevolence </a:t>
            </a:r>
            <a:r>
              <a:rPr lang="en-US" dirty="0"/>
              <a:t>(2014) by  Titus </a:t>
            </a:r>
            <a:r>
              <a:rPr lang="en-US" dirty="0" err="1"/>
              <a:t>Kaphar</a:t>
            </a:r>
            <a:endParaRPr lang="en-US" dirty="0"/>
          </a:p>
        </p:txBody>
      </p:sp>
    </p:spTree>
    <p:extLst>
      <p:ext uri="{BB962C8B-B14F-4D97-AF65-F5344CB8AC3E}">
        <p14:creationId xmlns:p14="http://schemas.microsoft.com/office/powerpoint/2010/main" val="254296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3ED316D-3EA3-074D-A5D7-26983A31F729}"/>
              </a:ext>
            </a:extLst>
          </p:cNvPr>
          <p:cNvSpPr txBox="1">
            <a:spLocks/>
          </p:cNvSpPr>
          <p:nvPr/>
        </p:nvSpPr>
        <p:spPr>
          <a:xfrm>
            <a:off x="1251554" y="236798"/>
            <a:ext cx="3452967" cy="6492615"/>
          </a:xfrm>
          <a:prstGeom prst="rect">
            <a:avLst/>
          </a:prstGeom>
        </p:spPr>
        <p:txBody>
          <a:bodyP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marL="82296" algn="ctr"/>
            <a:r>
              <a:rPr lang="en-US" sz="2400" b="1" dirty="0">
                <a:solidFill>
                  <a:schemeClr val="tx1"/>
                </a:solidFill>
                <a:effectLst/>
                <a:latin typeface="+mn-lt"/>
              </a:rPr>
              <a:t>John C. Calhoun</a:t>
            </a:r>
          </a:p>
          <a:p>
            <a:pPr marL="82296">
              <a:buClr>
                <a:schemeClr val="accent1"/>
              </a:buClr>
            </a:pPr>
            <a:r>
              <a:rPr lang="en-US" sz="2200" dirty="0">
                <a:solidFill>
                  <a:schemeClr val="tx1"/>
                </a:solidFill>
                <a:effectLst/>
                <a:latin typeface="+mn-lt"/>
              </a:rPr>
              <a:t>Vice President (under John Quincy Adams &amp; Andrew Jackson)</a:t>
            </a:r>
          </a:p>
          <a:p>
            <a:pPr marL="425196" indent="-342900">
              <a:buClr>
                <a:schemeClr val="accent1"/>
              </a:buClr>
              <a:buFont typeface="Arial" panose="020B0604020202020204" pitchFamily="34" charset="0"/>
              <a:buChar char="•"/>
            </a:pPr>
            <a:r>
              <a:rPr lang="en-US" sz="2200" dirty="0">
                <a:solidFill>
                  <a:schemeClr val="tx1"/>
                </a:solidFill>
                <a:effectLst/>
                <a:latin typeface="+mn-lt"/>
              </a:rPr>
              <a:t>In an 1837 speech while he was Senator:</a:t>
            </a:r>
          </a:p>
          <a:p>
            <a:pPr marL="82296">
              <a:buClr>
                <a:schemeClr val="accent1"/>
              </a:buClr>
            </a:pPr>
            <a:r>
              <a:rPr lang="en-US" sz="2200" dirty="0">
                <a:solidFill>
                  <a:schemeClr val="tx1"/>
                </a:solidFill>
                <a:effectLst/>
                <a:latin typeface="+mn-lt"/>
              </a:rPr>
              <a:t>“I hold that in the present state of </a:t>
            </a:r>
            <a:r>
              <a:rPr lang="en-US" sz="2200" b="1" dirty="0">
                <a:solidFill>
                  <a:schemeClr val="tx1"/>
                </a:solidFill>
                <a:effectLst/>
                <a:latin typeface="+mn-lt"/>
              </a:rPr>
              <a:t>civilization</a:t>
            </a:r>
            <a:r>
              <a:rPr lang="en-US" sz="2200" dirty="0">
                <a:solidFill>
                  <a:schemeClr val="tx1"/>
                </a:solidFill>
                <a:effectLst/>
                <a:latin typeface="+mn-lt"/>
              </a:rPr>
              <a:t>, where two races of </a:t>
            </a:r>
            <a:r>
              <a:rPr lang="en-US" sz="2200" b="1" dirty="0">
                <a:solidFill>
                  <a:schemeClr val="tx1"/>
                </a:solidFill>
                <a:effectLst/>
                <a:latin typeface="+mn-lt"/>
              </a:rPr>
              <a:t>different </a:t>
            </a:r>
            <a:r>
              <a:rPr lang="en-US" sz="2200" dirty="0">
                <a:solidFill>
                  <a:schemeClr val="tx1"/>
                </a:solidFill>
                <a:effectLst/>
                <a:latin typeface="+mn-lt"/>
              </a:rPr>
              <a:t>origin, and </a:t>
            </a:r>
            <a:r>
              <a:rPr lang="en-US" sz="2200" b="1" dirty="0">
                <a:solidFill>
                  <a:schemeClr val="tx1"/>
                </a:solidFill>
                <a:effectLst/>
                <a:latin typeface="+mn-lt"/>
              </a:rPr>
              <a:t>distinguished</a:t>
            </a:r>
            <a:r>
              <a:rPr lang="en-US" sz="2200" dirty="0">
                <a:solidFill>
                  <a:schemeClr val="tx1"/>
                </a:solidFill>
                <a:effectLst/>
                <a:latin typeface="+mn-lt"/>
              </a:rPr>
              <a:t> by color, and other physical </a:t>
            </a:r>
            <a:r>
              <a:rPr lang="en-US" sz="2200" b="1" dirty="0">
                <a:solidFill>
                  <a:schemeClr val="tx1"/>
                </a:solidFill>
                <a:effectLst/>
                <a:latin typeface="+mn-lt"/>
              </a:rPr>
              <a:t>differences</a:t>
            </a:r>
            <a:r>
              <a:rPr lang="en-US" sz="2200" dirty="0">
                <a:solidFill>
                  <a:schemeClr val="tx1"/>
                </a:solidFill>
                <a:effectLst/>
                <a:latin typeface="+mn-lt"/>
              </a:rPr>
              <a:t>, as well as </a:t>
            </a:r>
            <a:r>
              <a:rPr lang="en-US" sz="2200" b="1" dirty="0">
                <a:solidFill>
                  <a:schemeClr val="tx1"/>
                </a:solidFill>
                <a:effectLst/>
                <a:latin typeface="+mn-lt"/>
              </a:rPr>
              <a:t>intellectual</a:t>
            </a:r>
            <a:r>
              <a:rPr lang="en-US" sz="2200" dirty="0">
                <a:solidFill>
                  <a:schemeClr val="tx1"/>
                </a:solidFill>
                <a:effectLst/>
                <a:latin typeface="+mn-lt"/>
              </a:rPr>
              <a:t>, are brought together, the relation now existing in the slaveholding States between the two, is, instead of an evil, a good–a </a:t>
            </a:r>
            <a:r>
              <a:rPr lang="en-US" sz="2200" b="1" dirty="0">
                <a:solidFill>
                  <a:schemeClr val="tx1"/>
                </a:solidFill>
                <a:effectLst/>
                <a:latin typeface="+mn-lt"/>
              </a:rPr>
              <a:t>positive good</a:t>
            </a:r>
            <a:r>
              <a:rPr lang="en-US" sz="2200" dirty="0">
                <a:solidFill>
                  <a:schemeClr val="tx1"/>
                </a:solidFill>
                <a:effectLst/>
                <a:latin typeface="+mn-lt"/>
              </a:rPr>
              <a:t>.”</a:t>
            </a:r>
          </a:p>
        </p:txBody>
      </p:sp>
      <p:pic>
        <p:nvPicPr>
          <p:cNvPr id="5" name="Picture 4">
            <a:extLst>
              <a:ext uri="{FF2B5EF4-FFF2-40B4-BE49-F238E27FC236}">
                <a16:creationId xmlns:a16="http://schemas.microsoft.com/office/drawing/2014/main" id="{9B0E8DB5-954E-534E-9800-3800993431A6}"/>
              </a:ext>
            </a:extLst>
          </p:cNvPr>
          <p:cNvPicPr>
            <a:picLocks noChangeAspect="1"/>
          </p:cNvPicPr>
          <p:nvPr/>
        </p:nvPicPr>
        <p:blipFill rotWithShape="1">
          <a:blip r:embed="rId2">
            <a:extLst>
              <a:ext uri="{28A0092B-C50C-407E-A947-70E740481C1C}">
                <a14:useLocalDpi xmlns:a14="http://schemas.microsoft.com/office/drawing/2010/main" val="0"/>
              </a:ext>
            </a:extLst>
          </a:blip>
          <a:srcRect l="25284" r="22046"/>
          <a:stretch/>
        </p:blipFill>
        <p:spPr>
          <a:xfrm>
            <a:off x="4874877" y="278660"/>
            <a:ext cx="3978302" cy="5035462"/>
          </a:xfrm>
          <a:prstGeom prst="rect">
            <a:avLst/>
          </a:prstGeom>
        </p:spPr>
      </p:pic>
      <p:sp>
        <p:nvSpPr>
          <p:cNvPr id="7" name="Rectangle 6">
            <a:extLst>
              <a:ext uri="{FF2B5EF4-FFF2-40B4-BE49-F238E27FC236}">
                <a16:creationId xmlns:a16="http://schemas.microsoft.com/office/drawing/2014/main" id="{92221837-B0C9-DC4E-B563-F3125B5DF040}"/>
              </a:ext>
            </a:extLst>
          </p:cNvPr>
          <p:cNvSpPr/>
          <p:nvPr/>
        </p:nvSpPr>
        <p:spPr>
          <a:xfrm>
            <a:off x="5048117" y="5656010"/>
            <a:ext cx="3631822" cy="923330"/>
          </a:xfrm>
          <a:prstGeom prst="rect">
            <a:avLst/>
          </a:prstGeom>
        </p:spPr>
        <p:txBody>
          <a:bodyPr wrap="square">
            <a:spAutoFit/>
          </a:bodyPr>
          <a:lstStyle/>
          <a:p>
            <a:pPr marL="82296" indent="0" algn="ctr">
              <a:buNone/>
            </a:pPr>
            <a:r>
              <a:rPr lang="en-US" dirty="0"/>
              <a:t>Statue of John C. Calhoun removed by city council, Charleston, SC, 6/24/20</a:t>
            </a:r>
          </a:p>
        </p:txBody>
      </p:sp>
    </p:spTree>
    <p:extLst>
      <p:ext uri="{BB962C8B-B14F-4D97-AF65-F5344CB8AC3E}">
        <p14:creationId xmlns:p14="http://schemas.microsoft.com/office/powerpoint/2010/main" val="3522703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412909" y="2464216"/>
            <a:ext cx="8145304" cy="2677656"/>
          </a:xfrm>
          <a:prstGeom prst="rect">
            <a:avLst/>
          </a:prstGeom>
        </p:spPr>
        <p:txBody>
          <a:bodyPr wrap="square">
            <a:spAutoFit/>
          </a:bodyPr>
          <a:lstStyle/>
          <a:p>
            <a:r>
              <a:rPr lang="en-US" sz="2800" dirty="0"/>
              <a:t>Josiah Nott, </a:t>
            </a:r>
            <a:r>
              <a:rPr lang="en-US" sz="2800" i="1" dirty="0"/>
              <a:t>Types of Mankind</a:t>
            </a:r>
            <a:r>
              <a:rPr lang="en-US" sz="2800" dirty="0"/>
              <a:t>, 1854</a:t>
            </a:r>
          </a:p>
          <a:p>
            <a:pPr marL="457200" indent="-457200">
              <a:buFont typeface="Arial" panose="020B0604020202020204" pitchFamily="34" charset="0"/>
              <a:buChar char="•"/>
            </a:pPr>
            <a:r>
              <a:rPr lang="en-US" sz="2800" dirty="0"/>
              <a:t>White people are biologically superior </a:t>
            </a:r>
          </a:p>
          <a:p>
            <a:pPr marL="914400" lvl="1" indent="-457200">
              <a:buFont typeface="Arial" panose="020B0604020202020204" pitchFamily="34" charset="0"/>
              <a:buChar char="•"/>
            </a:pPr>
            <a:r>
              <a:rPr lang="en-US" sz="2800" dirty="0">
                <a:solidFill>
                  <a:schemeClr val="dk1"/>
                </a:solidFill>
              </a:rPr>
              <a:t>“To them have been </a:t>
            </a:r>
            <a:r>
              <a:rPr lang="en-US" sz="2800" b="1" dirty="0">
                <a:solidFill>
                  <a:schemeClr val="dk1"/>
                </a:solidFill>
              </a:rPr>
              <a:t>assigned</a:t>
            </a:r>
            <a:r>
              <a:rPr lang="en-US" sz="2800" dirty="0">
                <a:solidFill>
                  <a:schemeClr val="dk1"/>
                </a:solidFill>
              </a:rPr>
              <a:t>, in all ages, the largest </a:t>
            </a:r>
            <a:r>
              <a:rPr lang="en-US" sz="2800" b="1" dirty="0">
                <a:solidFill>
                  <a:schemeClr val="dk1"/>
                </a:solidFill>
              </a:rPr>
              <a:t>brains </a:t>
            </a:r>
            <a:r>
              <a:rPr lang="en-US" sz="2800" dirty="0">
                <a:solidFill>
                  <a:schemeClr val="dk1"/>
                </a:solidFill>
              </a:rPr>
              <a:t>and the most powerful </a:t>
            </a:r>
            <a:r>
              <a:rPr lang="en-US" sz="2800" b="1" dirty="0">
                <a:solidFill>
                  <a:schemeClr val="dk1"/>
                </a:solidFill>
              </a:rPr>
              <a:t>intellect</a:t>
            </a:r>
            <a:r>
              <a:rPr lang="en-US" sz="2800" dirty="0">
                <a:solidFill>
                  <a:schemeClr val="dk1"/>
                </a:solidFill>
              </a:rPr>
              <a:t>; theirs is the mission of extending and perfecting </a:t>
            </a:r>
            <a:r>
              <a:rPr lang="en-US" sz="2800" b="1" dirty="0">
                <a:solidFill>
                  <a:schemeClr val="dk1"/>
                </a:solidFill>
              </a:rPr>
              <a:t>civilization</a:t>
            </a:r>
            <a:r>
              <a:rPr lang="en-US" sz="2800" dirty="0">
                <a:solidFill>
                  <a:schemeClr val="dk1"/>
                </a:solidFill>
              </a:rPr>
              <a:t>” (67)</a:t>
            </a:r>
            <a:endParaRPr lang="en-US" sz="2800" dirty="0"/>
          </a:p>
        </p:txBody>
      </p:sp>
    </p:spTree>
    <p:extLst>
      <p:ext uri="{BB962C8B-B14F-4D97-AF65-F5344CB8AC3E}">
        <p14:creationId xmlns:p14="http://schemas.microsoft.com/office/powerpoint/2010/main" val="1633517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412909" y="2464216"/>
            <a:ext cx="8145304" cy="4401205"/>
          </a:xfrm>
          <a:prstGeom prst="rect">
            <a:avLst/>
          </a:prstGeom>
        </p:spPr>
        <p:txBody>
          <a:bodyPr wrap="square">
            <a:spAutoFit/>
          </a:bodyPr>
          <a:lstStyle/>
          <a:p>
            <a:r>
              <a:rPr lang="en-US" sz="2800" dirty="0"/>
              <a:t>Josiah Nott, </a:t>
            </a:r>
            <a:r>
              <a:rPr lang="en-US" sz="2800" i="1" dirty="0"/>
              <a:t>Types of Mankind</a:t>
            </a:r>
            <a:r>
              <a:rPr lang="en-US" sz="2800" dirty="0"/>
              <a:t>, 1854</a:t>
            </a:r>
          </a:p>
          <a:p>
            <a:pPr marL="457200" indent="-457200">
              <a:buFont typeface="Arial" panose="020B0604020202020204" pitchFamily="34" charset="0"/>
              <a:buChar char="•"/>
            </a:pPr>
            <a:r>
              <a:rPr lang="en-US" sz="2800" dirty="0">
                <a:solidFill>
                  <a:schemeClr val="dk1"/>
                </a:solidFill>
              </a:rPr>
              <a:t>Indigenous people are biologically inferior</a:t>
            </a:r>
          </a:p>
          <a:p>
            <a:pPr marL="1371600" lvl="2" indent="-457200">
              <a:buFont typeface="Arial" panose="020B0604020202020204" pitchFamily="34" charset="0"/>
              <a:buChar char="•"/>
            </a:pPr>
            <a:r>
              <a:rPr lang="en-US" sz="2800" dirty="0">
                <a:solidFill>
                  <a:schemeClr val="dk1"/>
                </a:solidFill>
              </a:rPr>
              <a:t>“In America, the aboriginal </a:t>
            </a:r>
            <a:r>
              <a:rPr lang="en-US" sz="2800" b="1" dirty="0">
                <a:solidFill>
                  <a:schemeClr val="dk1"/>
                </a:solidFill>
              </a:rPr>
              <a:t>barbarous</a:t>
            </a:r>
            <a:r>
              <a:rPr lang="en-US" sz="2800" dirty="0">
                <a:solidFill>
                  <a:schemeClr val="dk1"/>
                </a:solidFill>
              </a:rPr>
              <a:t> tribes cannot be forced to change their habits. . . . It is as clear as the sun at noon-day, that in a few generations more the last of these . . .  men will be numbered with the dead. . . . a civilized full-blooded Indian does not exist among them.” (69)</a:t>
            </a:r>
            <a:endParaRPr lang="en-US" sz="28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3018902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301896" y="2367243"/>
            <a:ext cx="8245755" cy="4401205"/>
          </a:xfrm>
          <a:prstGeom prst="rect">
            <a:avLst/>
          </a:prstGeom>
        </p:spPr>
        <p:txBody>
          <a:bodyPr wrap="square">
            <a:spAutoFit/>
          </a:bodyPr>
          <a:lstStyle/>
          <a:p>
            <a:r>
              <a:rPr lang="en-US" sz="2800" dirty="0"/>
              <a:t>Josiah Nott</a:t>
            </a:r>
          </a:p>
          <a:p>
            <a:pPr marL="457200" indent="-457200">
              <a:buFont typeface="Arial" panose="020B0604020202020204" pitchFamily="34" charset="0"/>
              <a:buChar char="•"/>
            </a:pPr>
            <a:r>
              <a:rPr lang="en-US" sz="2800" dirty="0">
                <a:solidFill>
                  <a:schemeClr val="dk1"/>
                </a:solidFill>
              </a:rPr>
              <a:t>Black people are biologically inferior</a:t>
            </a:r>
          </a:p>
          <a:p>
            <a:pPr marL="914400" lvl="1" indent="-457200">
              <a:buFont typeface="Arial" panose="020B0604020202020204" pitchFamily="34" charset="0"/>
              <a:buChar char="•"/>
            </a:pPr>
            <a:r>
              <a:rPr lang="en-US" sz="2800" dirty="0">
                <a:solidFill>
                  <a:schemeClr val="dk1"/>
                </a:solidFill>
              </a:rPr>
              <a:t>“In Africa, owing to their </a:t>
            </a:r>
            <a:r>
              <a:rPr lang="en-US" sz="2800" b="1" dirty="0">
                <a:solidFill>
                  <a:schemeClr val="dk1"/>
                </a:solidFill>
              </a:rPr>
              <a:t>natural improvidence </a:t>
            </a:r>
            <a:r>
              <a:rPr lang="en-US" sz="2800" dirty="0">
                <a:solidFill>
                  <a:schemeClr val="dk1"/>
                </a:solidFill>
              </a:rPr>
              <a:t>. . . [they] are, more frequently than not, a half-starved, and therefore </a:t>
            </a:r>
            <a:r>
              <a:rPr lang="en-US" sz="2800" b="1" dirty="0">
                <a:solidFill>
                  <a:schemeClr val="dk1"/>
                </a:solidFill>
              </a:rPr>
              <a:t>half-developed</a:t>
            </a:r>
            <a:r>
              <a:rPr lang="en-US" sz="2800" dirty="0">
                <a:solidFill>
                  <a:schemeClr val="dk1"/>
                </a:solidFill>
              </a:rPr>
              <a:t> race” (</a:t>
            </a:r>
            <a:r>
              <a:rPr lang="en-US" sz="2800" i="1" dirty="0"/>
              <a:t>Types of Mankind </a:t>
            </a:r>
            <a:r>
              <a:rPr lang="en-US" sz="2800" dirty="0">
                <a:solidFill>
                  <a:schemeClr val="dk1"/>
                </a:solidFill>
              </a:rPr>
              <a:t>260) (1854)</a:t>
            </a:r>
          </a:p>
          <a:p>
            <a:pPr marL="914400" lvl="1" indent="-457200">
              <a:buFont typeface="Arial" panose="020B0604020202020204" pitchFamily="34" charset="0"/>
              <a:buChar char="•"/>
            </a:pPr>
            <a:r>
              <a:rPr lang="en-US" sz="2800" dirty="0">
                <a:solidFill>
                  <a:schemeClr val="dk1"/>
                </a:solidFill>
              </a:rPr>
              <a:t>he “achieves his greatest perfection, physical and moral, and also greatest longevity, in a state of </a:t>
            </a:r>
            <a:r>
              <a:rPr lang="en-US" sz="2800" b="1" dirty="0">
                <a:solidFill>
                  <a:schemeClr val="dk1"/>
                </a:solidFill>
              </a:rPr>
              <a:t>slavery</a:t>
            </a:r>
            <a:r>
              <a:rPr lang="en-US" sz="2800" dirty="0">
                <a:solidFill>
                  <a:schemeClr val="dk1"/>
                </a:solidFill>
              </a:rPr>
              <a:t>” (“Statistics of Southern Slave Population…” 281) (1847)</a:t>
            </a:r>
          </a:p>
        </p:txBody>
      </p:sp>
    </p:spTree>
    <p:extLst>
      <p:ext uri="{BB962C8B-B14F-4D97-AF65-F5344CB8AC3E}">
        <p14:creationId xmlns:p14="http://schemas.microsoft.com/office/powerpoint/2010/main" val="3814661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0"/>
            <a:ext cx="8719930" cy="1775791"/>
          </a:xfrm>
        </p:spPr>
        <p:txBody>
          <a:bodyPr>
            <a:normAutofit/>
          </a:bodyPr>
          <a:lstStyle/>
          <a:p>
            <a:r>
              <a:rPr lang="en-US" sz="3200" b="0" dirty="0"/>
              <a:t>Why is the myth that race is biological dangerous?</a:t>
            </a:r>
            <a:br>
              <a:rPr lang="en-US" sz="3200" b="0" dirty="0"/>
            </a:br>
            <a:r>
              <a:rPr lang="en-US" sz="3200" b="0" dirty="0"/>
              <a:t>This myth determines: </a:t>
            </a:r>
            <a:br>
              <a:rPr lang="en-US" sz="3200" b="0" dirty="0"/>
            </a:br>
            <a:r>
              <a:rPr lang="en-US" sz="3200" b="0" dirty="0"/>
              <a:t>Who is considered fully human?</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198783" y="1775791"/>
            <a:ext cx="3770244" cy="4751986"/>
          </a:xfrm>
        </p:spPr>
        <p:txBody>
          <a:bodyPr>
            <a:normAutofit/>
          </a:bodyPr>
          <a:lstStyle/>
          <a:p>
            <a:pPr>
              <a:buClr>
                <a:schemeClr val="tx1"/>
              </a:buClr>
            </a:pPr>
            <a:r>
              <a:rPr lang="en-US" dirty="0"/>
              <a:t>Who can own property?</a:t>
            </a:r>
          </a:p>
          <a:p>
            <a:pPr>
              <a:buClr>
                <a:schemeClr val="tx1"/>
              </a:buClr>
            </a:pPr>
            <a:r>
              <a:rPr lang="en-US" dirty="0"/>
              <a:t>Who is considered a rightful land owner?</a:t>
            </a:r>
          </a:p>
          <a:p>
            <a:pPr>
              <a:buClr>
                <a:schemeClr val="tx1"/>
              </a:buClr>
            </a:pPr>
            <a:r>
              <a:rPr lang="en-US" dirty="0"/>
              <a:t>Who can be a citizen?</a:t>
            </a:r>
          </a:p>
          <a:p>
            <a:pPr>
              <a:buClr>
                <a:schemeClr val="tx1"/>
              </a:buClr>
            </a:pPr>
            <a:r>
              <a:rPr lang="en-US" dirty="0"/>
              <a:t>Who is innocent?</a:t>
            </a:r>
          </a:p>
          <a:p>
            <a:pPr>
              <a:buClr>
                <a:schemeClr val="tx1"/>
              </a:buClr>
            </a:pPr>
            <a:r>
              <a:rPr lang="en-US" dirty="0"/>
              <a:t>Who has the power to control?</a:t>
            </a:r>
          </a:p>
          <a:p>
            <a:pPr>
              <a:buClr>
                <a:schemeClr val="tx1"/>
              </a:buClr>
            </a:pPr>
            <a:r>
              <a:rPr lang="en-US" dirty="0"/>
              <a:t>Who is an individual?</a:t>
            </a:r>
          </a:p>
          <a:p>
            <a:pPr>
              <a:buClr>
                <a:schemeClr val="tx1"/>
              </a:buClr>
            </a:pPr>
            <a:r>
              <a:rPr lang="en-US" dirty="0"/>
              <a:t>Who has a history?</a:t>
            </a:r>
          </a:p>
          <a:p>
            <a:pPr>
              <a:buClr>
                <a:schemeClr val="tx1"/>
              </a:buClr>
            </a:pPr>
            <a:r>
              <a:rPr lang="en-US" dirty="0"/>
              <a:t>Who feels pain?</a:t>
            </a:r>
          </a:p>
        </p:txBody>
      </p:sp>
      <p:sp>
        <p:nvSpPr>
          <p:cNvPr id="6" name="Content Placeholder 5">
            <a:extLst>
              <a:ext uri="{FF2B5EF4-FFF2-40B4-BE49-F238E27FC236}">
                <a16:creationId xmlns:a16="http://schemas.microsoft.com/office/drawing/2014/main" id="{4BE0BB27-C7D9-B440-8080-4A77E700A1C5}"/>
              </a:ext>
            </a:extLst>
          </p:cNvPr>
          <p:cNvSpPr>
            <a:spLocks noGrp="1"/>
          </p:cNvSpPr>
          <p:nvPr>
            <p:ph sz="quarter" idx="4"/>
          </p:nvPr>
        </p:nvSpPr>
        <p:spPr>
          <a:xfrm>
            <a:off x="4359966" y="1775791"/>
            <a:ext cx="4552122" cy="4751986"/>
          </a:xfrm>
        </p:spPr>
        <p:txBody>
          <a:bodyPr>
            <a:normAutofit/>
          </a:bodyPr>
          <a:lstStyle/>
          <a:p>
            <a:pPr>
              <a:buClr>
                <a:schemeClr val="tx1"/>
              </a:buClr>
            </a:pPr>
            <a:r>
              <a:rPr lang="en-US" dirty="0"/>
              <a:t>Who is considered property?</a:t>
            </a:r>
          </a:p>
          <a:p>
            <a:pPr>
              <a:buClr>
                <a:schemeClr val="tx1"/>
              </a:buClr>
            </a:pPr>
            <a:r>
              <a:rPr lang="en-US" dirty="0"/>
              <a:t>Whose land is considered empty, unoccupied,  &amp; available?</a:t>
            </a:r>
          </a:p>
          <a:p>
            <a:pPr>
              <a:buClr>
                <a:schemeClr val="tx1"/>
              </a:buClr>
            </a:pPr>
            <a:r>
              <a:rPr lang="en-US" dirty="0"/>
              <a:t>Who cannot be a citizen?</a:t>
            </a:r>
          </a:p>
          <a:p>
            <a:pPr>
              <a:buClr>
                <a:schemeClr val="tx1"/>
              </a:buClr>
            </a:pPr>
            <a:r>
              <a:rPr lang="en-US" dirty="0"/>
              <a:t>Who is a threat?</a:t>
            </a:r>
          </a:p>
          <a:p>
            <a:pPr>
              <a:buClr>
                <a:schemeClr val="tx1"/>
              </a:buClr>
            </a:pPr>
            <a:r>
              <a:rPr lang="en-US" dirty="0"/>
              <a:t>Who needs to be      controlled?</a:t>
            </a:r>
          </a:p>
          <a:p>
            <a:pPr>
              <a:buClr>
                <a:schemeClr val="tx1"/>
              </a:buClr>
            </a:pPr>
            <a:r>
              <a:rPr lang="en-US" dirty="0"/>
              <a:t>Who is a stereotype?</a:t>
            </a:r>
          </a:p>
          <a:p>
            <a:pPr>
              <a:buClr>
                <a:schemeClr val="tx1"/>
              </a:buClr>
            </a:pPr>
            <a:r>
              <a:rPr lang="en-US" dirty="0"/>
              <a:t>Who doesn’t have a history?</a:t>
            </a:r>
          </a:p>
          <a:p>
            <a:pPr>
              <a:buClr>
                <a:schemeClr val="tx1"/>
              </a:buClr>
            </a:pPr>
            <a:r>
              <a:rPr lang="en-US" dirty="0"/>
              <a:t>Who does not feel pain?</a:t>
            </a:r>
          </a:p>
          <a:p>
            <a:endParaRPr lang="en-US" dirty="0"/>
          </a:p>
        </p:txBody>
      </p:sp>
      <p:sp>
        <p:nvSpPr>
          <p:cNvPr id="7" name="TextBox 6">
            <a:extLst>
              <a:ext uri="{FF2B5EF4-FFF2-40B4-BE49-F238E27FC236}">
                <a16:creationId xmlns:a16="http://schemas.microsoft.com/office/drawing/2014/main" id="{CC9930E3-EA39-3547-A197-36B100CAA4E3}"/>
              </a:ext>
            </a:extLst>
          </p:cNvPr>
          <p:cNvSpPr txBox="1"/>
          <p:nvPr/>
        </p:nvSpPr>
        <p:spPr>
          <a:xfrm>
            <a:off x="3969027" y="3857787"/>
            <a:ext cx="477078" cy="461665"/>
          </a:xfrm>
          <a:prstGeom prst="rect">
            <a:avLst/>
          </a:prstGeom>
          <a:noFill/>
        </p:spPr>
        <p:txBody>
          <a:bodyPr wrap="square" rtlCol="0">
            <a:spAutoFit/>
          </a:bodyPr>
          <a:lstStyle/>
          <a:p>
            <a:r>
              <a:rPr lang="en-US" sz="2400" dirty="0"/>
              <a:t>vs</a:t>
            </a:r>
          </a:p>
        </p:txBody>
      </p:sp>
    </p:spTree>
    <p:extLst>
      <p:ext uri="{BB962C8B-B14F-4D97-AF65-F5344CB8AC3E}">
        <p14:creationId xmlns:p14="http://schemas.microsoft.com/office/powerpoint/2010/main" val="238692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357809"/>
            <a:ext cx="8719930" cy="1020417"/>
          </a:xfrm>
        </p:spPr>
        <p:txBody>
          <a:bodyPr>
            <a:normAutofit/>
          </a:bodyPr>
          <a:lstStyle/>
          <a:p>
            <a:r>
              <a:rPr lang="en-US" sz="3200" b="0" dirty="0"/>
              <a:t>PAUSE and REFLECT for 3 minutes</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467139" y="1378226"/>
            <a:ext cx="8183218" cy="4114800"/>
          </a:xfrm>
        </p:spPr>
        <p:txBody>
          <a:bodyPr>
            <a:normAutofit fontScale="92500"/>
          </a:bodyPr>
          <a:lstStyle/>
          <a:p>
            <a:pPr>
              <a:buClr>
                <a:schemeClr val="tx1"/>
              </a:buClr>
            </a:pPr>
            <a:r>
              <a:rPr lang="en-US" sz="2800" dirty="0"/>
              <a:t>Take a moment to write down (for yourself, not to share yet):</a:t>
            </a:r>
          </a:p>
          <a:p>
            <a:pPr lvl="2">
              <a:buClr>
                <a:schemeClr val="tx1"/>
              </a:buClr>
            </a:pPr>
            <a:r>
              <a:rPr lang="en-US" sz="2800" dirty="0"/>
              <a:t>What is on your mind after hearing about this myth?</a:t>
            </a:r>
          </a:p>
          <a:p>
            <a:pPr lvl="2">
              <a:buClr>
                <a:schemeClr val="tx1"/>
              </a:buClr>
            </a:pPr>
            <a:r>
              <a:rPr lang="en-US" sz="2800" dirty="0"/>
              <a:t>How does the myth that race is biological persist today? Consider what you personally experience and observe at work, in your community, etc. Consider what you see in the news, social media, etc. </a:t>
            </a:r>
          </a:p>
          <a:p>
            <a:pPr lvl="2">
              <a:buClr>
                <a:schemeClr val="tx1"/>
              </a:buClr>
            </a:pPr>
            <a:r>
              <a:rPr lang="en-US" sz="2800" dirty="0">
                <a:solidFill>
                  <a:schemeClr val="dk1"/>
                </a:solidFill>
              </a:rPr>
              <a:t>What questions do you have so far about anything I’ve shared?</a:t>
            </a:r>
          </a:p>
        </p:txBody>
      </p:sp>
    </p:spTree>
    <p:extLst>
      <p:ext uri="{BB962C8B-B14F-4D97-AF65-F5344CB8AC3E}">
        <p14:creationId xmlns:p14="http://schemas.microsoft.com/office/powerpoint/2010/main" val="9542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212035" y="349926"/>
            <a:ext cx="8706678" cy="2088473"/>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Policing</a:t>
            </a:r>
          </a:p>
          <a:p>
            <a:r>
              <a:rPr lang="en-US" sz="4400" b="0" dirty="0">
                <a:effectLst/>
              </a:rPr>
              <a:t>From the grand jury testimony of white officer Darren Wilson describing his shooting of unarmed Black teenager Michael Brown in Ferguson, Missouri on August 9, 2014</a:t>
            </a:r>
            <a:endParaRPr lang="en-US" sz="4400" b="0" dirty="0"/>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576469" y="2438399"/>
            <a:ext cx="7977810" cy="356608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400" dirty="0"/>
              <a:t>“‘And when I grabbed him, the only way I can describe it is I felt like a </a:t>
            </a:r>
            <a:r>
              <a:rPr lang="en-US" sz="2400" b="1" dirty="0"/>
              <a:t>5-year-old</a:t>
            </a:r>
            <a:r>
              <a:rPr lang="en-US" sz="2400" dirty="0"/>
              <a:t> holding onto </a:t>
            </a:r>
            <a:r>
              <a:rPr lang="en-US" sz="2400" b="1" dirty="0"/>
              <a:t>Hulk Hogan</a:t>
            </a:r>
            <a:r>
              <a:rPr lang="en-US" sz="2400" dirty="0"/>
              <a:t>. . . . [Michael Brown] had the most </a:t>
            </a:r>
            <a:r>
              <a:rPr lang="en-US" sz="2400" b="1" dirty="0"/>
              <a:t>intense aggressive face</a:t>
            </a:r>
            <a:r>
              <a:rPr lang="en-US" sz="2400" dirty="0"/>
              <a:t>. The only way I can describe it, it looks like a </a:t>
            </a:r>
            <a:r>
              <a:rPr lang="en-US" sz="2400" b="1" dirty="0"/>
              <a:t>demon</a:t>
            </a:r>
            <a:r>
              <a:rPr lang="en-US" sz="2400" dirty="0"/>
              <a:t>, that’s how angry he looked’”</a:t>
            </a:r>
          </a:p>
          <a:p>
            <a:endParaRPr lang="en-US" sz="2800" dirty="0"/>
          </a:p>
          <a:p>
            <a:r>
              <a:rPr lang="en-US" sz="1200" dirty="0">
                <a:hlinkClick r:id="rId2"/>
              </a:rPr>
              <a:t>https://www.npr.org/sections/thetwo-way/2014/11/25/366519644/ferguson-docs-officer-darren-wilsons-testimony</a:t>
            </a:r>
            <a:endParaRPr lang="en-US" sz="1200" i="1" dirty="0"/>
          </a:p>
        </p:txBody>
      </p:sp>
    </p:spTree>
    <p:extLst>
      <p:ext uri="{BB962C8B-B14F-4D97-AF65-F5344CB8AC3E}">
        <p14:creationId xmlns:p14="http://schemas.microsoft.com/office/powerpoint/2010/main" val="1896596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212035" y="349926"/>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Education</a:t>
            </a:r>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576469" y="1245704"/>
            <a:ext cx="7977810" cy="5262370"/>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235458" indent="-171450">
              <a:buClr>
                <a:schemeClr val="tx1"/>
              </a:buClr>
              <a:buFont typeface="Arial" panose="020B0604020202020204" pitchFamily="34" charset="0"/>
              <a:buChar char="•"/>
            </a:pPr>
            <a:r>
              <a:rPr lang="en-US" sz="2000" dirty="0"/>
              <a:t>Both Black girls and Black boys are perceived as being </a:t>
            </a:r>
            <a:r>
              <a:rPr lang="en-US" sz="2000" b="1" dirty="0"/>
              <a:t>older</a:t>
            </a:r>
            <a:r>
              <a:rPr lang="en-US" sz="2000" dirty="0"/>
              <a:t> than they really are, with harmful consequences</a:t>
            </a:r>
          </a:p>
          <a:p>
            <a:pPr marL="235458" indent="-171450">
              <a:buClr>
                <a:schemeClr val="tx1"/>
              </a:buClr>
              <a:buFont typeface="Arial" panose="020B0604020202020204" pitchFamily="34" charset="0"/>
              <a:buChar char="•"/>
            </a:pPr>
            <a:r>
              <a:rPr lang="en-US" sz="2000" dirty="0"/>
              <a:t>Despite comparable behavior between Black and white students, “Black students are suspended or expelled </a:t>
            </a:r>
            <a:r>
              <a:rPr lang="en-US" sz="2000" b="1" dirty="0"/>
              <a:t>three times </a:t>
            </a:r>
            <a:r>
              <a:rPr lang="en-US" sz="2000" dirty="0"/>
              <a:t>more frequently than white students.” (</a:t>
            </a:r>
            <a:r>
              <a:rPr lang="en-US" sz="2000" dirty="0">
                <a:hlinkClick r:id="rId2"/>
              </a:rPr>
              <a:t>Justice Policy Institute</a:t>
            </a:r>
            <a:r>
              <a:rPr lang="en-US" sz="2000" dirty="0"/>
              <a:t>)</a:t>
            </a:r>
          </a:p>
          <a:p>
            <a:pPr marL="235458" indent="-171450">
              <a:buClr>
                <a:schemeClr val="tx1"/>
              </a:buClr>
              <a:buFont typeface="Arial" panose="020B0604020202020204" pitchFamily="34" charset="0"/>
              <a:buChar char="•"/>
            </a:pPr>
            <a:r>
              <a:rPr lang="en-US" sz="2000" dirty="0">
                <a:hlinkClick r:id="rId3"/>
              </a:rPr>
              <a:t>Article</a:t>
            </a:r>
            <a:r>
              <a:rPr lang="en-US" sz="2000" dirty="0"/>
              <a:t>:  “Racism in the Kindergarten Classroom: New research finds faces of five-year-old black boys put whites in a more </a:t>
            </a:r>
            <a:r>
              <a:rPr lang="en-US" sz="2000" b="1" dirty="0"/>
              <a:t>threat-conscious </a:t>
            </a:r>
            <a:r>
              <a:rPr lang="en-US" sz="2000" dirty="0"/>
              <a:t>state of mind”</a:t>
            </a:r>
          </a:p>
          <a:p>
            <a:pPr marL="235458" indent="-171450">
              <a:buClr>
                <a:schemeClr val="tx1"/>
              </a:buClr>
              <a:buFont typeface="Arial" panose="020B0604020202020204" pitchFamily="34" charset="0"/>
              <a:buChar char="•"/>
            </a:pPr>
            <a:r>
              <a:rPr lang="en-US" sz="2000" dirty="0">
                <a:hlinkClick r:id="rId4"/>
              </a:rPr>
              <a:t>Article</a:t>
            </a:r>
            <a:r>
              <a:rPr lang="en-US" sz="2000" dirty="0"/>
              <a:t>:  “Why Won’t Society Let Black Girls Be Children?”</a:t>
            </a:r>
          </a:p>
          <a:p>
            <a:pPr marL="811530" lvl="1" indent="-171450">
              <a:buClr>
                <a:schemeClr val="tx1"/>
              </a:buClr>
              <a:buFont typeface="Arial" panose="020B0604020202020204" pitchFamily="34" charset="0"/>
              <a:buChar char="•"/>
            </a:pPr>
            <a:r>
              <a:rPr lang="en-US" b="0" dirty="0"/>
              <a:t>“from 2013-2014, only 20 percent of female preschoolers were black, but black girls made up </a:t>
            </a:r>
            <a:r>
              <a:rPr lang="en-US" dirty="0"/>
              <a:t>54 percent </a:t>
            </a:r>
            <a:r>
              <a:rPr lang="en-US" b="0" dirty="0"/>
              <a:t>of female preschool children with one or more suspensions”</a:t>
            </a:r>
          </a:p>
        </p:txBody>
      </p:sp>
    </p:spTree>
    <p:extLst>
      <p:ext uri="{BB962C8B-B14F-4D97-AF65-F5344CB8AC3E}">
        <p14:creationId xmlns:p14="http://schemas.microsoft.com/office/powerpoint/2010/main" val="2555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159026" y="151144"/>
            <a:ext cx="8401876" cy="1584891"/>
          </a:xfrm>
          <a:prstGeom prst="rect">
            <a:avLst/>
          </a:prstGeom>
          <a:effectLst/>
        </p:spPr>
        <p:txBody>
          <a:bodyPr anchor="ctr">
            <a:normAutofit fontScale="475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800" b="0" dirty="0"/>
              <a:t>How does the myth that race is biological persist today?</a:t>
            </a:r>
          </a:p>
          <a:p>
            <a:r>
              <a:rPr lang="en-US" sz="5800" dirty="0"/>
              <a:t>Healthcare</a:t>
            </a:r>
          </a:p>
          <a:p>
            <a:r>
              <a:rPr lang="en-US" sz="5100" b="0" dirty="0">
                <a:effectLst/>
              </a:rPr>
              <a:t>from </a:t>
            </a:r>
            <a:r>
              <a:rPr lang="en-US" sz="5100" b="0" i="1" dirty="0">
                <a:effectLst/>
                <a:hlinkClick r:id="rId2"/>
              </a:rPr>
              <a:t>The Washington Post, </a:t>
            </a:r>
            <a:r>
              <a:rPr lang="en-US" sz="5100" b="0" dirty="0">
                <a:effectLst/>
                <a:hlinkClick r:id="rId2"/>
              </a:rPr>
              <a:t>“The disturbing reason some African American patients may be undertreated for pain” (4/4/16)</a:t>
            </a:r>
            <a:endParaRPr lang="en-US" sz="5100" b="0" dirty="0">
              <a:effectLst/>
            </a:endParaRPr>
          </a:p>
          <a:p>
            <a:endParaRPr lang="en-US" b="0" dirty="0"/>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477077" y="1828800"/>
            <a:ext cx="8083825" cy="4679274"/>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400" dirty="0"/>
              <a:t>“Researchers at the University of Virginia quizzed white medical students and residents to see how many believed inaccurate and at times ‘fantastical’ differences about the two races -- for example, that blacks have less sensitive nerve endings than whites or that black people's blood coagulates more quickly. They found that fully </a:t>
            </a:r>
            <a:r>
              <a:rPr lang="en-US" sz="2400" b="1" dirty="0"/>
              <a:t>half</a:t>
            </a:r>
            <a:r>
              <a:rPr lang="en-US" sz="2400" dirty="0"/>
              <a:t> thought at least one of the </a:t>
            </a:r>
            <a:r>
              <a:rPr lang="en-US" sz="2400" b="1" dirty="0"/>
              <a:t>false statements </a:t>
            </a:r>
            <a:r>
              <a:rPr lang="en-US" sz="2400" dirty="0"/>
              <a:t>presented was possibly, probably or definitely true. Moreover, those who held false beliefs often </a:t>
            </a:r>
            <a:r>
              <a:rPr lang="en-US" sz="2400" b="1" dirty="0"/>
              <a:t>rated black patients’ pain as lower </a:t>
            </a:r>
            <a:r>
              <a:rPr lang="en-US" sz="2400" dirty="0"/>
              <a:t>than that of white patients and made </a:t>
            </a:r>
            <a:r>
              <a:rPr lang="en-US" sz="2400" b="1" dirty="0"/>
              <a:t>less appropriate </a:t>
            </a:r>
            <a:r>
              <a:rPr lang="en-US" sz="2400" dirty="0"/>
              <a:t>recommendations about how they should be treated.”</a:t>
            </a:r>
          </a:p>
        </p:txBody>
      </p:sp>
    </p:spTree>
    <p:extLst>
      <p:ext uri="{BB962C8B-B14F-4D97-AF65-F5344CB8AC3E}">
        <p14:creationId xmlns:p14="http://schemas.microsoft.com/office/powerpoint/2010/main" val="129483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357809"/>
            <a:ext cx="8719930" cy="1020417"/>
          </a:xfrm>
        </p:spPr>
        <p:txBody>
          <a:bodyPr>
            <a:normAutofit/>
          </a:bodyPr>
          <a:lstStyle/>
          <a:p>
            <a:r>
              <a:rPr lang="en-US" sz="3200" b="0" dirty="0"/>
              <a:t>PAUSE and REFLECT for 3 minutes</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467139" y="1378226"/>
            <a:ext cx="8183218" cy="4114800"/>
          </a:xfrm>
        </p:spPr>
        <p:txBody>
          <a:bodyPr>
            <a:normAutofit/>
          </a:bodyPr>
          <a:lstStyle/>
          <a:p>
            <a:pPr>
              <a:buClr>
                <a:schemeClr val="tx1"/>
              </a:buClr>
            </a:pPr>
            <a:r>
              <a:rPr lang="en-US" sz="2800" dirty="0"/>
              <a:t>Take a moment to revisit what you wrote a few minutes ago</a:t>
            </a:r>
            <a:endParaRPr lang="en-US" dirty="0"/>
          </a:p>
          <a:p>
            <a:pPr lvl="2">
              <a:buClr>
                <a:schemeClr val="tx1"/>
              </a:buClr>
            </a:pPr>
            <a:r>
              <a:rPr lang="en-US" sz="2800" dirty="0"/>
              <a:t>What do you want to add to what you already wrote?</a:t>
            </a:r>
          </a:p>
          <a:p>
            <a:pPr lvl="2">
              <a:buClr>
                <a:schemeClr val="tx1"/>
              </a:buClr>
            </a:pPr>
            <a:endParaRPr lang="en-US" sz="2800" dirty="0"/>
          </a:p>
          <a:p>
            <a:pPr>
              <a:buClr>
                <a:schemeClr val="tx1"/>
              </a:buClr>
            </a:pPr>
            <a:r>
              <a:rPr lang="en-US" sz="2800" dirty="0"/>
              <a:t>Then I’ll briefly go through the 2</a:t>
            </a:r>
            <a:r>
              <a:rPr lang="en-US" sz="2800" baseline="30000" dirty="0"/>
              <a:t>nd</a:t>
            </a:r>
            <a:r>
              <a:rPr lang="en-US" sz="2800" dirty="0"/>
              <a:t> myth, and we’ll shift into discussion</a:t>
            </a:r>
          </a:p>
        </p:txBody>
      </p:sp>
    </p:spTree>
    <p:extLst>
      <p:ext uri="{BB962C8B-B14F-4D97-AF65-F5344CB8AC3E}">
        <p14:creationId xmlns:p14="http://schemas.microsoft.com/office/powerpoint/2010/main" val="3171644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77079"/>
            <a:ext cx="7498080" cy="6097636"/>
          </a:xfrm>
        </p:spPr>
        <p:txBody>
          <a:bodyPr>
            <a:normAutofit lnSpcReduction="10000"/>
          </a:bodyPr>
          <a:lstStyle/>
          <a:p>
            <a:pPr marL="82296" indent="0">
              <a:buNone/>
            </a:pPr>
            <a:r>
              <a:rPr lang="en-US" sz="3400" dirty="0"/>
              <a:t>If we chip away at the false and dangerous myth that race is biological and recognize the reality that race is a human invention, then the Racism Machine is more visible.</a:t>
            </a:r>
          </a:p>
          <a:p>
            <a:endParaRPr lang="en-US" dirty="0"/>
          </a:p>
          <a:p>
            <a:endParaRPr lang="en-US" dirty="0"/>
          </a:p>
          <a:p>
            <a:endParaRPr lang="en-US" dirty="0"/>
          </a:p>
          <a:p>
            <a:endParaRPr lang="en-US" dirty="0"/>
          </a:p>
          <a:p>
            <a:endParaRPr lang="en-US" dirty="0"/>
          </a:p>
          <a:p>
            <a:pPr marL="82296" indent="0">
              <a:buNone/>
            </a:pPr>
            <a:endParaRPr lang="en-US" dirty="0"/>
          </a:p>
          <a:p>
            <a:r>
              <a:rPr lang="en-US" dirty="0"/>
              <a:t>We ask: Who built it? When? Why? How?</a:t>
            </a:r>
          </a:p>
        </p:txBody>
      </p:sp>
      <p:pic>
        <p:nvPicPr>
          <p:cNvPr id="4" name="Content Placeholder 10"/>
          <p:cNvPicPr>
            <a:picLocks noChangeAspect="1"/>
          </p:cNvPicPr>
          <p:nvPr/>
        </p:nvPicPr>
        <p:blipFill>
          <a:blip r:embed="rId2"/>
          <a:srcRect t="-12011" b="-12011"/>
          <a:stretch>
            <a:fillRect/>
          </a:stretch>
        </p:blipFill>
        <p:spPr>
          <a:xfrm>
            <a:off x="2934208" y="2861464"/>
            <a:ext cx="3822192" cy="2447135"/>
          </a:xfrm>
          <a:prstGeom prst="rect">
            <a:avLst/>
          </a:prstGeom>
        </p:spPr>
      </p:pic>
    </p:spTree>
    <p:extLst>
      <p:ext uri="{BB962C8B-B14F-4D97-AF65-F5344CB8AC3E}">
        <p14:creationId xmlns:p14="http://schemas.microsoft.com/office/powerpoint/2010/main" val="23617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387" y="328278"/>
            <a:ext cx="2649794" cy="2277270"/>
          </a:xfrm>
        </p:spPr>
        <p:txBody>
          <a:bodyPr>
            <a:normAutofit/>
          </a:bodyPr>
          <a:lstStyle/>
          <a:p>
            <a:r>
              <a:rPr lang="en-US" sz="2800" dirty="0"/>
              <a:t>Myth #2: </a:t>
            </a:r>
            <a:r>
              <a:rPr lang="en-US" sz="2800" dirty="0">
                <a:solidFill>
                  <a:schemeClr val="dk1"/>
                </a:solidFill>
              </a:rPr>
              <a:t>Race has always existed. Whiteness has always existed.</a:t>
            </a:r>
            <a:endParaRPr lang="en-US" sz="2800" dirty="0"/>
          </a:p>
        </p:txBody>
      </p:sp>
      <p:sp>
        <p:nvSpPr>
          <p:cNvPr id="4" name="Text Placeholder 3"/>
          <p:cNvSpPr>
            <a:spLocks noGrp="1"/>
          </p:cNvSpPr>
          <p:nvPr>
            <p:ph type="body" sz="half" idx="3"/>
          </p:nvPr>
        </p:nvSpPr>
        <p:spPr>
          <a:xfrm>
            <a:off x="3775587" y="188578"/>
            <a:ext cx="5032818" cy="687722"/>
          </a:xfrm>
        </p:spPr>
        <p:txBody>
          <a:bodyPr>
            <a:noAutofit/>
          </a:bodyPr>
          <a:lstStyle/>
          <a:p>
            <a:pPr algn="ctr"/>
            <a:r>
              <a:rPr lang="en-US" sz="2800" dirty="0"/>
              <a:t>Reality</a:t>
            </a:r>
          </a:p>
        </p:txBody>
      </p:sp>
      <p:sp>
        <p:nvSpPr>
          <p:cNvPr id="6" name="Content Placeholder 5"/>
          <p:cNvSpPr>
            <a:spLocks noGrp="1"/>
          </p:cNvSpPr>
          <p:nvPr>
            <p:ph sz="quarter" idx="4"/>
          </p:nvPr>
        </p:nvSpPr>
        <p:spPr>
          <a:xfrm>
            <a:off x="3257427" y="964585"/>
            <a:ext cx="5640767" cy="5753100"/>
          </a:xfrm>
          <a:ln>
            <a:noFill/>
          </a:ln>
        </p:spPr>
        <p:txBody>
          <a:bodyPr>
            <a:noAutofit/>
          </a:bodyPr>
          <a:lstStyle/>
          <a:p>
            <a:pPr marL="118872" lvl="0" indent="0">
              <a:buNone/>
            </a:pPr>
            <a:r>
              <a:rPr lang="en-US" sz="2800" dirty="0">
                <a:solidFill>
                  <a:schemeClr val="dk1"/>
                </a:solidFill>
              </a:rPr>
              <a:t>Race is an invention, a relatively recent human invention. One location:</a:t>
            </a:r>
          </a:p>
          <a:p>
            <a:r>
              <a:rPr lang="en-US" sz="2800" dirty="0">
                <a:solidFill>
                  <a:schemeClr val="dk1"/>
                </a:solidFill>
              </a:rPr>
              <a:t>Colonial Virginia, 1600s</a:t>
            </a:r>
          </a:p>
          <a:p>
            <a:r>
              <a:rPr lang="en-US" sz="2800" dirty="0">
                <a:solidFill>
                  <a:schemeClr val="dk1"/>
                </a:solidFill>
              </a:rPr>
              <a:t>The line between servant and enslaved person was ambiguous</a:t>
            </a:r>
          </a:p>
          <a:p>
            <a:r>
              <a:rPr lang="en-US" sz="2800" dirty="0">
                <a:solidFill>
                  <a:schemeClr val="dk1"/>
                </a:solidFill>
              </a:rPr>
              <a:t>People didn’t identify as “Black” or “white” (nationality, language, religion)</a:t>
            </a:r>
          </a:p>
          <a:p>
            <a:r>
              <a:rPr lang="en-US" sz="2800" dirty="0">
                <a:solidFill>
                  <a:schemeClr val="dk1"/>
                </a:solidFill>
              </a:rPr>
              <a:t>Skin color wasn’t main dividing line</a:t>
            </a:r>
          </a:p>
          <a:p>
            <a:r>
              <a:rPr lang="en-US" sz="2800" dirty="0">
                <a:solidFill>
                  <a:schemeClr val="dk1"/>
                </a:solidFill>
              </a:rPr>
              <a:t>Elite wealthy landowners vs. labor</a:t>
            </a:r>
          </a:p>
          <a:p>
            <a:r>
              <a:rPr lang="en-US" sz="2800" dirty="0">
                <a:solidFill>
                  <a:schemeClr val="dk1"/>
                </a:solidFill>
              </a:rPr>
              <a:t>Bacon’s Rebellion (1676)</a:t>
            </a:r>
          </a:p>
        </p:txBody>
      </p:sp>
      <p:cxnSp>
        <p:nvCxnSpPr>
          <p:cNvPr id="15" name="Straight Connector 14"/>
          <p:cNvCxnSpPr/>
          <p:nvPr/>
        </p:nvCxnSpPr>
        <p:spPr>
          <a:xfrm flipV="1">
            <a:off x="3257427"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08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pPr algn="ctr"/>
            <a:r>
              <a:rPr lang="en-US" dirty="0"/>
              <a:t>Race is an invention</a:t>
            </a:r>
          </a:p>
        </p:txBody>
      </p:sp>
      <p:sp>
        <p:nvSpPr>
          <p:cNvPr id="3" name="Content Placeholder 2"/>
          <p:cNvSpPr>
            <a:spLocks noGrp="1"/>
          </p:cNvSpPr>
          <p:nvPr>
            <p:ph idx="1"/>
          </p:nvPr>
        </p:nvSpPr>
        <p:spPr>
          <a:xfrm>
            <a:off x="1435608" y="1473200"/>
            <a:ext cx="7498080" cy="5101514"/>
          </a:xfrm>
        </p:spPr>
        <p:txBody>
          <a:bodyPr>
            <a:noAutofit/>
          </a:bodyPr>
          <a:lstStyle/>
          <a:p>
            <a:r>
              <a:rPr lang="en-US" sz="2800" dirty="0">
                <a:solidFill>
                  <a:schemeClr val="dk1"/>
                </a:solidFill>
              </a:rPr>
              <a:t>Race was invented to protect the elite and divide and conquer the masses through the creation of a racial hierarchy</a:t>
            </a:r>
          </a:p>
          <a:p>
            <a:r>
              <a:rPr lang="en-US" sz="2800" dirty="0">
                <a:solidFill>
                  <a:schemeClr val="dk1"/>
                </a:solidFill>
              </a:rPr>
              <a:t>1705: “slave codes” of Virginia positioned enslaved Black people at bottom of hierarchy as “real estate” (permanent slavery that meant enslaved people were considered property) while European servants, newly called “white” received specific benefits of food, money, and a weapon when they finished their temporary servitude</a:t>
            </a:r>
          </a:p>
        </p:txBody>
      </p:sp>
    </p:spTree>
    <p:extLst>
      <p:ext uri="{BB962C8B-B14F-4D97-AF65-F5344CB8AC3E}">
        <p14:creationId xmlns:p14="http://schemas.microsoft.com/office/powerpoint/2010/main" val="164790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5904"/>
          </a:xfrm>
        </p:spPr>
        <p:txBody>
          <a:bodyPr>
            <a:noAutofit/>
          </a:bodyPr>
          <a:lstStyle/>
          <a:p>
            <a:pPr algn="ctr"/>
            <a:r>
              <a:rPr lang="en-US" dirty="0"/>
              <a:t>Race is an invention</a:t>
            </a:r>
          </a:p>
        </p:txBody>
      </p:sp>
      <p:sp>
        <p:nvSpPr>
          <p:cNvPr id="6" name="TextBox 5">
            <a:extLst>
              <a:ext uri="{FF2B5EF4-FFF2-40B4-BE49-F238E27FC236}">
                <a16:creationId xmlns:a16="http://schemas.microsoft.com/office/drawing/2014/main" id="{3873E0AF-2AAA-AF4B-AB26-C7770C343BBB}"/>
              </a:ext>
            </a:extLst>
          </p:cNvPr>
          <p:cNvSpPr txBox="1"/>
          <p:nvPr/>
        </p:nvSpPr>
        <p:spPr>
          <a:xfrm>
            <a:off x="1220636" y="1896542"/>
            <a:ext cx="7022216" cy="2677656"/>
          </a:xfrm>
          <a:prstGeom prst="rect">
            <a:avLst/>
          </a:prstGeom>
          <a:noFill/>
        </p:spPr>
        <p:txBody>
          <a:bodyPr wrap="square" rtlCol="0">
            <a:spAutoFit/>
          </a:bodyPr>
          <a:lstStyle/>
          <a:p>
            <a:pPr marL="342900" indent="-342900">
              <a:buClr>
                <a:schemeClr val="accent1"/>
              </a:buClr>
              <a:buSzPct val="80000"/>
              <a:buFont typeface="Arial" panose="020B0604020202020204" pitchFamily="34" charset="0"/>
              <a:buChar char="•"/>
            </a:pPr>
            <a:r>
              <a:rPr lang="en-US" sz="2800" dirty="0"/>
              <a:t>Legal scholar Michelle Alexander, in </a:t>
            </a:r>
            <a:r>
              <a:rPr lang="en-US" sz="2800" i="1" dirty="0"/>
              <a:t>The New Jim Crow</a:t>
            </a:r>
            <a:r>
              <a:rPr lang="en-US" sz="2800" dirty="0"/>
              <a:t>, refers to the invention of whiteness as the creation of a “</a:t>
            </a:r>
            <a:r>
              <a:rPr lang="en-US" sz="2800" b="1" dirty="0"/>
              <a:t>racial bribe</a:t>
            </a:r>
            <a:r>
              <a:rPr lang="en-US" sz="2800" dirty="0"/>
              <a:t>,” in which European laborers were “bribed” with new idea of whiteness to turn against enslaved Black people</a:t>
            </a:r>
          </a:p>
        </p:txBody>
      </p:sp>
    </p:spTree>
    <p:extLst>
      <p:ext uri="{BB962C8B-B14F-4D97-AF65-F5344CB8AC3E}">
        <p14:creationId xmlns:p14="http://schemas.microsoft.com/office/powerpoint/2010/main" val="139373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5904"/>
          </a:xfrm>
        </p:spPr>
        <p:txBody>
          <a:bodyPr>
            <a:noAutofit/>
          </a:bodyPr>
          <a:lstStyle/>
          <a:p>
            <a:pPr algn="ctr"/>
            <a:r>
              <a:rPr lang="en-US" sz="4400" dirty="0"/>
              <a:t>Ideology of white supremacy</a:t>
            </a:r>
            <a:endParaRPr lang="en-US" dirty="0"/>
          </a:p>
        </p:txBody>
      </p:sp>
      <p:sp>
        <p:nvSpPr>
          <p:cNvPr id="3" name="Content Placeholder 2"/>
          <p:cNvSpPr>
            <a:spLocks noGrp="1"/>
          </p:cNvSpPr>
          <p:nvPr>
            <p:ph idx="1"/>
          </p:nvPr>
        </p:nvSpPr>
        <p:spPr>
          <a:xfrm>
            <a:off x="1297858" y="1219200"/>
            <a:ext cx="7635830" cy="5355514"/>
          </a:xfrm>
        </p:spPr>
        <p:txBody>
          <a:bodyPr>
            <a:noAutofit/>
          </a:bodyPr>
          <a:lstStyle/>
          <a:p>
            <a:r>
              <a:rPr lang="en-US" sz="2200" dirty="0">
                <a:solidFill>
                  <a:schemeClr val="dk1"/>
                </a:solidFill>
              </a:rPr>
              <a:t>Myth that race has always existed, especially that whiteness has always existed, became embedded in an ideology of white supremacy</a:t>
            </a:r>
          </a:p>
          <a:p>
            <a:r>
              <a:rPr lang="en-US" sz="2200" dirty="0">
                <a:solidFill>
                  <a:schemeClr val="dk1"/>
                </a:solidFill>
              </a:rPr>
              <a:t>Ideology of white supremacy was built into the creation of this nation and normalized through every system (law, housing, finance, education, media, etc.)</a:t>
            </a:r>
          </a:p>
          <a:p>
            <a:r>
              <a:rPr lang="en-US" sz="2200" dirty="0">
                <a:solidFill>
                  <a:schemeClr val="dk1"/>
                </a:solidFill>
              </a:rPr>
              <a:t>Laws and government policies carried out this ideology</a:t>
            </a:r>
          </a:p>
          <a:p>
            <a:pPr lvl="1"/>
            <a:r>
              <a:rPr lang="en-US" sz="2200" dirty="0">
                <a:solidFill>
                  <a:schemeClr val="dk1"/>
                </a:solidFill>
              </a:rPr>
              <a:t>US Constitution includes 10 protections for slavery</a:t>
            </a:r>
          </a:p>
          <a:p>
            <a:pPr lvl="1"/>
            <a:r>
              <a:rPr lang="en-US" sz="2200" dirty="0">
                <a:solidFill>
                  <a:schemeClr val="dk1"/>
                </a:solidFill>
              </a:rPr>
              <a:t>1790: Citizenship for whites only</a:t>
            </a:r>
          </a:p>
          <a:p>
            <a:pPr lvl="1"/>
            <a:r>
              <a:rPr lang="en-US" sz="2200" dirty="0">
                <a:solidFill>
                  <a:schemeClr val="dk1"/>
                </a:solidFill>
              </a:rPr>
              <a:t>1808: Even though Congress banned the international slave trade, the number of enslaved people drastically increased through the rise in the domestic slave trade</a:t>
            </a:r>
          </a:p>
          <a:p>
            <a:pPr lvl="1"/>
            <a:r>
              <a:rPr lang="en-US" sz="2200" dirty="0">
                <a:solidFill>
                  <a:schemeClr val="dk1"/>
                </a:solidFill>
              </a:rPr>
              <a:t>1830: Indian Removal Act, followed by the Trail of Tears</a:t>
            </a:r>
          </a:p>
          <a:p>
            <a:pPr marL="82296" indent="0">
              <a:buNone/>
            </a:pPr>
            <a:endParaRPr lang="en-US" sz="2000" dirty="0">
              <a:solidFill>
                <a:schemeClr val="dk1"/>
              </a:solidFill>
            </a:endParaRPr>
          </a:p>
        </p:txBody>
      </p:sp>
    </p:spTree>
    <p:extLst>
      <p:ext uri="{BB962C8B-B14F-4D97-AF65-F5344CB8AC3E}">
        <p14:creationId xmlns:p14="http://schemas.microsoft.com/office/powerpoint/2010/main" val="64489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2EAB5-E9A2-2449-B9F7-86155FB5A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323" y="1010477"/>
            <a:ext cx="7184825" cy="5526157"/>
          </a:xfrm>
          <a:prstGeom prst="rect">
            <a:avLst/>
          </a:prstGeom>
        </p:spPr>
      </p:pic>
      <p:sp>
        <p:nvSpPr>
          <p:cNvPr id="4" name="Text Placeholder 2">
            <a:extLst>
              <a:ext uri="{FF2B5EF4-FFF2-40B4-BE49-F238E27FC236}">
                <a16:creationId xmlns:a16="http://schemas.microsoft.com/office/drawing/2014/main" id="{0897CDFE-1564-2045-ADFD-3B61D39526F1}"/>
              </a:ext>
            </a:extLst>
          </p:cNvPr>
          <p:cNvSpPr txBox="1">
            <a:spLocks/>
          </p:cNvSpPr>
          <p:nvPr/>
        </p:nvSpPr>
        <p:spPr>
          <a:xfrm>
            <a:off x="2461561" y="132522"/>
            <a:ext cx="5495064" cy="7000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a:t>Stolen Land</a:t>
            </a:r>
          </a:p>
        </p:txBody>
      </p:sp>
    </p:spTree>
    <p:extLst>
      <p:ext uri="{BB962C8B-B14F-4D97-AF65-F5344CB8AC3E}">
        <p14:creationId xmlns:p14="http://schemas.microsoft.com/office/powerpoint/2010/main" val="2180625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CE27B1-3CBA-EA4F-978E-C85FDD5ABA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4396" y="749200"/>
            <a:ext cx="7202401" cy="5359599"/>
          </a:xfrm>
          <a:prstGeom prst="rect">
            <a:avLst/>
          </a:prstGeom>
        </p:spPr>
      </p:pic>
      <p:sp>
        <p:nvSpPr>
          <p:cNvPr id="4" name="Text Placeholder 2">
            <a:extLst>
              <a:ext uri="{FF2B5EF4-FFF2-40B4-BE49-F238E27FC236}">
                <a16:creationId xmlns:a16="http://schemas.microsoft.com/office/drawing/2014/main" id="{9EA7D255-9E12-7D42-A596-0E29A1BE7DA4}"/>
              </a:ext>
            </a:extLst>
          </p:cNvPr>
          <p:cNvSpPr txBox="1">
            <a:spLocks/>
          </p:cNvSpPr>
          <p:nvPr/>
        </p:nvSpPr>
        <p:spPr>
          <a:xfrm>
            <a:off x="2488065" y="6158000"/>
            <a:ext cx="5495064" cy="700000"/>
          </a:xfrm>
          <a:prstGeom prst="rect">
            <a:avLst/>
          </a:prstGeom>
        </p:spPr>
        <p:txBody>
          <a:bodyPr>
            <a:normAutofit fontScale="925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i="1" dirty="0"/>
              <a:t>American Progress </a:t>
            </a:r>
            <a:r>
              <a:rPr lang="en-US" sz="2800" dirty="0"/>
              <a:t>(1872) by John Gast</a:t>
            </a:r>
          </a:p>
        </p:txBody>
      </p:sp>
      <p:sp>
        <p:nvSpPr>
          <p:cNvPr id="5" name="Text Placeholder 2">
            <a:extLst>
              <a:ext uri="{FF2B5EF4-FFF2-40B4-BE49-F238E27FC236}">
                <a16:creationId xmlns:a16="http://schemas.microsoft.com/office/drawing/2014/main" id="{795123A5-CE39-494D-890B-3A7494555E7F}"/>
              </a:ext>
            </a:extLst>
          </p:cNvPr>
          <p:cNvSpPr txBox="1">
            <a:spLocks/>
          </p:cNvSpPr>
          <p:nvPr/>
        </p:nvSpPr>
        <p:spPr>
          <a:xfrm>
            <a:off x="2488065" y="49200"/>
            <a:ext cx="5495064" cy="7000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a:t>Manifest Destiny</a:t>
            </a:r>
          </a:p>
        </p:txBody>
      </p:sp>
    </p:spTree>
    <p:extLst>
      <p:ext uri="{BB962C8B-B14F-4D97-AF65-F5344CB8AC3E}">
        <p14:creationId xmlns:p14="http://schemas.microsoft.com/office/powerpoint/2010/main" val="3758110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9026"/>
            <a:ext cx="7498080" cy="1126849"/>
          </a:xfrm>
        </p:spPr>
        <p:txBody>
          <a:bodyPr>
            <a:noAutofit/>
          </a:bodyPr>
          <a:lstStyle/>
          <a:p>
            <a:pPr algn="ctr"/>
            <a:r>
              <a:rPr lang="en-US" sz="3200" dirty="0"/>
              <a:t>Laws and government policies continued to carry out the ideology of white supremacy</a:t>
            </a:r>
            <a:endParaRPr lang="en-US" sz="3200" dirty="0">
              <a:solidFill>
                <a:schemeClr val="dk1"/>
              </a:solidFill>
            </a:endParaRPr>
          </a:p>
        </p:txBody>
      </p:sp>
      <p:sp>
        <p:nvSpPr>
          <p:cNvPr id="3" name="Content Placeholder 2"/>
          <p:cNvSpPr>
            <a:spLocks noGrp="1"/>
          </p:cNvSpPr>
          <p:nvPr>
            <p:ph idx="1"/>
          </p:nvPr>
        </p:nvSpPr>
        <p:spPr>
          <a:xfrm>
            <a:off x="1297858" y="1285875"/>
            <a:ext cx="7635830" cy="5288839"/>
          </a:xfrm>
        </p:spPr>
        <p:txBody>
          <a:bodyPr>
            <a:noAutofit/>
          </a:bodyPr>
          <a:lstStyle/>
          <a:p>
            <a:r>
              <a:rPr lang="en-US" sz="2400" dirty="0">
                <a:solidFill>
                  <a:schemeClr val="dk1"/>
                </a:solidFill>
              </a:rPr>
              <a:t>After the Civil War ended in 1865: “slavery by another name” (sharecropping, lynching, “Black codes,” &amp; criminalization of Black people through convict leasing) (film </a:t>
            </a:r>
            <a:r>
              <a:rPr lang="en-US" sz="2400" i="1" dirty="0">
                <a:solidFill>
                  <a:schemeClr val="dk1"/>
                </a:solidFill>
              </a:rPr>
              <a:t>13</a:t>
            </a:r>
            <a:r>
              <a:rPr lang="en-US" sz="2400" i="1" baseline="30000" dirty="0">
                <a:solidFill>
                  <a:schemeClr val="dk1"/>
                </a:solidFill>
              </a:rPr>
              <a:t>th</a:t>
            </a:r>
            <a:r>
              <a:rPr lang="en-US" sz="2400" dirty="0">
                <a:solidFill>
                  <a:schemeClr val="dk1"/>
                </a:solidFill>
              </a:rPr>
              <a:t>)</a:t>
            </a:r>
          </a:p>
          <a:p>
            <a:r>
              <a:rPr lang="en-US" sz="2400" dirty="0">
                <a:solidFill>
                  <a:schemeClr val="dk1"/>
                </a:solidFill>
              </a:rPr>
              <a:t>1882: Chinese Exclusion Act (“Yellow Peril”)</a:t>
            </a:r>
          </a:p>
          <a:p>
            <a:r>
              <a:rPr lang="en-US" sz="2400" dirty="0">
                <a:solidFill>
                  <a:schemeClr val="dk1"/>
                </a:solidFill>
              </a:rPr>
              <a:t>1896: </a:t>
            </a:r>
            <a:r>
              <a:rPr lang="en-US" sz="2400" i="1" dirty="0">
                <a:solidFill>
                  <a:schemeClr val="dk1"/>
                </a:solidFill>
              </a:rPr>
              <a:t>Plessy v. Ferguson </a:t>
            </a:r>
            <a:r>
              <a:rPr lang="en-US" sz="2400" dirty="0">
                <a:solidFill>
                  <a:schemeClr val="dk1"/>
                </a:solidFill>
              </a:rPr>
              <a:t>(“separate but equal” Jim Crow segregation upheld by Supreme Court)</a:t>
            </a:r>
          </a:p>
          <a:p>
            <a:r>
              <a:rPr lang="en-US" sz="2400" dirty="0">
                <a:solidFill>
                  <a:schemeClr val="dk1"/>
                </a:solidFill>
              </a:rPr>
              <a:t>Eugenics movement for white racial purity was mainstream in American science, politics, &amp; culture</a:t>
            </a:r>
          </a:p>
          <a:p>
            <a:pPr lvl="1"/>
            <a:r>
              <a:rPr lang="en-US" sz="2400" dirty="0">
                <a:solidFill>
                  <a:schemeClr val="dk1"/>
                </a:solidFill>
              </a:rPr>
              <a:t>1924: Racial Integrity Act (ban on interracial marriage)</a:t>
            </a:r>
          </a:p>
          <a:p>
            <a:pPr lvl="1"/>
            <a:r>
              <a:rPr lang="en-US" sz="2400" dirty="0">
                <a:solidFill>
                  <a:schemeClr val="dk1"/>
                </a:solidFill>
              </a:rPr>
              <a:t>1924: Immigration Act (immigration restricted to northern Europe)</a:t>
            </a:r>
          </a:p>
          <a:p>
            <a:pPr lvl="1"/>
            <a:r>
              <a:rPr lang="en-US" sz="2400" dirty="0">
                <a:solidFill>
                  <a:schemeClr val="dk1"/>
                </a:solidFill>
              </a:rPr>
              <a:t>Influenced Nazi Germany</a:t>
            </a:r>
          </a:p>
        </p:txBody>
      </p:sp>
    </p:spTree>
    <p:extLst>
      <p:ext uri="{BB962C8B-B14F-4D97-AF65-F5344CB8AC3E}">
        <p14:creationId xmlns:p14="http://schemas.microsoft.com/office/powerpoint/2010/main" val="421029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181207"/>
            <a:ext cx="8719930" cy="610681"/>
          </a:xfrm>
        </p:spPr>
        <p:txBody>
          <a:bodyPr>
            <a:normAutofit/>
          </a:bodyPr>
          <a:lstStyle/>
          <a:p>
            <a:r>
              <a:rPr lang="en-US" sz="3200" b="0" dirty="0"/>
              <a:t>Shifting to the present</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198783" y="2478157"/>
            <a:ext cx="3770244" cy="4049620"/>
          </a:xfrm>
        </p:spPr>
        <p:txBody>
          <a:bodyPr>
            <a:normAutofit fontScale="92500" lnSpcReduction="20000"/>
          </a:bodyPr>
          <a:lstStyle/>
          <a:p>
            <a:r>
              <a:rPr lang="en-US" dirty="0"/>
              <a:t>Pres. Bill Clinton: “I believe one of the great truths to emerge from this triumphant expedition inside the human genome is that in genetic terms all human beings, regardless of race, are more than 99.9 percent the same.” </a:t>
            </a:r>
          </a:p>
          <a:p>
            <a:r>
              <a:rPr lang="en-US" dirty="0"/>
              <a:t>Dr. J. Craig Venter: “the concept of race has no genetic or scientific basis.”</a:t>
            </a:r>
          </a:p>
        </p:txBody>
      </p:sp>
      <p:sp>
        <p:nvSpPr>
          <p:cNvPr id="6" name="Content Placeholder 5">
            <a:extLst>
              <a:ext uri="{FF2B5EF4-FFF2-40B4-BE49-F238E27FC236}">
                <a16:creationId xmlns:a16="http://schemas.microsoft.com/office/drawing/2014/main" id="{4BE0BB27-C7D9-B440-8080-4A77E700A1C5}"/>
              </a:ext>
            </a:extLst>
          </p:cNvPr>
          <p:cNvSpPr>
            <a:spLocks noGrp="1"/>
          </p:cNvSpPr>
          <p:nvPr>
            <p:ph sz="quarter" idx="4"/>
          </p:nvPr>
        </p:nvSpPr>
        <p:spPr>
          <a:xfrm>
            <a:off x="4366591" y="2451655"/>
            <a:ext cx="4552122" cy="3440020"/>
          </a:xfrm>
        </p:spPr>
        <p:txBody>
          <a:bodyPr>
            <a:normAutofit fontScale="92500" lnSpcReduction="20000"/>
          </a:bodyPr>
          <a:lstStyle/>
          <a:p>
            <a:r>
              <a:rPr lang="en-US" dirty="0"/>
              <a:t>2012: scholar Peter A. Chow-White: the myth that race is biological “has not only been raised once again, but given new currency” (</a:t>
            </a:r>
            <a:r>
              <a:rPr lang="en-US" dirty="0">
                <a:hlinkClick r:id="rId2"/>
              </a:rPr>
              <a:t>94</a:t>
            </a:r>
            <a:r>
              <a:rPr lang="en-US" dirty="0"/>
              <a:t>)</a:t>
            </a:r>
          </a:p>
          <a:p>
            <a:r>
              <a:rPr lang="en-US" dirty="0"/>
              <a:t>2019: </a:t>
            </a:r>
            <a:r>
              <a:rPr lang="en-US" i="1" dirty="0"/>
              <a:t>Superior: The Return of Race Science</a:t>
            </a:r>
            <a:r>
              <a:rPr lang="en-US" dirty="0"/>
              <a:t> by Angela Saini: “Scientific racism has come out of the shadows, at least partly because wider society has made room for it” (</a:t>
            </a:r>
            <a:r>
              <a:rPr lang="en-US" dirty="0">
                <a:hlinkClick r:id="rId3"/>
              </a:rPr>
              <a:t>104</a:t>
            </a:r>
            <a:r>
              <a:rPr lang="en-US" dirty="0"/>
              <a:t>)</a:t>
            </a:r>
            <a:endParaRPr lang="en-US" sz="2800" dirty="0"/>
          </a:p>
          <a:p>
            <a:endParaRPr lang="en-US" dirty="0"/>
          </a:p>
        </p:txBody>
      </p:sp>
      <p:sp>
        <p:nvSpPr>
          <p:cNvPr id="8" name="Title 1">
            <a:extLst>
              <a:ext uri="{FF2B5EF4-FFF2-40B4-BE49-F238E27FC236}">
                <a16:creationId xmlns:a16="http://schemas.microsoft.com/office/drawing/2014/main" id="{59F914A1-BD72-BC47-B7F3-52C772EBEDEE}"/>
              </a:ext>
            </a:extLst>
          </p:cNvPr>
          <p:cNvSpPr txBox="1">
            <a:spLocks/>
          </p:cNvSpPr>
          <p:nvPr/>
        </p:nvSpPr>
        <p:spPr>
          <a:xfrm>
            <a:off x="198783" y="837188"/>
            <a:ext cx="3637723" cy="1232451"/>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400" b="0" dirty="0">
                <a:effectLst/>
              </a:rPr>
              <a:t>2000: completion of the first map of the human genome</a:t>
            </a:r>
          </a:p>
        </p:txBody>
      </p:sp>
      <p:sp>
        <p:nvSpPr>
          <p:cNvPr id="9" name="Title 1">
            <a:extLst>
              <a:ext uri="{FF2B5EF4-FFF2-40B4-BE49-F238E27FC236}">
                <a16:creationId xmlns:a16="http://schemas.microsoft.com/office/drawing/2014/main" id="{72F0FD79-CA87-2646-8A88-CD3B8826334A}"/>
              </a:ext>
            </a:extLst>
          </p:cNvPr>
          <p:cNvSpPr txBox="1">
            <a:spLocks/>
          </p:cNvSpPr>
          <p:nvPr/>
        </p:nvSpPr>
        <p:spPr>
          <a:xfrm>
            <a:off x="4850294" y="813926"/>
            <a:ext cx="3637723" cy="1232451"/>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400" b="0" dirty="0">
                <a:effectLst/>
              </a:rPr>
              <a:t>2010s: rise in belief that race is biological</a:t>
            </a:r>
          </a:p>
        </p:txBody>
      </p:sp>
      <p:cxnSp>
        <p:nvCxnSpPr>
          <p:cNvPr id="10" name="Straight Connector 9">
            <a:extLst>
              <a:ext uri="{FF2B5EF4-FFF2-40B4-BE49-F238E27FC236}">
                <a16:creationId xmlns:a16="http://schemas.microsoft.com/office/drawing/2014/main" id="{02E8C92E-F1FE-0A43-A094-FA643286C804}"/>
              </a:ext>
            </a:extLst>
          </p:cNvPr>
          <p:cNvCxnSpPr>
            <a:cxnSpLocks/>
          </p:cNvCxnSpPr>
          <p:nvPr/>
        </p:nvCxnSpPr>
        <p:spPr>
          <a:xfrm flipV="1">
            <a:off x="4185078" y="1205948"/>
            <a:ext cx="0" cy="5321829"/>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93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9"/>
            <a:ext cx="7498080" cy="425450"/>
          </a:xfrm>
        </p:spPr>
        <p:txBody>
          <a:bodyPr>
            <a:noAutofit/>
          </a:bodyPr>
          <a:lstStyle/>
          <a:p>
            <a:pPr algn="ctr"/>
            <a:r>
              <a:rPr lang="en-US" sz="4400" dirty="0"/>
              <a:t>Challenges</a:t>
            </a:r>
          </a:p>
        </p:txBody>
      </p:sp>
      <p:sp>
        <p:nvSpPr>
          <p:cNvPr id="3" name="Content Placeholder 2"/>
          <p:cNvSpPr>
            <a:spLocks noGrp="1"/>
          </p:cNvSpPr>
          <p:nvPr>
            <p:ph idx="1"/>
          </p:nvPr>
        </p:nvSpPr>
        <p:spPr>
          <a:xfrm>
            <a:off x="1435608" y="857250"/>
            <a:ext cx="7498080" cy="5886449"/>
          </a:xfrm>
        </p:spPr>
        <p:txBody>
          <a:bodyPr>
            <a:noAutofit/>
          </a:bodyPr>
          <a:lstStyle/>
          <a:p>
            <a:r>
              <a:rPr lang="en-US" sz="2200" dirty="0"/>
              <a:t>If you are white and grew up in the US, you were almost certainly indoctrinated into or conditioned to believe the 2 myths discussed (that race is biological &amp; that race has always existed) because they are in the air we breathe, reinforced by every system</a:t>
            </a:r>
          </a:p>
          <a:p>
            <a:pPr lvl="1"/>
            <a:r>
              <a:rPr lang="en-US" sz="2200" dirty="0"/>
              <a:t>Reflecting on your indoctrination is important</a:t>
            </a:r>
          </a:p>
          <a:p>
            <a:r>
              <a:rPr lang="en-US" sz="2200" dirty="0"/>
              <a:t>These myths fuel the persistence of systemic racism today because they rationalize an ideology of white supremacy</a:t>
            </a:r>
          </a:p>
          <a:p>
            <a:r>
              <a:rPr lang="en-US" sz="2200" dirty="0"/>
              <a:t>Most K-12 schools in the US don’t debunk these myths, and usually the college courses that debunk them are electives</a:t>
            </a:r>
          </a:p>
          <a:p>
            <a:r>
              <a:rPr lang="en-US" sz="2200" dirty="0"/>
              <a:t>White people are usually not taught to question these myths so they are unaware of unearned advantages that they have, so they resist the idea of white privilege (this resistance is known as “white fragility”)</a:t>
            </a:r>
          </a:p>
          <a:p>
            <a:r>
              <a:rPr lang="en-US" sz="2200" dirty="0"/>
              <a:t>Or if white people do question these myths, they have trouble finding other white people to discuss this with</a:t>
            </a:r>
          </a:p>
        </p:txBody>
      </p:sp>
    </p:spTree>
    <p:extLst>
      <p:ext uri="{BB962C8B-B14F-4D97-AF65-F5344CB8AC3E}">
        <p14:creationId xmlns:p14="http://schemas.microsoft.com/office/powerpoint/2010/main" val="334800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04805"/>
          </a:xfrm>
        </p:spPr>
        <p:txBody>
          <a:bodyPr>
            <a:noAutofit/>
          </a:bodyPr>
          <a:lstStyle/>
          <a:p>
            <a:pPr algn="ctr"/>
            <a:r>
              <a:rPr lang="en-US" sz="4400" dirty="0"/>
              <a:t>Transition to discussion</a:t>
            </a:r>
          </a:p>
        </p:txBody>
      </p:sp>
      <p:sp>
        <p:nvSpPr>
          <p:cNvPr id="3" name="Content Placeholder 2"/>
          <p:cNvSpPr>
            <a:spLocks noGrp="1"/>
          </p:cNvSpPr>
          <p:nvPr>
            <p:ph idx="1"/>
          </p:nvPr>
        </p:nvSpPr>
        <p:spPr>
          <a:xfrm>
            <a:off x="1435608" y="1179443"/>
            <a:ext cx="7498080" cy="5399157"/>
          </a:xfrm>
        </p:spPr>
        <p:txBody>
          <a:bodyPr>
            <a:noAutofit/>
          </a:bodyPr>
          <a:lstStyle/>
          <a:p>
            <a:r>
              <a:rPr lang="en-US" sz="2400" dirty="0"/>
              <a:t>Go back to the writing you’ve been doing tonight, review it, and respond to one or both questions:</a:t>
            </a:r>
          </a:p>
          <a:p>
            <a:pPr lvl="1"/>
            <a:r>
              <a:rPr lang="en-US" sz="2400" dirty="0"/>
              <a:t>How were you indoctrinated into one of these myths (that race is biological, that race has always existed)?</a:t>
            </a:r>
          </a:p>
          <a:p>
            <a:pPr lvl="1"/>
            <a:r>
              <a:rPr lang="en-US" sz="2400" dirty="0"/>
              <a:t>How do you see one or both of these myths operating in your life (at your workplace, community, etc.)?</a:t>
            </a:r>
          </a:p>
          <a:p>
            <a:r>
              <a:rPr lang="en-US" sz="2400" dirty="0"/>
              <a:t>In a moment, I will stop sharing these slides and pose these 2 questions again. Think about which question you’d like to share.  Again, we won’t have time to hear from everyone, but it’d be great hear from several people, so please try to keep your response brief. Then we’ll transition to open Q&amp;A and a </a:t>
            </a:r>
            <a:r>
              <a:rPr lang="en-US" sz="2400"/>
              <a:t>short poll.</a:t>
            </a:r>
            <a:endParaRPr lang="en-US" sz="2400" dirty="0"/>
          </a:p>
        </p:txBody>
      </p:sp>
    </p:spTree>
    <p:extLst>
      <p:ext uri="{BB962C8B-B14F-4D97-AF65-F5344CB8AC3E}">
        <p14:creationId xmlns:p14="http://schemas.microsoft.com/office/powerpoint/2010/main" val="4981517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22692</TotalTime>
  <Words>2643</Words>
  <Application>Microsoft Macintosh PowerPoint</Application>
  <PresentationFormat>On-screen Show (4:3)</PresentationFormat>
  <Paragraphs>189</Paragraphs>
  <Slides>32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Gill Sans MT</vt:lpstr>
      <vt:lpstr>Verdana</vt:lpstr>
      <vt:lpstr>Wingdings 2</vt:lpstr>
      <vt:lpstr>Solstice</vt:lpstr>
      <vt:lpstr>Dismantling the Racism Machine:  A Beginning Workshop Series for White People Part 1</vt:lpstr>
      <vt:lpstr>Workshop Series Schedule</vt:lpstr>
      <vt:lpstr>Racial Myths or Ideologies </vt:lpstr>
      <vt:lpstr>PowerPoint Presentation</vt:lpstr>
      <vt:lpstr>Race is not biological but a human invention</vt:lpstr>
      <vt:lpstr>PowerPoint Presentation</vt:lpstr>
      <vt:lpstr>But what about skin color?</vt:lpstr>
      <vt:lpstr>But what about skin color??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is the myth that race is biological dangerous? This myth determines:  Who is considered fully human?</vt:lpstr>
      <vt:lpstr>PAUSE and REFLECT for 3 minutes</vt:lpstr>
      <vt:lpstr>PowerPoint Presentation</vt:lpstr>
      <vt:lpstr>PowerPoint Presentation</vt:lpstr>
      <vt:lpstr>PowerPoint Presentation</vt:lpstr>
      <vt:lpstr>PAUSE and REFLECT for 3 minutes</vt:lpstr>
      <vt:lpstr>PowerPoint Presentation</vt:lpstr>
      <vt:lpstr>PowerPoint Presentation</vt:lpstr>
      <vt:lpstr>Race is an invention</vt:lpstr>
      <vt:lpstr>Race is an invention</vt:lpstr>
      <vt:lpstr>Ideology of white supremacy</vt:lpstr>
      <vt:lpstr>PowerPoint Presentation</vt:lpstr>
      <vt:lpstr>PowerPoint Presentation</vt:lpstr>
      <vt:lpstr>Laws and government policies continued to carry out the ideology of white supremacy</vt:lpstr>
      <vt:lpstr>Shifting to the present</vt:lpstr>
      <vt:lpstr>Challenges</vt:lpstr>
      <vt:lpstr>Transition to discussion</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 Karen</cp:lastModifiedBy>
  <cp:revision>463</cp:revision>
  <cp:lastPrinted>2019-10-21T21:58:22Z</cp:lastPrinted>
  <dcterms:created xsi:type="dcterms:W3CDTF">2017-07-27T11:06:47Z</dcterms:created>
  <dcterms:modified xsi:type="dcterms:W3CDTF">2020-07-15T22:13:05Z</dcterms:modified>
</cp:coreProperties>
</file>