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2"/>
  </p:notesMasterIdLst>
  <p:handoutMasterIdLst>
    <p:handoutMasterId r:id="rId23"/>
  </p:handoutMasterIdLst>
  <p:sldIdLst>
    <p:sldId id="256" r:id="rId2"/>
    <p:sldId id="340" r:id="rId3"/>
    <p:sldId id="378" r:id="rId4"/>
    <p:sldId id="317" r:id="rId5"/>
    <p:sldId id="297" r:id="rId6"/>
    <p:sldId id="308" r:id="rId7"/>
    <p:sldId id="310" r:id="rId8"/>
    <p:sldId id="373" r:id="rId9"/>
    <p:sldId id="374" r:id="rId10"/>
    <p:sldId id="375" r:id="rId11"/>
    <p:sldId id="376" r:id="rId12"/>
    <p:sldId id="377" r:id="rId13"/>
    <p:sldId id="383" r:id="rId14"/>
    <p:sldId id="372" r:id="rId15"/>
    <p:sldId id="380" r:id="rId16"/>
    <p:sldId id="381" r:id="rId17"/>
    <p:sldId id="384" r:id="rId18"/>
    <p:sldId id="361" r:id="rId19"/>
    <p:sldId id="382" r:id="rId20"/>
    <p:sldId id="290"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2" autoAdjust="0"/>
    <p:restoredTop sz="94633" autoAdjust="0"/>
  </p:normalViewPr>
  <p:slideViewPr>
    <p:cSldViewPr snapToGrid="0" snapToObjects="1">
      <p:cViewPr varScale="1">
        <p:scale>
          <a:sx n="107" d="100"/>
          <a:sy n="107" d="100"/>
        </p:scale>
        <p:origin x="195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5/3/19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5/3/19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5/3/19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5/3/19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5/3/19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5/3/19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5/3/19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5/3/19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5/3/19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5/3/19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5/3/19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5/3/19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5/3/19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5/3/19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ividednolonger.com/lecture-series/" TargetMode="External"/><Relationship Id="rId2" Type="http://schemas.openxmlformats.org/officeDocument/2006/relationships/hyperlink" Target="https://dividednolong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8</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2"/>
            <a:ext cx="7498080" cy="771339"/>
          </a:xfrm>
        </p:spPr>
        <p:txBody>
          <a:bodyPr>
            <a:noAutofit/>
          </a:bodyPr>
          <a:lstStyle/>
          <a:p>
            <a:pPr algn="ctr"/>
            <a:r>
              <a:rPr lang="en-US" dirty="0"/>
              <a:t>Resources on my website</a:t>
            </a:r>
          </a:p>
        </p:txBody>
      </p:sp>
      <p:sp>
        <p:nvSpPr>
          <p:cNvPr id="3" name="Content Placeholder 2"/>
          <p:cNvSpPr>
            <a:spLocks noGrp="1"/>
          </p:cNvSpPr>
          <p:nvPr>
            <p:ph idx="1"/>
          </p:nvPr>
        </p:nvSpPr>
        <p:spPr>
          <a:xfrm>
            <a:off x="1111045" y="914400"/>
            <a:ext cx="7822643" cy="5791199"/>
          </a:xfrm>
        </p:spPr>
        <p:txBody>
          <a:bodyPr>
            <a:normAutofit fontScale="85000" lnSpcReduction="20000"/>
          </a:bodyPr>
          <a:lstStyle/>
          <a:p>
            <a:r>
              <a:rPr lang="en-US" dirty="0"/>
              <a:t>My website = Divided No Longer: </a:t>
            </a:r>
            <a:r>
              <a:rPr lang="en-US" dirty="0">
                <a:hlinkClick r:id="rId2">
                  <a:extLst>
                    <a:ext uri="{A12FA001-AC4F-418D-AE19-62706E023703}">
                      <ahyp:hlinkClr xmlns:ahyp="http://schemas.microsoft.com/office/drawing/2018/hyperlinkcolor" val="tx"/>
                    </a:ext>
                  </a:extLst>
                </a:hlinkClick>
              </a:rPr>
              <a:t>https://dividednolonger.com/</a:t>
            </a:r>
            <a:endParaRPr lang="en-US" dirty="0"/>
          </a:p>
          <a:p>
            <a:r>
              <a:rPr lang="en-US" dirty="0"/>
              <a:t>Check out the tabs at the top (or in a menu list depending on your browser), which include Resources on Race and Racism (which then includes sub-tabs on specific topics)</a:t>
            </a:r>
          </a:p>
          <a:p>
            <a:r>
              <a:rPr lang="en-US" dirty="0"/>
              <a:t>Also click on the tab “My Presentations” and scroll down to the Leisure Learning Series of </a:t>
            </a:r>
            <a:r>
              <a:rPr lang="en-US" dirty="0" err="1"/>
              <a:t>Bernards</a:t>
            </a:r>
            <a:r>
              <a:rPr lang="en-US" dirty="0"/>
              <a:t> Library and click on the link to this page: </a:t>
            </a:r>
            <a:r>
              <a:rPr lang="en-US" dirty="0">
                <a:hlinkClick r:id="rId3">
                  <a:extLst>
                    <a:ext uri="{A12FA001-AC4F-418D-AE19-62706E023703}">
                      <ahyp:hlinkClr xmlns:ahyp="http://schemas.microsoft.com/office/drawing/2018/hyperlinkcolor" val="tx"/>
                    </a:ext>
                  </a:extLst>
                </a:hlinkClick>
              </a:rPr>
              <a:t>https://dividednolonger.com/lecture-series/</a:t>
            </a:r>
            <a:endParaRPr lang="en-US" dirty="0"/>
          </a:p>
          <a:p>
            <a:pPr lvl="1"/>
            <a:r>
              <a:rPr lang="en-US" dirty="0"/>
              <a:t>I created this page for you to compile resources relevant for each week of this series, so please check it out</a:t>
            </a:r>
          </a:p>
          <a:p>
            <a:r>
              <a:rPr lang="en-US" dirty="0"/>
              <a:t>Feel free to email me with any feedback or questions</a:t>
            </a:r>
          </a:p>
          <a:p>
            <a:pPr lvl="1"/>
            <a:r>
              <a:rPr lang="en-US" dirty="0"/>
              <a:t>Email: dividednolonger@gmail.com</a:t>
            </a:r>
          </a:p>
          <a:p>
            <a:pPr lvl="1"/>
            <a:endParaRPr lang="en-US" dirty="0"/>
          </a:p>
        </p:txBody>
      </p:sp>
    </p:spTree>
    <p:extLst>
      <p:ext uri="{BB962C8B-B14F-4D97-AF65-F5344CB8AC3E}">
        <p14:creationId xmlns:p14="http://schemas.microsoft.com/office/powerpoint/2010/main" val="176595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41912"/>
            <a:ext cx="7686779" cy="5415147"/>
          </a:xfrm>
        </p:spPr>
        <p:txBody>
          <a:bodyPr>
            <a:noAutofit/>
          </a:bodyPr>
          <a:lstStyle/>
          <a:p>
            <a:r>
              <a:rPr lang="en-US" sz="2800" dirty="0"/>
              <a:t>“whiteness defined through European ancestry was </a:t>
            </a:r>
            <a:r>
              <a:rPr lang="en-US" sz="2800" b="1" dirty="0"/>
              <a:t>a calculated racial solution</a:t>
            </a:r>
            <a:r>
              <a:rPr lang="en-US" sz="2800" dirty="0"/>
              <a:t> developed by colonial leaders to the economic and physical threat of laboring-class solidarity” </a:t>
            </a:r>
            <a:r>
              <a:rPr lang="en-US" sz="2400" dirty="0"/>
              <a:t>(Goodman et al.)</a:t>
            </a:r>
          </a:p>
        </p:txBody>
      </p:sp>
    </p:spTree>
    <p:extLst>
      <p:ext uri="{BB962C8B-B14F-4D97-AF65-F5344CB8AC3E}">
        <p14:creationId xmlns:p14="http://schemas.microsoft.com/office/powerpoint/2010/main" val="207742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1279" y="878774"/>
            <a:ext cx="7912410" cy="5878285"/>
          </a:xfrm>
        </p:spPr>
        <p:txBody>
          <a:bodyPr>
            <a:noAutofit/>
          </a:bodyPr>
          <a:lstStyle/>
          <a:p>
            <a:r>
              <a:rPr lang="en-US" sz="2800" dirty="0"/>
              <a:t>1705: the “slave codes” - the colonial Virginia law that establishes black slaves as permanent slaves, as “real estate” (property) also establishes that white servants receive benefits of food, money, and weapons when their period of indentured servitude is over; they can go to court if not treated well</a:t>
            </a:r>
          </a:p>
          <a:p>
            <a:r>
              <a:rPr lang="en-US" sz="2800" dirty="0"/>
              <a:t>“white privilege” = unearned advantages based on a “calculated racial solution” to divide and conquer and protect the elite</a:t>
            </a:r>
          </a:p>
          <a:p>
            <a:pPr lvl="1"/>
            <a:r>
              <a:rPr lang="en-US" sz="2400" dirty="0"/>
              <a:t>Human invention, not natural or innate</a:t>
            </a:r>
          </a:p>
          <a:p>
            <a:r>
              <a:rPr lang="en-US" sz="2800" dirty="0"/>
              <a:t>Mechanisms developed for establishing the borders around whiteness and for patrolling those borders</a:t>
            </a:r>
          </a:p>
        </p:txBody>
      </p:sp>
    </p:spTree>
    <p:extLst>
      <p:ext uri="{BB962C8B-B14F-4D97-AF65-F5344CB8AC3E}">
        <p14:creationId xmlns:p14="http://schemas.microsoft.com/office/powerpoint/2010/main" val="131030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58515"/>
          </a:xfrm>
        </p:spPr>
        <p:txBody>
          <a:bodyPr>
            <a:noAutofit/>
          </a:bodyPr>
          <a:lstStyle/>
          <a:p>
            <a:pPr algn="ctr"/>
            <a:r>
              <a:rPr lang="en-US" dirty="0"/>
              <a:t>Take Apart the Racism Machine</a:t>
            </a:r>
          </a:p>
        </p:txBody>
      </p:sp>
      <p:sp>
        <p:nvSpPr>
          <p:cNvPr id="3" name="Content Placeholder 2"/>
          <p:cNvSpPr>
            <a:spLocks noGrp="1"/>
          </p:cNvSpPr>
          <p:nvPr>
            <p:ph idx="1"/>
          </p:nvPr>
        </p:nvSpPr>
        <p:spPr>
          <a:xfrm>
            <a:off x="1185863" y="1033153"/>
            <a:ext cx="7747825" cy="5545448"/>
          </a:xfrm>
        </p:spPr>
        <p:txBody>
          <a:bodyPr>
            <a:normAutofit lnSpcReduction="10000"/>
          </a:bodyPr>
          <a:lstStyle/>
          <a:p>
            <a:r>
              <a:rPr lang="en-US" sz="3000" dirty="0"/>
              <a:t>Recognize how people, especially white people, have been manipulated to believe pervasive false racial myths that are in the very air we breathe</a:t>
            </a:r>
          </a:p>
          <a:p>
            <a:pPr lvl="1"/>
            <a:r>
              <a:rPr lang="en-US" sz="2600" dirty="0"/>
              <a:t>White people are often not aware of systemic, unearned advantages they have (white privilege) so they respond to idea of white privilege by saying they aren’t privileged and that they worked hard for what they have</a:t>
            </a:r>
          </a:p>
          <a:p>
            <a:pPr lvl="1"/>
            <a:r>
              <a:rPr lang="en-US" sz="2600" dirty="0"/>
              <a:t>If white people are not aware of this history, raising awareness is an important step, and white people who are becoming aware should talk to other white people about what they’re learning</a:t>
            </a:r>
          </a:p>
        </p:txBody>
      </p:sp>
    </p:spTree>
    <p:extLst>
      <p:ext uri="{BB962C8B-B14F-4D97-AF65-F5344CB8AC3E}">
        <p14:creationId xmlns:p14="http://schemas.microsoft.com/office/powerpoint/2010/main" val="307865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2CB4A5-AF5C-B842-B896-0B100AFA62B4}"/>
              </a:ext>
            </a:extLst>
          </p:cNvPr>
          <p:cNvSpPr>
            <a:spLocks noGrp="1"/>
          </p:cNvSpPr>
          <p:nvPr>
            <p:ph idx="1"/>
          </p:nvPr>
        </p:nvSpPr>
        <p:spPr>
          <a:xfrm>
            <a:off x="1143000" y="1417638"/>
            <a:ext cx="7790688" cy="5165724"/>
          </a:xfrm>
        </p:spPr>
        <p:txBody>
          <a:bodyPr>
            <a:normAutofit/>
          </a:bodyPr>
          <a:lstStyle/>
          <a:p>
            <a:r>
              <a:rPr lang="en-US" dirty="0"/>
              <a:t>It’s not the fault of white people alive today that racism was created a few centuries ago</a:t>
            </a:r>
          </a:p>
          <a:p>
            <a:r>
              <a:rPr lang="en-US" dirty="0"/>
              <a:t>But we did inherit this system that we benefit from, even if we aren’t aware of it</a:t>
            </a:r>
          </a:p>
          <a:p>
            <a:pPr lvl="1"/>
            <a:r>
              <a:rPr lang="en-US" dirty="0"/>
              <a:t>What are we going to do with this inheritance?</a:t>
            </a:r>
          </a:p>
          <a:p>
            <a:r>
              <a:rPr lang="en-US" dirty="0"/>
              <a:t>We need to become aware and develop anti-racist perspective, which is active rather than passive</a:t>
            </a:r>
          </a:p>
          <a:p>
            <a:pPr lvl="1"/>
            <a:r>
              <a:rPr lang="en-US" dirty="0"/>
              <a:t>How am I complicit in perpetuating racism?</a:t>
            </a:r>
          </a:p>
        </p:txBody>
      </p:sp>
      <p:sp>
        <p:nvSpPr>
          <p:cNvPr id="4" name="Title 1">
            <a:extLst>
              <a:ext uri="{FF2B5EF4-FFF2-40B4-BE49-F238E27FC236}">
                <a16:creationId xmlns:a16="http://schemas.microsoft.com/office/drawing/2014/main" id="{55A03F11-6479-1B4F-9525-2B165DF97C5C}"/>
              </a:ext>
            </a:extLst>
          </p:cNvPr>
          <p:cNvSpPr txBox="1">
            <a:spLocks/>
          </p:cNvSpPr>
          <p:nvPr/>
        </p:nvSpPr>
        <p:spPr>
          <a:xfrm>
            <a:off x="1435608" y="274638"/>
            <a:ext cx="7498080" cy="1143000"/>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a:t>What about white guilt?</a:t>
            </a:r>
          </a:p>
        </p:txBody>
      </p:sp>
    </p:spTree>
    <p:extLst>
      <p:ext uri="{BB962C8B-B14F-4D97-AF65-F5344CB8AC3E}">
        <p14:creationId xmlns:p14="http://schemas.microsoft.com/office/powerpoint/2010/main" val="33198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Take Apart the Racism Machine</a:t>
            </a:r>
          </a:p>
        </p:txBody>
      </p:sp>
      <p:sp>
        <p:nvSpPr>
          <p:cNvPr id="3" name="Content Placeholder 2"/>
          <p:cNvSpPr>
            <a:spLocks noGrp="1"/>
          </p:cNvSpPr>
          <p:nvPr>
            <p:ph idx="1"/>
          </p:nvPr>
        </p:nvSpPr>
        <p:spPr>
          <a:xfrm>
            <a:off x="1435608" y="1447615"/>
            <a:ext cx="7498080" cy="5130985"/>
          </a:xfrm>
        </p:spPr>
        <p:txBody>
          <a:bodyPr>
            <a:normAutofit/>
          </a:bodyPr>
          <a:lstStyle/>
          <a:p>
            <a:pPr marL="365760" lvl="1" indent="-283464">
              <a:spcBef>
                <a:spcPts val="600"/>
              </a:spcBef>
              <a:buSzPct val="80000"/>
              <a:buFont typeface="Wingdings 2"/>
              <a:buChar char=""/>
            </a:pPr>
            <a:r>
              <a:rPr lang="en-US" sz="3000" dirty="0"/>
              <a:t>Confront the reality of the Racism Machine, how race was invented to divide and conquer, how our nation and institutions developed around that fundamental racial ideology</a:t>
            </a:r>
          </a:p>
          <a:p>
            <a:pPr marL="365760" lvl="1" indent="-283464">
              <a:spcBef>
                <a:spcPts val="600"/>
              </a:spcBef>
              <a:buSzPct val="80000"/>
              <a:buFont typeface="Wingdings 2"/>
              <a:buChar char=""/>
            </a:pPr>
            <a:r>
              <a:rPr lang="en-US" sz="3000" dirty="0"/>
              <a:t>Become undivided and unconquered</a:t>
            </a:r>
          </a:p>
          <a:p>
            <a:pPr marL="365760" lvl="1" indent="-283464">
              <a:spcBef>
                <a:spcPts val="600"/>
              </a:spcBef>
              <a:buSzPct val="80000"/>
              <a:buFont typeface="Wingdings 2"/>
              <a:buChar char=""/>
            </a:pPr>
            <a:r>
              <a:rPr lang="en-US" sz="3000" dirty="0"/>
              <a:t>Center the voices, experiences, and leadership of those who are marginalized - only when the most marginalized are free are we all free</a:t>
            </a:r>
          </a:p>
          <a:p>
            <a:endParaRPr lang="en-US" sz="3000" dirty="0"/>
          </a:p>
        </p:txBody>
      </p:sp>
    </p:spTree>
    <p:extLst>
      <p:ext uri="{BB962C8B-B14F-4D97-AF65-F5344CB8AC3E}">
        <p14:creationId xmlns:p14="http://schemas.microsoft.com/office/powerpoint/2010/main" val="9074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What will your next step be?</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104405"/>
            <a:ext cx="7686779" cy="5652654"/>
          </a:xfrm>
        </p:spPr>
        <p:txBody>
          <a:bodyPr>
            <a:noAutofit/>
          </a:bodyPr>
          <a:lstStyle/>
          <a:p>
            <a:r>
              <a:rPr lang="en-US" sz="3000" dirty="0"/>
              <a:t>Reading and researching further</a:t>
            </a:r>
          </a:p>
          <a:p>
            <a:r>
              <a:rPr lang="en-US" sz="3000" dirty="0"/>
              <a:t>Raising awareness among your family and friends</a:t>
            </a:r>
          </a:p>
          <a:p>
            <a:r>
              <a:rPr lang="en-US" sz="3000" dirty="0"/>
              <a:t>Working to address systemic racism through a particular system</a:t>
            </a:r>
          </a:p>
          <a:p>
            <a:pPr lvl="1"/>
            <a:r>
              <a:rPr lang="en-US" sz="3000" dirty="0"/>
              <a:t>Education</a:t>
            </a:r>
          </a:p>
          <a:p>
            <a:pPr lvl="1"/>
            <a:r>
              <a:rPr lang="en-US" sz="3000" dirty="0"/>
              <a:t>Government</a:t>
            </a:r>
          </a:p>
        </p:txBody>
      </p:sp>
    </p:spTree>
    <p:extLst>
      <p:ext uri="{BB962C8B-B14F-4D97-AF65-F5344CB8AC3E}">
        <p14:creationId xmlns:p14="http://schemas.microsoft.com/office/powerpoint/2010/main" val="2942039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sz="4400" dirty="0"/>
              <a:t>Reading and researching further</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878774"/>
            <a:ext cx="7686779" cy="5878285"/>
          </a:xfrm>
        </p:spPr>
        <p:txBody>
          <a:bodyPr>
            <a:noAutofit/>
          </a:bodyPr>
          <a:lstStyle/>
          <a:p>
            <a:r>
              <a:rPr lang="en-US" sz="2800" dirty="0"/>
              <a:t>Karen’s book </a:t>
            </a:r>
            <a:r>
              <a:rPr lang="en-US" sz="2800" b="1" i="1" dirty="0"/>
              <a:t>Dismantling the Racism Machine: A Manual and Toolbox </a:t>
            </a:r>
            <a:r>
              <a:rPr lang="en-US" sz="2800" dirty="0"/>
              <a:t>(Routledge, 2018) follows the material of this lecture series but goes into more depth and provides you with specific recommendations for more books, articles, and films</a:t>
            </a:r>
          </a:p>
          <a:p>
            <a:r>
              <a:rPr lang="en-US" sz="2800" dirty="0"/>
              <a:t>Karen’s website </a:t>
            </a:r>
            <a:r>
              <a:rPr lang="en-US" sz="2800" dirty="0" err="1"/>
              <a:t>DividedNoLonger.com</a:t>
            </a:r>
            <a:r>
              <a:rPr lang="en-US" sz="2800" dirty="0"/>
              <a:t> provides a page of resources for this course as well as many pages of resources organized by topic, all related to race and racism</a:t>
            </a:r>
          </a:p>
          <a:p>
            <a:pPr marL="82296" indent="0">
              <a:buNone/>
            </a:pPr>
            <a:r>
              <a:rPr lang="en-US" sz="2800" dirty="0"/>
              <a:t> </a:t>
            </a:r>
          </a:p>
        </p:txBody>
      </p:sp>
    </p:spTree>
    <p:extLst>
      <p:ext uri="{BB962C8B-B14F-4D97-AF65-F5344CB8AC3E}">
        <p14:creationId xmlns:p14="http://schemas.microsoft.com/office/powerpoint/2010/main" val="1317024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7"/>
            <a:ext cx="7498080" cy="1039813"/>
          </a:xfrm>
        </p:spPr>
        <p:txBody>
          <a:bodyPr>
            <a:normAutofit fontScale="90000"/>
          </a:bodyPr>
          <a:lstStyle/>
          <a:p>
            <a:pPr algn="ctr"/>
            <a:r>
              <a:rPr lang="en-US" sz="4000" dirty="0"/>
              <a:t>Reading and researching further:</a:t>
            </a:r>
            <a:br>
              <a:rPr lang="en-US" sz="4000" dirty="0"/>
            </a:br>
            <a:r>
              <a:rPr lang="en-US" sz="4000" dirty="0"/>
              <a:t>Karen’s top book recommendations</a:t>
            </a:r>
            <a:endParaRPr lang="en-US" sz="44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14450"/>
            <a:ext cx="7686779" cy="5442609"/>
          </a:xfrm>
        </p:spPr>
        <p:txBody>
          <a:bodyPr>
            <a:noAutofit/>
          </a:bodyPr>
          <a:lstStyle/>
          <a:p>
            <a:r>
              <a:rPr lang="en-US" sz="2800" i="1" dirty="0"/>
              <a:t>White Rage: The Unspoken Truth of Our Racial Divide</a:t>
            </a:r>
          </a:p>
          <a:p>
            <a:pPr lvl="1"/>
            <a:r>
              <a:rPr lang="en-US" sz="2400" dirty="0"/>
              <a:t>By Carol Anderson</a:t>
            </a:r>
          </a:p>
          <a:p>
            <a:pPr lvl="1"/>
            <a:r>
              <a:rPr lang="en-US" sz="2400" dirty="0"/>
              <a:t>Nonfiction, history, award-winning, very accessible</a:t>
            </a:r>
          </a:p>
          <a:p>
            <a:r>
              <a:rPr lang="en-US" sz="2800" i="1" dirty="0"/>
              <a:t>White Fragility: Why It's So Hard for White People to Talk About Racism</a:t>
            </a:r>
          </a:p>
          <a:p>
            <a:pPr lvl="1"/>
            <a:r>
              <a:rPr lang="en-US" sz="2400" dirty="0"/>
              <a:t>By Robin </a:t>
            </a:r>
            <a:r>
              <a:rPr lang="en-US" sz="2400" dirty="0" err="1"/>
              <a:t>DiAngelo</a:t>
            </a:r>
            <a:endParaRPr lang="en-US" sz="2400" dirty="0"/>
          </a:p>
          <a:p>
            <a:pPr lvl="1"/>
            <a:r>
              <a:rPr lang="en-US" sz="2400" dirty="0"/>
              <a:t>Nonfiction, </a:t>
            </a:r>
            <a:r>
              <a:rPr lang="en-US" sz="2400" i="1" dirty="0"/>
              <a:t>NY Times</a:t>
            </a:r>
            <a:r>
              <a:rPr lang="en-US" sz="2400" dirty="0"/>
              <a:t> Bestseller, very accessible</a:t>
            </a:r>
          </a:p>
          <a:p>
            <a:r>
              <a:rPr lang="en-US" sz="2800" i="1" dirty="0"/>
              <a:t>Dying of Whiteness: How the Politics of Racial Resentment Is Killing America's Heartland</a:t>
            </a:r>
          </a:p>
          <a:p>
            <a:pPr lvl="1"/>
            <a:r>
              <a:rPr lang="en-US" sz="2400" dirty="0"/>
              <a:t>By Jonathan </a:t>
            </a:r>
            <a:r>
              <a:rPr lang="en-US" sz="2400" dirty="0" err="1"/>
              <a:t>Metzl</a:t>
            </a:r>
            <a:endParaRPr lang="en-US" sz="2400" dirty="0"/>
          </a:p>
          <a:p>
            <a:pPr lvl="1"/>
            <a:r>
              <a:rPr lang="en-US" sz="2400" dirty="0"/>
              <a:t>Nonfiction, just published, getting lots of attention</a:t>
            </a:r>
          </a:p>
          <a:p>
            <a:pPr marL="402336" lvl="1" indent="0">
              <a:buNone/>
            </a:pPr>
            <a:endParaRPr lang="en-US" dirty="0"/>
          </a:p>
        </p:txBody>
      </p:sp>
    </p:spTree>
    <p:extLst>
      <p:ext uri="{BB962C8B-B14F-4D97-AF65-F5344CB8AC3E}">
        <p14:creationId xmlns:p14="http://schemas.microsoft.com/office/powerpoint/2010/main" val="1399484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7"/>
            <a:ext cx="7498080" cy="1039813"/>
          </a:xfrm>
        </p:spPr>
        <p:txBody>
          <a:bodyPr>
            <a:normAutofit fontScale="90000"/>
          </a:bodyPr>
          <a:lstStyle/>
          <a:p>
            <a:pPr algn="ctr"/>
            <a:r>
              <a:rPr lang="en-US" sz="4000" dirty="0"/>
              <a:t>Reading and researching further</a:t>
            </a:r>
            <a:br>
              <a:rPr lang="en-US" sz="4000" dirty="0"/>
            </a:br>
            <a:r>
              <a:rPr lang="en-US" sz="4000" dirty="0"/>
              <a:t>Karen’s top book recommendations:</a:t>
            </a:r>
            <a:endParaRPr lang="en-US" sz="4400" dirty="0"/>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20042"/>
            <a:ext cx="7686779" cy="5237017"/>
          </a:xfrm>
        </p:spPr>
        <p:txBody>
          <a:bodyPr>
            <a:noAutofit/>
          </a:bodyPr>
          <a:lstStyle/>
          <a:p>
            <a:r>
              <a:rPr lang="en-US" sz="2800" i="1" dirty="0"/>
              <a:t>One Person, No Vote: How Voter Suppression Is Destroying Our Democracy </a:t>
            </a:r>
          </a:p>
          <a:p>
            <a:pPr lvl="1"/>
            <a:r>
              <a:rPr lang="en-US" sz="2400" dirty="0"/>
              <a:t>By Carol Anderson</a:t>
            </a:r>
          </a:p>
          <a:p>
            <a:pPr lvl="1"/>
            <a:r>
              <a:rPr lang="en-US" sz="2400" dirty="0"/>
              <a:t>Nonfiction, history – award-winning</a:t>
            </a:r>
          </a:p>
          <a:p>
            <a:r>
              <a:rPr lang="en-US" sz="2800" i="1" dirty="0"/>
              <a:t>The Hate U Give</a:t>
            </a:r>
          </a:p>
          <a:p>
            <a:pPr lvl="1"/>
            <a:r>
              <a:rPr lang="en-US" sz="2400" dirty="0"/>
              <a:t>By Angie Thomas</a:t>
            </a:r>
          </a:p>
          <a:p>
            <a:pPr lvl="1"/>
            <a:r>
              <a:rPr lang="en-US" sz="2400" dirty="0"/>
              <a:t>Fiction (novel), “young adult” but great for all ages, powerful story narrated by a black female teen who witnesses the police shooting of her unarmed male friend</a:t>
            </a:r>
          </a:p>
          <a:p>
            <a:endParaRPr lang="en-US" sz="2400" dirty="0"/>
          </a:p>
        </p:txBody>
      </p:sp>
    </p:spTree>
    <p:extLst>
      <p:ext uri="{BB962C8B-B14F-4D97-AF65-F5344CB8AC3E}">
        <p14:creationId xmlns:p14="http://schemas.microsoft.com/office/powerpoint/2010/main" val="3181189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7"/>
            <a:ext cx="7498080" cy="1039813"/>
          </a:xfrm>
        </p:spPr>
        <p:txBody>
          <a:bodyPr>
            <a:normAutofit fontScale="90000"/>
          </a:bodyPr>
          <a:lstStyle/>
          <a:p>
            <a:r>
              <a:rPr lang="en-US" sz="4000" dirty="0"/>
              <a:t>Raising awareness among your family and friends - strategies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14450"/>
            <a:ext cx="7686779" cy="5442609"/>
          </a:xfrm>
        </p:spPr>
        <p:txBody>
          <a:bodyPr>
            <a:noAutofit/>
          </a:bodyPr>
          <a:lstStyle/>
          <a:p>
            <a:r>
              <a:rPr lang="en-US" dirty="0"/>
              <a:t>Be vulnerable about what you haven’t learned</a:t>
            </a:r>
          </a:p>
          <a:p>
            <a:r>
              <a:rPr lang="en-US" dirty="0"/>
              <a:t>Think about the conversation as ongoing and sustained, not a one-time-only conversation</a:t>
            </a:r>
          </a:p>
          <a:p>
            <a:r>
              <a:rPr lang="en-US" dirty="0"/>
              <a:t>Plant the seed and come back to it</a:t>
            </a:r>
          </a:p>
          <a:p>
            <a:endParaRPr lang="en-US" sz="2400" dirty="0"/>
          </a:p>
        </p:txBody>
      </p:sp>
    </p:spTree>
    <p:extLst>
      <p:ext uri="{BB962C8B-B14F-4D97-AF65-F5344CB8AC3E}">
        <p14:creationId xmlns:p14="http://schemas.microsoft.com/office/powerpoint/2010/main" val="222648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7"/>
            <a:ext cx="7498080" cy="1039813"/>
          </a:xfrm>
        </p:spPr>
        <p:txBody>
          <a:bodyPr>
            <a:normAutofit fontScale="90000"/>
          </a:bodyPr>
          <a:lstStyle/>
          <a:p>
            <a:r>
              <a:rPr lang="en-US" sz="4000" dirty="0"/>
              <a:t>Raising awareness among your family and friends - strategies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14450"/>
            <a:ext cx="7686779" cy="5442609"/>
          </a:xfrm>
        </p:spPr>
        <p:txBody>
          <a:bodyPr>
            <a:noAutofit/>
          </a:bodyPr>
          <a:lstStyle/>
          <a:p>
            <a:r>
              <a:rPr lang="en-US" sz="2800" dirty="0"/>
              <a:t>Share an article and ask for an open discussion</a:t>
            </a:r>
          </a:p>
          <a:p>
            <a:r>
              <a:rPr lang="en-US" sz="2800" dirty="0"/>
              <a:t>Watch a film together and discuss it</a:t>
            </a:r>
          </a:p>
          <a:p>
            <a:r>
              <a:rPr lang="en-US" sz="2800" i="1" dirty="0"/>
              <a:t>So You Want to Talk About Race </a:t>
            </a:r>
            <a:r>
              <a:rPr lang="en-US" sz="2800" dirty="0"/>
              <a:t>is a great new guide to help you </a:t>
            </a:r>
          </a:p>
          <a:p>
            <a:r>
              <a:rPr lang="en-US" sz="2800" dirty="0"/>
              <a:t>Organize a book club reading &amp; discussion of my book to raise awareness among your neighbors, community group members, church group members, etc. Take advantage of my Reflection Questions at the end of each chapter to guide discussion.</a:t>
            </a:r>
          </a:p>
          <a:p>
            <a:endParaRPr lang="en-US" sz="2800" dirty="0"/>
          </a:p>
          <a:p>
            <a:endParaRPr lang="en-US" sz="2400" dirty="0"/>
          </a:p>
        </p:txBody>
      </p:sp>
    </p:spTree>
    <p:extLst>
      <p:ext uri="{BB962C8B-B14F-4D97-AF65-F5344CB8AC3E}">
        <p14:creationId xmlns:p14="http://schemas.microsoft.com/office/powerpoint/2010/main" val="930713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091024"/>
          </a:xfrm>
        </p:spPr>
        <p:txBody>
          <a:bodyPr>
            <a:noAutofit/>
          </a:bodyPr>
          <a:lstStyle/>
          <a:p>
            <a:r>
              <a:rPr lang="en-US" sz="3200" dirty="0"/>
              <a:t>Working to address systemic racism through a particular system: Education</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65662"/>
            <a:ext cx="7686779" cy="5391397"/>
          </a:xfrm>
        </p:spPr>
        <p:txBody>
          <a:bodyPr>
            <a:noAutofit/>
          </a:bodyPr>
          <a:lstStyle/>
          <a:p>
            <a:r>
              <a:rPr lang="en-US" sz="2800" dirty="0"/>
              <a:t>Reach out to educators and/or school board members you already know and have an informal conversation about a strategy for raising your concerns</a:t>
            </a:r>
          </a:p>
          <a:p>
            <a:r>
              <a:rPr lang="en-US" sz="2800" dirty="0"/>
              <a:t>Speak in a public comment portion of a school board meeting to advocate for:</a:t>
            </a:r>
          </a:p>
          <a:p>
            <a:pPr lvl="1"/>
            <a:r>
              <a:rPr lang="en-US" sz="2400" dirty="0"/>
              <a:t>more professional development for teachers about systemic racism </a:t>
            </a:r>
          </a:p>
          <a:p>
            <a:pPr lvl="2"/>
            <a:r>
              <a:rPr lang="en-US" sz="2000" dirty="0"/>
              <a:t>K-12 educators are one audience for my book, for their professional development</a:t>
            </a:r>
          </a:p>
          <a:p>
            <a:pPr lvl="1"/>
            <a:r>
              <a:rPr lang="en-US" sz="2400" dirty="0"/>
              <a:t>more focus in the curriculum on systemic racism</a:t>
            </a:r>
          </a:p>
        </p:txBody>
      </p:sp>
    </p:spTree>
    <p:extLst>
      <p:ext uri="{BB962C8B-B14F-4D97-AF65-F5344CB8AC3E}">
        <p14:creationId xmlns:p14="http://schemas.microsoft.com/office/powerpoint/2010/main" val="368464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1091024"/>
          </a:xfrm>
        </p:spPr>
        <p:txBody>
          <a:bodyPr>
            <a:noAutofit/>
          </a:bodyPr>
          <a:lstStyle/>
          <a:p>
            <a:r>
              <a:rPr lang="en-US" sz="3200" dirty="0"/>
              <a:t>Working to address systemic racism through a particular system: Education</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365662"/>
            <a:ext cx="7686779" cy="5391397"/>
          </a:xfrm>
        </p:spPr>
        <p:txBody>
          <a:bodyPr>
            <a:noAutofit/>
          </a:bodyPr>
          <a:lstStyle/>
          <a:p>
            <a:r>
              <a:rPr lang="en-US" sz="2800" dirty="0"/>
              <a:t>Use </a:t>
            </a:r>
            <a:r>
              <a:rPr lang="en-US" sz="2800" u="sng" dirty="0"/>
              <a:t>existing</a:t>
            </a:r>
            <a:r>
              <a:rPr lang="en-US" sz="2800" dirty="0"/>
              <a:t> NJ legislation as example of what should be followed through on more effectively</a:t>
            </a:r>
          </a:p>
          <a:p>
            <a:pPr lvl="1"/>
            <a:r>
              <a:rPr lang="en-US" sz="2400" dirty="0"/>
              <a:t>African American history https://www.nj.gov/education/amistad/</a:t>
            </a:r>
          </a:p>
          <a:p>
            <a:pPr lvl="1"/>
            <a:r>
              <a:rPr lang="en-US" sz="2400" dirty="0"/>
              <a:t>Holocaust education</a:t>
            </a:r>
          </a:p>
          <a:p>
            <a:pPr lvl="1"/>
            <a:r>
              <a:rPr lang="en-US" sz="2400" dirty="0"/>
              <a:t>https://nj.gov/education/holocaust/</a:t>
            </a:r>
          </a:p>
          <a:p>
            <a:r>
              <a:rPr lang="en-US" sz="2800" dirty="0"/>
              <a:t>Support national efforts to make courses on racism, the Holocaust and genocide, and Ethnic Studies available in high schools (contact your Rep in Congress) (thanks for work you’re already doing on that)</a:t>
            </a:r>
            <a:endParaRPr lang="en-US" sz="2400" dirty="0"/>
          </a:p>
        </p:txBody>
      </p:sp>
    </p:spTree>
    <p:extLst>
      <p:ext uri="{BB962C8B-B14F-4D97-AF65-F5344CB8AC3E}">
        <p14:creationId xmlns:p14="http://schemas.microsoft.com/office/powerpoint/2010/main" val="1074877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901019"/>
          </a:xfrm>
        </p:spPr>
        <p:txBody>
          <a:bodyPr>
            <a:noAutofit/>
          </a:bodyPr>
          <a:lstStyle/>
          <a:p>
            <a:r>
              <a:rPr lang="en-US" sz="3200" dirty="0"/>
              <a:t>Working to address systemic racism through a particular system: Government</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484416"/>
            <a:ext cx="7686779" cy="5272644"/>
          </a:xfrm>
        </p:spPr>
        <p:txBody>
          <a:bodyPr>
            <a:noAutofit/>
          </a:bodyPr>
          <a:lstStyle/>
          <a:p>
            <a:r>
              <a:rPr lang="en-US" sz="2800" dirty="0"/>
              <a:t>Reach out to local town council or county freeholders or speak in public comment portion of a meeting</a:t>
            </a:r>
          </a:p>
          <a:p>
            <a:pPr lvl="1"/>
            <a:r>
              <a:rPr lang="en-US" dirty="0"/>
              <a:t>Ask questions like: How are they addressing systemic racism in this town/county? What are they doing to welcome people of color?</a:t>
            </a:r>
          </a:p>
          <a:p>
            <a:r>
              <a:rPr lang="en-US" sz="2800" dirty="0"/>
              <a:t>Support political candidates at all levels who have a racial justice platform</a:t>
            </a:r>
          </a:p>
        </p:txBody>
      </p:sp>
    </p:spTree>
    <p:extLst>
      <p:ext uri="{BB962C8B-B14F-4D97-AF65-F5344CB8AC3E}">
        <p14:creationId xmlns:p14="http://schemas.microsoft.com/office/powerpoint/2010/main" val="376485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901019"/>
          </a:xfrm>
        </p:spPr>
        <p:txBody>
          <a:bodyPr>
            <a:noAutofit/>
          </a:bodyPr>
          <a:lstStyle/>
          <a:p>
            <a:r>
              <a:rPr lang="en-US" sz="3200" dirty="0"/>
              <a:t>Working to address systemic racism through a particular system: Government</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08166"/>
            <a:ext cx="7686779" cy="5248894"/>
          </a:xfrm>
        </p:spPr>
        <p:txBody>
          <a:bodyPr>
            <a:noAutofit/>
          </a:bodyPr>
          <a:lstStyle/>
          <a:p>
            <a:r>
              <a:rPr lang="en-US" sz="2600" dirty="0"/>
              <a:t>Encourage political candidates to adopt a racial justice platform</a:t>
            </a:r>
          </a:p>
          <a:p>
            <a:r>
              <a:rPr lang="en-US" sz="2600" dirty="0"/>
              <a:t>At candidate forums or other opportunities to interact with candidates, ask: What will you do to end systemic racism in this town/county/district/state/country?</a:t>
            </a:r>
          </a:p>
          <a:p>
            <a:r>
              <a:rPr lang="en-US" sz="2800" dirty="0"/>
              <a:t>Advocate for campaign finance reform</a:t>
            </a:r>
          </a:p>
          <a:p>
            <a:endParaRPr lang="en-US" sz="2800" dirty="0"/>
          </a:p>
        </p:txBody>
      </p:sp>
    </p:spTree>
    <p:extLst>
      <p:ext uri="{BB962C8B-B14F-4D97-AF65-F5344CB8AC3E}">
        <p14:creationId xmlns:p14="http://schemas.microsoft.com/office/powerpoint/2010/main" val="2789630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C7BA-EFF3-954F-BBE1-CE9F5AB2C88C}"/>
              </a:ext>
            </a:extLst>
          </p:cNvPr>
          <p:cNvSpPr>
            <a:spLocks noGrp="1"/>
          </p:cNvSpPr>
          <p:nvPr>
            <p:ph type="title"/>
          </p:nvPr>
        </p:nvSpPr>
        <p:spPr>
          <a:xfrm>
            <a:off x="1435608" y="274638"/>
            <a:ext cx="7498080" cy="611187"/>
          </a:xfrm>
        </p:spPr>
        <p:txBody>
          <a:bodyPr>
            <a:normAutofit fontScale="90000"/>
          </a:bodyPr>
          <a:lstStyle/>
          <a:p>
            <a:pPr algn="ctr"/>
            <a:r>
              <a:rPr lang="en-US" sz="4400" dirty="0"/>
              <a:t>Take Apart the Racism Machine</a:t>
            </a:r>
            <a:endParaRPr lang="en-US" dirty="0"/>
          </a:p>
        </p:txBody>
      </p:sp>
      <p:sp>
        <p:nvSpPr>
          <p:cNvPr id="3" name="Content Placeholder 2">
            <a:extLst>
              <a:ext uri="{FF2B5EF4-FFF2-40B4-BE49-F238E27FC236}">
                <a16:creationId xmlns:a16="http://schemas.microsoft.com/office/drawing/2014/main" id="{85C31AC2-24E7-684B-9FFC-46B2C14377D1}"/>
              </a:ext>
            </a:extLst>
          </p:cNvPr>
          <p:cNvSpPr>
            <a:spLocks noGrp="1"/>
          </p:cNvSpPr>
          <p:nvPr>
            <p:ph idx="1"/>
          </p:nvPr>
        </p:nvSpPr>
        <p:spPr>
          <a:xfrm>
            <a:off x="1157288" y="885825"/>
            <a:ext cx="7776400" cy="5697537"/>
          </a:xfrm>
        </p:spPr>
        <p:txBody>
          <a:bodyPr>
            <a:normAutofit/>
          </a:bodyPr>
          <a:lstStyle/>
          <a:p>
            <a:pPr marL="82296" indent="0">
              <a:buNone/>
            </a:pPr>
            <a:r>
              <a:rPr lang="en-US" sz="3400" dirty="0"/>
              <a:t>Organizations to follow &amp; support:</a:t>
            </a:r>
          </a:p>
          <a:p>
            <a:r>
              <a:rPr lang="en-US" sz="3400" dirty="0"/>
              <a:t>NJ Institute for Social Justice</a:t>
            </a:r>
          </a:p>
          <a:p>
            <a:pPr lvl="1"/>
            <a:r>
              <a:rPr lang="en-US" sz="3400" dirty="0"/>
              <a:t>https://www.njisj.org/</a:t>
            </a:r>
          </a:p>
          <a:p>
            <a:r>
              <a:rPr lang="en-US" sz="3400" dirty="0"/>
              <a:t>Color of Change</a:t>
            </a:r>
          </a:p>
          <a:p>
            <a:pPr lvl="1"/>
            <a:r>
              <a:rPr lang="en-US" sz="3400" dirty="0"/>
              <a:t>https://</a:t>
            </a:r>
            <a:r>
              <a:rPr lang="en-US" sz="3400" dirty="0" err="1"/>
              <a:t>colorofchange.org</a:t>
            </a:r>
            <a:r>
              <a:rPr lang="en-US" sz="3400" dirty="0"/>
              <a:t>/</a:t>
            </a:r>
          </a:p>
          <a:p>
            <a:pPr marL="82296" indent="0">
              <a:buNone/>
            </a:pPr>
            <a:r>
              <a:rPr lang="en-US" sz="3400" dirty="0"/>
              <a:t>Resources:</a:t>
            </a:r>
          </a:p>
          <a:p>
            <a:r>
              <a:rPr lang="en-US" sz="3400" dirty="0"/>
              <a:t>Karen’s book: </a:t>
            </a:r>
            <a:r>
              <a:rPr lang="en-US" sz="3400" i="1" dirty="0"/>
              <a:t>Dismantling the Racism Machine</a:t>
            </a:r>
          </a:p>
          <a:p>
            <a:pPr lvl="1"/>
            <a:r>
              <a:rPr lang="en-US" sz="3400" dirty="0"/>
              <a:t>last chapter is all action steps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793260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CBB2-959C-8B4E-B84C-927B615BA100}"/>
              </a:ext>
            </a:extLst>
          </p:cNvPr>
          <p:cNvSpPr>
            <a:spLocks noGrp="1"/>
          </p:cNvSpPr>
          <p:nvPr>
            <p:ph type="title"/>
          </p:nvPr>
        </p:nvSpPr>
        <p:spPr/>
        <p:txBody>
          <a:bodyPr>
            <a:normAutofit/>
          </a:bodyPr>
          <a:lstStyle/>
          <a:p>
            <a:pPr algn="ctr"/>
            <a:r>
              <a:rPr lang="en-US" dirty="0"/>
              <a:t>Provide feedback &amp; stay in touch</a:t>
            </a:r>
          </a:p>
        </p:txBody>
      </p:sp>
      <p:sp>
        <p:nvSpPr>
          <p:cNvPr id="3" name="Content Placeholder 2">
            <a:extLst>
              <a:ext uri="{FF2B5EF4-FFF2-40B4-BE49-F238E27FC236}">
                <a16:creationId xmlns:a16="http://schemas.microsoft.com/office/drawing/2014/main" id="{DD1235E9-D0ED-FA41-BA7A-87BB097D3FDF}"/>
              </a:ext>
            </a:extLst>
          </p:cNvPr>
          <p:cNvSpPr>
            <a:spLocks noGrp="1"/>
          </p:cNvSpPr>
          <p:nvPr>
            <p:ph idx="1"/>
          </p:nvPr>
        </p:nvSpPr>
        <p:spPr/>
        <p:txBody>
          <a:bodyPr/>
          <a:lstStyle/>
          <a:p>
            <a:r>
              <a:rPr lang="en-US" dirty="0"/>
              <a:t>Please provide feedback on the evaluation sheet</a:t>
            </a:r>
          </a:p>
          <a:p>
            <a:r>
              <a:rPr lang="en-US" dirty="0"/>
              <a:t>Please sign up on circulating sign up sheet to hear from me (but not too often) about my work and local related racial justice events and opportunities</a:t>
            </a:r>
          </a:p>
        </p:txBody>
      </p:sp>
    </p:spTree>
    <p:extLst>
      <p:ext uri="{BB962C8B-B14F-4D97-AF65-F5344CB8AC3E}">
        <p14:creationId xmlns:p14="http://schemas.microsoft.com/office/powerpoint/2010/main" val="202581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Thank you!</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14121</TotalTime>
  <Words>1367</Words>
  <Application>Microsoft Macintosh PowerPoint</Application>
  <PresentationFormat>On-screen Show (4:3)</PresentationFormat>
  <Paragraphs>116</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Gill Sans MT</vt:lpstr>
      <vt:lpstr>Verdana</vt:lpstr>
      <vt:lpstr>Wingdings 2</vt:lpstr>
      <vt:lpstr>Solstice</vt:lpstr>
      <vt:lpstr>Dismantling the Racism Machine Part 8</vt:lpstr>
      <vt:lpstr>Resources on my website</vt:lpstr>
      <vt:lpstr>Whiteness</vt:lpstr>
      <vt:lpstr>Whiteness</vt:lpstr>
      <vt:lpstr>Take Apart the Racism Machine</vt:lpstr>
      <vt:lpstr>PowerPoint Presentation</vt:lpstr>
      <vt:lpstr>Take Apart the Racism Machine</vt:lpstr>
      <vt:lpstr>What will your next step be?</vt:lpstr>
      <vt:lpstr>Reading and researching further</vt:lpstr>
      <vt:lpstr>Reading and researching further: Karen’s top book recommendations</vt:lpstr>
      <vt:lpstr>Reading and researching further Karen’s top book recommendations:</vt:lpstr>
      <vt:lpstr>Raising awareness among your family and friends - strategies</vt:lpstr>
      <vt:lpstr>Raising awareness among your family and friends - strategies</vt:lpstr>
      <vt:lpstr>Working to address systemic racism through a particular system: Education</vt:lpstr>
      <vt:lpstr>Working to address systemic racism through a particular system: Education</vt:lpstr>
      <vt:lpstr>Working to address systemic racism through a particular system: Government</vt:lpstr>
      <vt:lpstr>Working to address systemic racism through a particular system: Government</vt:lpstr>
      <vt:lpstr>Take Apart the Racism Machine</vt:lpstr>
      <vt:lpstr>Provide feedback &amp; stay in touch</vt:lpstr>
      <vt:lpstr>Thank you!</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453</cp:revision>
  <cp:lastPrinted>2019-04-08T00:07:46Z</cp:lastPrinted>
  <dcterms:created xsi:type="dcterms:W3CDTF">2017-07-27T11:06:47Z</dcterms:created>
  <dcterms:modified xsi:type="dcterms:W3CDTF">2019-05-03T14:51:18Z</dcterms:modified>
</cp:coreProperties>
</file>