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28"/>
  </p:notesMasterIdLst>
  <p:handoutMasterIdLst>
    <p:handoutMasterId r:id="rId29"/>
  </p:handoutMasterIdLst>
  <p:sldIdLst>
    <p:sldId id="256" r:id="rId2"/>
    <p:sldId id="340" r:id="rId3"/>
    <p:sldId id="341" r:id="rId4"/>
    <p:sldId id="317" r:id="rId5"/>
    <p:sldId id="365" r:id="rId6"/>
    <p:sldId id="323" r:id="rId7"/>
    <p:sldId id="381" r:id="rId8"/>
    <p:sldId id="382" r:id="rId9"/>
    <p:sldId id="383" r:id="rId10"/>
    <p:sldId id="380" r:id="rId11"/>
    <p:sldId id="385" r:id="rId12"/>
    <p:sldId id="386" r:id="rId13"/>
    <p:sldId id="378" r:id="rId14"/>
    <p:sldId id="389" r:id="rId15"/>
    <p:sldId id="387" r:id="rId16"/>
    <p:sldId id="388" r:id="rId17"/>
    <p:sldId id="390" r:id="rId18"/>
    <p:sldId id="391" r:id="rId19"/>
    <p:sldId id="392" r:id="rId20"/>
    <p:sldId id="305" r:id="rId21"/>
    <p:sldId id="396" r:id="rId22"/>
    <p:sldId id="397" r:id="rId23"/>
    <p:sldId id="399" r:id="rId24"/>
    <p:sldId id="400" r:id="rId25"/>
    <p:sldId id="379" r:id="rId26"/>
    <p:sldId id="290"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3" autoAdjust="0"/>
    <p:restoredTop sz="94633" autoAdjust="0"/>
  </p:normalViewPr>
  <p:slideViewPr>
    <p:cSldViewPr snapToGrid="0" snapToObjects="1">
      <p:cViewPr varScale="1">
        <p:scale>
          <a:sx n="90" d="100"/>
          <a:sy n="90" d="100"/>
        </p:scale>
        <p:origin x="62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4/25/19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4/25/19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22695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4/25/19</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4/25/19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4/25/19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4/25/19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4/25/19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4/25/19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4/25/19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4/25/19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4/25/19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4/25/19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4/25/19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4/25/19</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088555"/>
          </a:xfrm>
        </p:spPr>
        <p:txBody>
          <a:bodyPr>
            <a:noAutofit/>
          </a:bodyPr>
          <a:lstStyle/>
          <a:p>
            <a:pPr algn="ctr"/>
            <a:r>
              <a:rPr lang="en-US" sz="4000" i="1" dirty="0"/>
              <a:t>Dismantling the Racism Machine</a:t>
            </a:r>
            <a:br>
              <a:rPr lang="en-US" sz="4000" i="1" dirty="0"/>
            </a:br>
            <a:r>
              <a:rPr lang="en-US" sz="4000"/>
              <a:t>Part 7</a:t>
            </a:r>
            <a:endParaRPr lang="en-US" sz="4000" dirty="0"/>
          </a:p>
        </p:txBody>
      </p:sp>
      <p:sp>
        <p:nvSpPr>
          <p:cNvPr id="3" name="Subtitle 2"/>
          <p:cNvSpPr>
            <a:spLocks noGrp="1"/>
          </p:cNvSpPr>
          <p:nvPr>
            <p:ph type="subTitle" idx="1"/>
          </p:nvPr>
        </p:nvSpPr>
        <p:spPr>
          <a:xfrm>
            <a:off x="1432560" y="2562725"/>
            <a:ext cx="7406640" cy="4093713"/>
          </a:xfrm>
        </p:spPr>
        <p:txBody>
          <a:bodyPr>
            <a:normAutofit fontScale="92500" lnSpcReduction="20000"/>
          </a:bodyPr>
          <a:lstStyle/>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dirty="0"/>
          </a:p>
          <a:p>
            <a:endParaRPr lang="en-US" sz="2000" dirty="0"/>
          </a:p>
          <a:p>
            <a:endParaRPr lang="en-US" sz="2000" dirty="0"/>
          </a:p>
          <a:p>
            <a:r>
              <a:rPr lang="en-US" sz="2000" dirty="0"/>
              <a:t>Website: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168416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43062"/>
            <a:ext cx="7498080" cy="771339"/>
          </a:xfrm>
        </p:spPr>
        <p:txBody>
          <a:bodyPr>
            <a:noAutofit/>
          </a:bodyPr>
          <a:lstStyle/>
          <a:p>
            <a:pPr algn="ctr"/>
            <a:r>
              <a:rPr lang="en-US" dirty="0"/>
              <a:t>Resources on my website</a:t>
            </a:r>
          </a:p>
        </p:txBody>
      </p:sp>
      <p:sp>
        <p:nvSpPr>
          <p:cNvPr id="3" name="Content Placeholder 2"/>
          <p:cNvSpPr>
            <a:spLocks noGrp="1"/>
          </p:cNvSpPr>
          <p:nvPr>
            <p:ph idx="1"/>
          </p:nvPr>
        </p:nvSpPr>
        <p:spPr>
          <a:xfrm>
            <a:off x="1111045" y="914400"/>
            <a:ext cx="7822643" cy="5791199"/>
          </a:xfrm>
        </p:spPr>
        <p:txBody>
          <a:bodyPr>
            <a:normAutofit fontScale="85000" lnSpcReduction="20000"/>
          </a:bodyPr>
          <a:lstStyle/>
          <a:p>
            <a:r>
              <a:rPr lang="en-US" dirty="0"/>
              <a:t>My website = Divided No Longer: https://dividednolonger.com/</a:t>
            </a:r>
          </a:p>
          <a:p>
            <a:r>
              <a:rPr lang="en-US" dirty="0"/>
              <a:t>Check out the tabs at the top (or in a menu list depending on your browser), which include Resources on Race and Racism (which then includes sub-tabs on specific topics)</a:t>
            </a:r>
          </a:p>
          <a:p>
            <a:r>
              <a:rPr lang="en-US" dirty="0"/>
              <a:t>Also click on the tab “My Presentations” and scroll down to the Leisure Learning Series of </a:t>
            </a:r>
            <a:r>
              <a:rPr lang="en-US" dirty="0" err="1"/>
              <a:t>Bernards</a:t>
            </a:r>
            <a:r>
              <a:rPr lang="en-US" dirty="0"/>
              <a:t> Library and click on the link to this page: https://dividednolonger.com/lecture-series/</a:t>
            </a:r>
          </a:p>
          <a:p>
            <a:pPr lvl="1"/>
            <a:r>
              <a:rPr lang="en-US" dirty="0"/>
              <a:t>I created this page for you to compile resources relevant for each week of this series, so please check it out</a:t>
            </a:r>
          </a:p>
          <a:p>
            <a:r>
              <a:rPr lang="en-US" dirty="0"/>
              <a:t>Feel free to email me with any feedback or questions</a:t>
            </a:r>
          </a:p>
          <a:p>
            <a:pPr lvl="1"/>
            <a:r>
              <a:rPr lang="en-US" dirty="0"/>
              <a:t>Email: dividednolonger@gmail.com</a:t>
            </a:r>
          </a:p>
          <a:p>
            <a:pPr lvl="1"/>
            <a:endParaRPr lang="en-US" dirty="0"/>
          </a:p>
        </p:txBody>
      </p:sp>
    </p:spTree>
    <p:extLst>
      <p:ext uri="{BB962C8B-B14F-4D97-AF65-F5344CB8AC3E}">
        <p14:creationId xmlns:p14="http://schemas.microsoft.com/office/powerpoint/2010/main" val="1765950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43063"/>
            <a:ext cx="7498080" cy="385576"/>
          </a:xfrm>
        </p:spPr>
        <p:txBody>
          <a:bodyPr>
            <a:noAutofit/>
          </a:bodyPr>
          <a:lstStyle/>
          <a:p>
            <a:pPr algn="ctr"/>
            <a:r>
              <a:rPr lang="en-US" dirty="0"/>
              <a:t>How can my book help you?</a:t>
            </a:r>
          </a:p>
        </p:txBody>
      </p:sp>
      <p:sp>
        <p:nvSpPr>
          <p:cNvPr id="3" name="Content Placeholder 2"/>
          <p:cNvSpPr>
            <a:spLocks noGrp="1"/>
          </p:cNvSpPr>
          <p:nvPr>
            <p:ph idx="1"/>
          </p:nvPr>
        </p:nvSpPr>
        <p:spPr>
          <a:xfrm>
            <a:off x="885825" y="528639"/>
            <a:ext cx="8047863" cy="6186299"/>
          </a:xfrm>
        </p:spPr>
        <p:txBody>
          <a:bodyPr>
            <a:noAutofit/>
          </a:bodyPr>
          <a:lstStyle/>
          <a:p>
            <a:r>
              <a:rPr lang="en-US" sz="2200" dirty="0"/>
              <a:t>This entire lecture series is based on my book, </a:t>
            </a:r>
            <a:r>
              <a:rPr lang="en-US" sz="2200" b="1" i="1" dirty="0"/>
              <a:t>Dismantling the Racism Machine: A Manual and Toolbox </a:t>
            </a:r>
            <a:r>
              <a:rPr lang="en-US" sz="2200" dirty="0"/>
              <a:t>(Routledge, 2018)</a:t>
            </a:r>
          </a:p>
          <a:p>
            <a:r>
              <a:rPr lang="en-US" sz="2200" dirty="0"/>
              <a:t>My book will help answer many of the questions you’ve raised</a:t>
            </a:r>
          </a:p>
          <a:p>
            <a:r>
              <a:rPr lang="en-US" sz="2200" dirty="0"/>
              <a:t>My book can help you with next steps:</a:t>
            </a:r>
          </a:p>
          <a:p>
            <a:pPr lvl="1"/>
            <a:r>
              <a:rPr lang="en-US" sz="2200" dirty="0"/>
              <a:t>The last chapter (Step 5) is entirely action steps, specific actions you can take to address the problems of systemic racism being raised here</a:t>
            </a:r>
          </a:p>
          <a:p>
            <a:pPr lvl="1"/>
            <a:r>
              <a:rPr lang="en-US" sz="2200" dirty="0"/>
              <a:t>Organize a book club reading &amp; discussion of my book to raise awareness among your neighbors, community group members, church group members, etc. </a:t>
            </a:r>
          </a:p>
          <a:p>
            <a:pPr lvl="1"/>
            <a:r>
              <a:rPr lang="en-US" sz="2200" dirty="0"/>
              <a:t>My book also serves as professional development for K-12 educators, so recommend it to teachers and school board members you know</a:t>
            </a:r>
          </a:p>
          <a:p>
            <a:pPr lvl="1"/>
            <a:r>
              <a:rPr lang="en-US" sz="2200" dirty="0"/>
              <a:t>Recommend it to your network of family members, friends, former colleagues, and more</a:t>
            </a:r>
          </a:p>
          <a:p>
            <a:pPr lvl="1"/>
            <a:r>
              <a:rPr lang="en-US" sz="2200" dirty="0"/>
              <a:t>If lack of awareness is one of our obstacles, use my book to help address that</a:t>
            </a:r>
          </a:p>
        </p:txBody>
      </p:sp>
    </p:spTree>
    <p:extLst>
      <p:ext uri="{BB962C8B-B14F-4D97-AF65-F5344CB8AC3E}">
        <p14:creationId xmlns:p14="http://schemas.microsoft.com/office/powerpoint/2010/main" val="739333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71716" y="274637"/>
            <a:ext cx="7861972" cy="1219865"/>
          </a:xfrm>
        </p:spPr>
        <p:txBody>
          <a:bodyPr>
            <a:noAutofit/>
          </a:bodyPr>
          <a:lstStyle/>
          <a:p>
            <a:pPr algn="ctr"/>
            <a:r>
              <a:rPr lang="en-US" sz="3600" dirty="0"/>
              <a:t>Review: Recalibration of the Racism Machine after the Civil Rights Movement</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563329"/>
            <a:ext cx="7686779" cy="5193730"/>
          </a:xfrm>
        </p:spPr>
        <p:txBody>
          <a:bodyPr>
            <a:noAutofit/>
          </a:bodyPr>
          <a:lstStyle/>
          <a:p>
            <a:r>
              <a:rPr lang="en-US" sz="2800" dirty="0"/>
              <a:t>Systemic racism persists</a:t>
            </a:r>
          </a:p>
          <a:p>
            <a:pPr lvl="1"/>
            <a:r>
              <a:rPr lang="en-US" dirty="0"/>
              <a:t>housing segregation</a:t>
            </a:r>
          </a:p>
          <a:p>
            <a:pPr lvl="1"/>
            <a:r>
              <a:rPr lang="en-US" dirty="0"/>
              <a:t>school segregation </a:t>
            </a:r>
          </a:p>
          <a:p>
            <a:pPr lvl="1"/>
            <a:r>
              <a:rPr lang="en-US" dirty="0"/>
              <a:t>racial wealth gap</a:t>
            </a:r>
          </a:p>
          <a:p>
            <a:pPr lvl="1"/>
            <a:r>
              <a:rPr lang="en-US" dirty="0"/>
              <a:t>maternal and infant mortality</a:t>
            </a:r>
            <a:endParaRPr lang="en-US" sz="2400" dirty="0"/>
          </a:p>
          <a:p>
            <a:r>
              <a:rPr lang="en-US" sz="2400" dirty="0"/>
              <a:t>Derrick Bell, legal scholar and Critical Race Theorist: “We have made progress in everything yet nothing has changed” (22). </a:t>
            </a:r>
          </a:p>
          <a:p>
            <a:r>
              <a:rPr lang="en-US" sz="2400" dirty="0"/>
              <a:t>While the “whites only” sign of segregation came down, what if not much else about an institution or system changed?</a:t>
            </a:r>
          </a:p>
        </p:txBody>
      </p:sp>
    </p:spTree>
    <p:extLst>
      <p:ext uri="{BB962C8B-B14F-4D97-AF65-F5344CB8AC3E}">
        <p14:creationId xmlns:p14="http://schemas.microsoft.com/office/powerpoint/2010/main" val="1310303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1381" y="274638"/>
            <a:ext cx="7842307" cy="1143000"/>
          </a:xfrm>
        </p:spPr>
        <p:txBody>
          <a:bodyPr>
            <a:noAutofit/>
          </a:bodyPr>
          <a:lstStyle/>
          <a:p>
            <a:pPr algn="ctr"/>
            <a:r>
              <a:rPr lang="en-US" sz="3000" dirty="0"/>
              <a:t>Massive backlash to the Civil Rights Movement that manifested in a variety of forms</a:t>
            </a:r>
          </a:p>
        </p:txBody>
      </p:sp>
      <p:sp>
        <p:nvSpPr>
          <p:cNvPr id="3" name="Content Placeholder 2"/>
          <p:cNvSpPr>
            <a:spLocks noGrp="1"/>
          </p:cNvSpPr>
          <p:nvPr>
            <p:ph idx="1"/>
          </p:nvPr>
        </p:nvSpPr>
        <p:spPr>
          <a:xfrm>
            <a:off x="1091381" y="1447799"/>
            <a:ext cx="7842307" cy="5208639"/>
          </a:xfrm>
        </p:spPr>
        <p:txBody>
          <a:bodyPr>
            <a:noAutofit/>
          </a:bodyPr>
          <a:lstStyle/>
          <a:p>
            <a:r>
              <a:rPr lang="en-US" dirty="0"/>
              <a:t>Today: How have specific racial stereotypes been used as divide and conquer strategies as part of the backlash to the Civil Rights Movement? </a:t>
            </a:r>
          </a:p>
          <a:p>
            <a:r>
              <a:rPr lang="en-US" dirty="0"/>
              <a:t>My first lecture and my book highlighted several such stereotypes, and today we’ll go into depth with 2 of them and consider strategies for addressing them.</a:t>
            </a:r>
          </a:p>
        </p:txBody>
      </p:sp>
    </p:spTree>
    <p:extLst>
      <p:ext uri="{BB962C8B-B14F-4D97-AF65-F5344CB8AC3E}">
        <p14:creationId xmlns:p14="http://schemas.microsoft.com/office/powerpoint/2010/main" val="751081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885568"/>
          </a:xfrm>
        </p:spPr>
        <p:txBody>
          <a:bodyPr>
            <a:noAutofit/>
          </a:bodyPr>
          <a:lstStyle/>
          <a:p>
            <a:pPr algn="ctr"/>
            <a:r>
              <a:rPr lang="en-US" sz="3600" dirty="0"/>
              <a:t>Historical Context</a:t>
            </a:r>
          </a:p>
        </p:txBody>
      </p:sp>
      <p:sp>
        <p:nvSpPr>
          <p:cNvPr id="3" name="Content Placeholder 2"/>
          <p:cNvSpPr>
            <a:spLocks noGrp="1"/>
          </p:cNvSpPr>
          <p:nvPr>
            <p:ph idx="1"/>
          </p:nvPr>
        </p:nvSpPr>
        <p:spPr>
          <a:xfrm>
            <a:off x="1218772" y="1160206"/>
            <a:ext cx="7714916" cy="5446051"/>
          </a:xfrm>
        </p:spPr>
        <p:txBody>
          <a:bodyPr>
            <a:normAutofit/>
          </a:bodyPr>
          <a:lstStyle/>
          <a:p>
            <a:r>
              <a:rPr lang="en-US" dirty="0"/>
              <a:t>1964: Civil Rights Act</a:t>
            </a:r>
          </a:p>
          <a:p>
            <a:r>
              <a:rPr lang="en-US" dirty="0"/>
              <a:t>1965: Voting Rights Act </a:t>
            </a:r>
          </a:p>
          <a:p>
            <a:r>
              <a:rPr lang="en-US" dirty="0"/>
              <a:t>1965: Immigration and Nationality Act lifted race-based immigration restrictions</a:t>
            </a:r>
          </a:p>
          <a:p>
            <a:r>
              <a:rPr lang="en-US" dirty="0"/>
              <a:t>1966: Black Panther Party was formed</a:t>
            </a:r>
          </a:p>
        </p:txBody>
      </p:sp>
    </p:spTree>
    <p:extLst>
      <p:ext uri="{BB962C8B-B14F-4D97-AF65-F5344CB8AC3E}">
        <p14:creationId xmlns:p14="http://schemas.microsoft.com/office/powerpoint/2010/main" val="3889808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1328822"/>
          </a:xfrm>
        </p:spPr>
        <p:txBody>
          <a:bodyPr>
            <a:noAutofit/>
          </a:bodyPr>
          <a:lstStyle/>
          <a:p>
            <a:pPr algn="ctr"/>
            <a:r>
              <a:rPr lang="en-US" sz="3600" dirty="0"/>
              <a:t>“Model minority” stereotype </a:t>
            </a:r>
            <a:br>
              <a:rPr lang="en-US" sz="3600" dirty="0"/>
            </a:br>
            <a:r>
              <a:rPr lang="en-US" sz="3600" dirty="0"/>
              <a:t>of Asian Americans: 1966</a:t>
            </a:r>
          </a:p>
        </p:txBody>
      </p:sp>
      <p:sp>
        <p:nvSpPr>
          <p:cNvPr id="3" name="Content Placeholder 2"/>
          <p:cNvSpPr>
            <a:spLocks noGrp="1"/>
          </p:cNvSpPr>
          <p:nvPr>
            <p:ph idx="1"/>
          </p:nvPr>
        </p:nvSpPr>
        <p:spPr>
          <a:xfrm>
            <a:off x="1218772" y="1603460"/>
            <a:ext cx="7714916" cy="5002797"/>
          </a:xfrm>
        </p:spPr>
        <p:txBody>
          <a:bodyPr>
            <a:normAutofit/>
          </a:bodyPr>
          <a:lstStyle/>
          <a:p>
            <a:pPr marL="82296" indent="0">
              <a:buNone/>
            </a:pPr>
            <a:r>
              <a:rPr lang="en-US" dirty="0"/>
              <a:t>January 9, 1966, </a:t>
            </a:r>
            <a:r>
              <a:rPr lang="en-US" i="1" dirty="0"/>
              <a:t>NY Times Magazine</a:t>
            </a:r>
            <a:r>
              <a:rPr lang="en-US" dirty="0"/>
              <a:t>, “Success Story, Japanese Style”</a:t>
            </a:r>
          </a:p>
          <a:p>
            <a:r>
              <a:rPr lang="en-US" dirty="0"/>
              <a:t>“By any criterion of good citizenship that we choose, the Japanese Americans are better than any other group in our society, including native-born whites” (21).</a:t>
            </a:r>
          </a:p>
          <a:p>
            <a:r>
              <a:rPr lang="en-US" dirty="0"/>
              <a:t>“They have established this remarkable record, moreover, by their own almost totally unaided effort” (21). </a:t>
            </a:r>
          </a:p>
        </p:txBody>
      </p:sp>
    </p:spTree>
    <p:extLst>
      <p:ext uri="{BB962C8B-B14F-4D97-AF65-F5344CB8AC3E}">
        <p14:creationId xmlns:p14="http://schemas.microsoft.com/office/powerpoint/2010/main" val="3755582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1328822"/>
          </a:xfrm>
        </p:spPr>
        <p:txBody>
          <a:bodyPr>
            <a:noAutofit/>
          </a:bodyPr>
          <a:lstStyle/>
          <a:p>
            <a:pPr algn="ctr"/>
            <a:r>
              <a:rPr lang="en-US" sz="3600" dirty="0"/>
              <a:t>“Model minority” stereotype </a:t>
            </a:r>
            <a:br>
              <a:rPr lang="en-US" sz="3600" dirty="0"/>
            </a:br>
            <a:r>
              <a:rPr lang="en-US" sz="3600" dirty="0"/>
              <a:t>of Asian Americans: 1966</a:t>
            </a:r>
          </a:p>
        </p:txBody>
      </p:sp>
      <p:sp>
        <p:nvSpPr>
          <p:cNvPr id="3" name="Content Placeholder 2"/>
          <p:cNvSpPr>
            <a:spLocks noGrp="1"/>
          </p:cNvSpPr>
          <p:nvPr>
            <p:ph idx="1"/>
          </p:nvPr>
        </p:nvSpPr>
        <p:spPr>
          <a:xfrm>
            <a:off x="1218772" y="1603460"/>
            <a:ext cx="7714916" cy="5002797"/>
          </a:xfrm>
        </p:spPr>
        <p:txBody>
          <a:bodyPr>
            <a:normAutofit/>
          </a:bodyPr>
          <a:lstStyle/>
          <a:p>
            <a:pPr marL="82296" indent="0">
              <a:buNone/>
            </a:pPr>
            <a:r>
              <a:rPr lang="en-US" dirty="0"/>
              <a:t>Key themes:</a:t>
            </a:r>
          </a:p>
          <a:p>
            <a:pPr marL="596646" indent="-514350">
              <a:buFont typeface="+mj-lt"/>
              <a:buAutoNum type="arabicPeriod"/>
            </a:pPr>
            <a:r>
              <a:rPr lang="en-US" dirty="0"/>
              <a:t>Overall success</a:t>
            </a:r>
          </a:p>
          <a:p>
            <a:pPr marL="596646" indent="-514350">
              <a:buFont typeface="+mj-lt"/>
              <a:buAutoNum type="arabicPeriod"/>
            </a:pPr>
            <a:r>
              <a:rPr lang="en-US" dirty="0"/>
              <a:t>Success despite a history of racism</a:t>
            </a:r>
          </a:p>
          <a:p>
            <a:pPr marL="596646" indent="-514350">
              <a:buFont typeface="+mj-lt"/>
              <a:buAutoNum type="arabicPeriod"/>
            </a:pPr>
            <a:r>
              <a:rPr lang="en-US" dirty="0"/>
              <a:t>Success without government aid </a:t>
            </a:r>
          </a:p>
          <a:p>
            <a:pPr marL="596646" indent="-514350">
              <a:buFont typeface="+mj-lt"/>
              <a:buAutoNum type="arabicPeriod"/>
            </a:pPr>
            <a:r>
              <a:rPr lang="en-US" dirty="0"/>
              <a:t>Success in contrast to the failure of other minorities</a:t>
            </a:r>
          </a:p>
        </p:txBody>
      </p:sp>
    </p:spTree>
    <p:extLst>
      <p:ext uri="{BB962C8B-B14F-4D97-AF65-F5344CB8AC3E}">
        <p14:creationId xmlns:p14="http://schemas.microsoft.com/office/powerpoint/2010/main" val="1023315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885568"/>
          </a:xfrm>
        </p:spPr>
        <p:txBody>
          <a:bodyPr>
            <a:noAutofit/>
          </a:bodyPr>
          <a:lstStyle/>
          <a:p>
            <a:pPr algn="ctr"/>
            <a:r>
              <a:rPr lang="en-US" sz="3600" dirty="0"/>
              <a:t>Historical Context – look again</a:t>
            </a:r>
          </a:p>
        </p:txBody>
      </p:sp>
      <p:sp>
        <p:nvSpPr>
          <p:cNvPr id="3" name="Content Placeholder 2"/>
          <p:cNvSpPr>
            <a:spLocks noGrp="1"/>
          </p:cNvSpPr>
          <p:nvPr>
            <p:ph idx="1"/>
          </p:nvPr>
        </p:nvSpPr>
        <p:spPr>
          <a:xfrm>
            <a:off x="1218772" y="1160206"/>
            <a:ext cx="7714916" cy="5446051"/>
          </a:xfrm>
        </p:spPr>
        <p:txBody>
          <a:bodyPr>
            <a:normAutofit fontScale="85000" lnSpcReduction="10000"/>
          </a:bodyPr>
          <a:lstStyle/>
          <a:p>
            <a:r>
              <a:rPr lang="en-US" dirty="0"/>
              <a:t>1964: Civil Rights Act</a:t>
            </a:r>
          </a:p>
          <a:p>
            <a:r>
              <a:rPr lang="en-US" dirty="0"/>
              <a:t>1965: Voting Rights Act </a:t>
            </a:r>
          </a:p>
          <a:p>
            <a:pPr marL="82296" indent="0">
              <a:buNone/>
            </a:pPr>
            <a:r>
              <a:rPr lang="en-US" i="1" dirty="0"/>
              <a:t>We have made enough changes to civil rights</a:t>
            </a:r>
          </a:p>
          <a:p>
            <a:r>
              <a:rPr lang="en-US" dirty="0"/>
              <a:t>1965: Immigration and Nationality Act lifted race-based immigration restrictions</a:t>
            </a:r>
          </a:p>
          <a:p>
            <a:pPr marL="82296" indent="0">
              <a:buNone/>
            </a:pPr>
            <a:r>
              <a:rPr lang="en-US" i="1" dirty="0"/>
              <a:t>Asian immigration will soon increase; let’s create “good minority” vs “bad minority” divide and conquer stereotype to divert new Asian immigrants into “good minority”  and thwart multi-racial coalition</a:t>
            </a:r>
          </a:p>
          <a:p>
            <a:r>
              <a:rPr lang="en-US" dirty="0"/>
              <a:t>1966: Black Panther Party was formed</a:t>
            </a:r>
          </a:p>
          <a:p>
            <a:pPr marL="82296" indent="0">
              <a:buNone/>
            </a:pPr>
            <a:r>
              <a:rPr lang="en-US" i="1" dirty="0"/>
              <a:t>“bad minority” view of black people within model minority stereotype enhances negative view of BPP as violent and irrational</a:t>
            </a:r>
          </a:p>
          <a:p>
            <a:pPr marL="82296" indent="0">
              <a:buNone/>
            </a:pPr>
            <a:endParaRPr lang="en-US" i="1" dirty="0"/>
          </a:p>
        </p:txBody>
      </p:sp>
    </p:spTree>
    <p:extLst>
      <p:ext uri="{BB962C8B-B14F-4D97-AF65-F5344CB8AC3E}">
        <p14:creationId xmlns:p14="http://schemas.microsoft.com/office/powerpoint/2010/main" val="2734521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1328822"/>
          </a:xfrm>
        </p:spPr>
        <p:txBody>
          <a:bodyPr>
            <a:noAutofit/>
          </a:bodyPr>
          <a:lstStyle/>
          <a:p>
            <a:pPr algn="ctr"/>
            <a:r>
              <a:rPr lang="en-US" sz="3600" dirty="0"/>
              <a:t>“Model minority” stereotype </a:t>
            </a:r>
            <a:br>
              <a:rPr lang="en-US" sz="3600" dirty="0"/>
            </a:br>
            <a:r>
              <a:rPr lang="en-US" sz="3600" dirty="0"/>
              <a:t>of Asian Americans: 1966</a:t>
            </a:r>
          </a:p>
        </p:txBody>
      </p:sp>
      <p:sp>
        <p:nvSpPr>
          <p:cNvPr id="3" name="Content Placeholder 2"/>
          <p:cNvSpPr>
            <a:spLocks noGrp="1"/>
          </p:cNvSpPr>
          <p:nvPr>
            <p:ph idx="1"/>
          </p:nvPr>
        </p:nvSpPr>
        <p:spPr>
          <a:xfrm>
            <a:off x="1218772" y="1603460"/>
            <a:ext cx="7714916" cy="5002797"/>
          </a:xfrm>
        </p:spPr>
        <p:txBody>
          <a:bodyPr>
            <a:normAutofit fontScale="77500" lnSpcReduction="20000"/>
          </a:bodyPr>
          <a:lstStyle/>
          <a:p>
            <a:pPr marL="82296" indent="0">
              <a:buNone/>
            </a:pPr>
            <a:r>
              <a:rPr lang="en-US" dirty="0"/>
              <a:t>December 26, 1966, </a:t>
            </a:r>
            <a:r>
              <a:rPr lang="en-US" i="1" dirty="0"/>
              <a:t>U.S. News &amp; World Report</a:t>
            </a:r>
            <a:r>
              <a:rPr lang="en-US" dirty="0"/>
              <a:t>, “Success Story of One Minority Group in U.S.” </a:t>
            </a:r>
          </a:p>
          <a:p>
            <a:r>
              <a:rPr lang="en-US" dirty="0"/>
              <a:t>“At a time when Americans are awash in worry over the plight of racial minorities—One such minority, the nation’s 300,000 Chinese-Americans, is winning wealth and respect by dint of its own hard work”</a:t>
            </a:r>
          </a:p>
          <a:p>
            <a:r>
              <a:rPr lang="en-US" dirty="0"/>
              <a:t>“Still being taught in Chinatown is the old idea that people should depend on their own efforts—not a welfare check—in order to reach America’s ‘promised land’”</a:t>
            </a:r>
          </a:p>
          <a:p>
            <a:r>
              <a:rPr lang="en-US" dirty="0"/>
              <a:t>“At a time when it is being proposed that hundreds of billions be spent to uplift Negroes and other minorities, the nation’s 300,000 Chinese-Americans are moving ahead on their own—with no help from anyone else”</a:t>
            </a:r>
          </a:p>
          <a:p>
            <a:endParaRPr lang="en-US" dirty="0"/>
          </a:p>
        </p:txBody>
      </p:sp>
    </p:spTree>
    <p:extLst>
      <p:ext uri="{BB962C8B-B14F-4D97-AF65-F5344CB8AC3E}">
        <p14:creationId xmlns:p14="http://schemas.microsoft.com/office/powerpoint/2010/main" val="3812181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1328822"/>
          </a:xfrm>
        </p:spPr>
        <p:txBody>
          <a:bodyPr>
            <a:noAutofit/>
          </a:bodyPr>
          <a:lstStyle/>
          <a:p>
            <a:pPr algn="ctr"/>
            <a:r>
              <a:rPr lang="en-US" sz="3600" dirty="0"/>
              <a:t>“Model minority” stereotype </a:t>
            </a:r>
            <a:br>
              <a:rPr lang="en-US" sz="3600" dirty="0"/>
            </a:br>
            <a:r>
              <a:rPr lang="en-US" sz="3600" dirty="0"/>
              <a:t>of Asian Americans: 1966</a:t>
            </a:r>
          </a:p>
        </p:txBody>
      </p:sp>
      <p:sp>
        <p:nvSpPr>
          <p:cNvPr id="3" name="Content Placeholder 2"/>
          <p:cNvSpPr>
            <a:spLocks noGrp="1"/>
          </p:cNvSpPr>
          <p:nvPr>
            <p:ph idx="1"/>
          </p:nvPr>
        </p:nvSpPr>
        <p:spPr>
          <a:xfrm>
            <a:off x="1218772" y="1603460"/>
            <a:ext cx="7714916" cy="5002797"/>
          </a:xfrm>
        </p:spPr>
        <p:txBody>
          <a:bodyPr>
            <a:normAutofit fontScale="85000" lnSpcReduction="20000"/>
          </a:bodyPr>
          <a:lstStyle/>
          <a:p>
            <a:pPr marL="82296" indent="0">
              <a:buNone/>
            </a:pPr>
            <a:r>
              <a:rPr lang="en-US" dirty="0"/>
              <a:t>Underlying messages within the themes:</a:t>
            </a:r>
          </a:p>
          <a:p>
            <a:pPr marL="596646" indent="-514350">
              <a:buFont typeface="+mj-lt"/>
              <a:buAutoNum type="arabicPeriod"/>
            </a:pPr>
            <a:r>
              <a:rPr lang="en-US" dirty="0"/>
              <a:t>Overall success</a:t>
            </a:r>
          </a:p>
          <a:p>
            <a:pPr marL="82296" indent="0">
              <a:buNone/>
            </a:pPr>
            <a:r>
              <a:rPr lang="en-US" i="1" dirty="0"/>
              <a:t>The American Dream is available if you work hard</a:t>
            </a:r>
          </a:p>
          <a:p>
            <a:pPr marL="596646" indent="-514350">
              <a:buFont typeface="+mj-lt"/>
              <a:buAutoNum type="arabicPeriod" startAt="2"/>
            </a:pPr>
            <a:r>
              <a:rPr lang="en-US" dirty="0"/>
              <a:t>Success despite a history of racism</a:t>
            </a:r>
          </a:p>
          <a:p>
            <a:pPr marL="82296" indent="0">
              <a:buNone/>
            </a:pPr>
            <a:r>
              <a:rPr lang="en-US" i="1" dirty="0"/>
              <a:t>Racism is a thing of the past</a:t>
            </a:r>
          </a:p>
          <a:p>
            <a:pPr marL="596646" indent="-514350">
              <a:buFont typeface="+mj-lt"/>
              <a:buAutoNum type="arabicPeriod" startAt="3"/>
            </a:pPr>
            <a:r>
              <a:rPr lang="en-US" dirty="0"/>
              <a:t>Success without government aid </a:t>
            </a:r>
          </a:p>
          <a:p>
            <a:pPr marL="82296" indent="0">
              <a:buNone/>
            </a:pPr>
            <a:r>
              <a:rPr lang="en-US" i="1" dirty="0"/>
              <a:t>Hard work is all you need, so affirmative action and social services should be cut</a:t>
            </a:r>
          </a:p>
          <a:p>
            <a:pPr marL="596646" indent="-514350">
              <a:buFont typeface="+mj-lt"/>
              <a:buAutoNum type="arabicPeriod" startAt="4"/>
            </a:pPr>
            <a:r>
              <a:rPr lang="en-US" dirty="0"/>
              <a:t>Success in contrast to the failure of other minorities</a:t>
            </a:r>
          </a:p>
          <a:p>
            <a:pPr marL="82296" indent="0">
              <a:buNone/>
            </a:pPr>
            <a:r>
              <a:rPr lang="en-US" i="1" dirty="0"/>
              <a:t>Racial minority groups who are unsuccessful have only themselves to blame for not working hard enough</a:t>
            </a:r>
          </a:p>
          <a:p>
            <a:pPr marL="82296" indent="0">
              <a:buNone/>
            </a:pPr>
            <a:endParaRPr lang="en-US" dirty="0"/>
          </a:p>
        </p:txBody>
      </p:sp>
    </p:spTree>
    <p:extLst>
      <p:ext uri="{BB962C8B-B14F-4D97-AF65-F5344CB8AC3E}">
        <p14:creationId xmlns:p14="http://schemas.microsoft.com/office/powerpoint/2010/main" val="694056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1328822"/>
          </a:xfrm>
        </p:spPr>
        <p:txBody>
          <a:bodyPr>
            <a:noAutofit/>
          </a:bodyPr>
          <a:lstStyle/>
          <a:p>
            <a:pPr algn="ctr"/>
            <a:r>
              <a:rPr lang="en-US" sz="3600" dirty="0"/>
              <a:t>“Model minority” stereotype </a:t>
            </a:r>
            <a:br>
              <a:rPr lang="en-US" sz="3600" dirty="0"/>
            </a:br>
            <a:r>
              <a:rPr lang="en-US" sz="3600" dirty="0"/>
              <a:t>of Asian Americans: 1966</a:t>
            </a:r>
          </a:p>
        </p:txBody>
      </p:sp>
      <p:sp>
        <p:nvSpPr>
          <p:cNvPr id="3" name="Content Placeholder 2"/>
          <p:cNvSpPr>
            <a:spLocks noGrp="1"/>
          </p:cNvSpPr>
          <p:nvPr>
            <p:ph idx="1"/>
          </p:nvPr>
        </p:nvSpPr>
        <p:spPr>
          <a:xfrm>
            <a:off x="1218772" y="1603460"/>
            <a:ext cx="7714916" cy="5002797"/>
          </a:xfrm>
        </p:spPr>
        <p:txBody>
          <a:bodyPr>
            <a:normAutofit/>
          </a:bodyPr>
          <a:lstStyle/>
          <a:p>
            <a:r>
              <a:rPr lang="en-US" dirty="0"/>
              <a:t>Journalist Helen Zia, author of </a:t>
            </a:r>
            <a:r>
              <a:rPr lang="en-US" i="1" dirty="0"/>
              <a:t>Asian American Dreams</a:t>
            </a:r>
            <a:r>
              <a:rPr lang="en-US" dirty="0"/>
              <a:t>: “Where Asians had previously been the economic wedge to distract labor unrest, in the 1960s they were refashioned as a political and social hammer against other disadvantaged groups. The ‘model minority’ was born” (46). </a:t>
            </a:r>
          </a:p>
          <a:p>
            <a:pPr marL="82296" indent="0">
              <a:buNone/>
            </a:pPr>
            <a:endParaRPr lang="en-US" dirty="0"/>
          </a:p>
        </p:txBody>
      </p:sp>
    </p:spTree>
    <p:extLst>
      <p:ext uri="{BB962C8B-B14F-4D97-AF65-F5344CB8AC3E}">
        <p14:creationId xmlns:p14="http://schemas.microsoft.com/office/powerpoint/2010/main" val="240320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425450"/>
          </a:xfrm>
        </p:spPr>
        <p:txBody>
          <a:bodyPr>
            <a:noAutofit/>
          </a:bodyPr>
          <a:lstStyle/>
          <a:p>
            <a:pPr algn="ctr"/>
            <a:r>
              <a:rPr lang="en-US" sz="3200" dirty="0"/>
              <a:t>“Model minority” stereotype </a:t>
            </a:r>
            <a:br>
              <a:rPr lang="en-US" sz="3200" dirty="0"/>
            </a:br>
            <a:r>
              <a:rPr lang="en-US" sz="3200" dirty="0"/>
              <a:t>of Asian Americans: Why does this matter?</a:t>
            </a:r>
          </a:p>
        </p:txBody>
      </p:sp>
      <p:sp>
        <p:nvSpPr>
          <p:cNvPr id="3" name="Content Placeholder 2"/>
          <p:cNvSpPr>
            <a:spLocks noGrp="1"/>
          </p:cNvSpPr>
          <p:nvPr>
            <p:ph idx="1"/>
          </p:nvPr>
        </p:nvSpPr>
        <p:spPr>
          <a:xfrm>
            <a:off x="928688" y="1100138"/>
            <a:ext cx="8005000" cy="5506120"/>
          </a:xfrm>
        </p:spPr>
        <p:txBody>
          <a:bodyPr>
            <a:noAutofit/>
          </a:bodyPr>
          <a:lstStyle/>
          <a:p>
            <a:r>
              <a:rPr lang="en-US" sz="2400" dirty="0"/>
              <a:t>This divide and conquer stereotype has affected your way of thinking whether you were aware of it or not</a:t>
            </a:r>
          </a:p>
          <a:p>
            <a:r>
              <a:rPr lang="en-US" sz="2400" dirty="0"/>
              <a:t>We have been indoctrinated into a false ideology to perceive Asian Americans as “better” than African Americans and </a:t>
            </a:r>
            <a:r>
              <a:rPr lang="en-US" sz="2400" dirty="0" err="1"/>
              <a:t>Latinx</a:t>
            </a:r>
            <a:r>
              <a:rPr lang="en-US" sz="2400" dirty="0"/>
              <a:t> people</a:t>
            </a:r>
          </a:p>
          <a:p>
            <a:r>
              <a:rPr lang="en-US" sz="2400" dirty="0"/>
              <a:t>“Model Minority Myth”</a:t>
            </a:r>
          </a:p>
          <a:p>
            <a:pPr lvl="1"/>
            <a:r>
              <a:rPr lang="en-US" sz="2200" dirty="0"/>
              <a:t>Yes, average income among Asian Americans is higher than any other racial group</a:t>
            </a:r>
          </a:p>
          <a:p>
            <a:pPr lvl="1"/>
            <a:r>
              <a:rPr lang="en-US" sz="2200" dirty="0"/>
              <a:t>Yes, on average, Asian Americans are more educated than any other racial group</a:t>
            </a:r>
          </a:p>
          <a:p>
            <a:pPr lvl="1"/>
            <a:r>
              <a:rPr lang="en-US" sz="2200" dirty="0"/>
              <a:t>But, jumping to conclusion that all Asian Americans are high income and well-educated is a problem for many reasons</a:t>
            </a:r>
          </a:p>
          <a:p>
            <a:pPr lvl="2"/>
            <a:r>
              <a:rPr lang="en-US" sz="2200" dirty="0"/>
              <a:t>False</a:t>
            </a:r>
          </a:p>
          <a:p>
            <a:pPr lvl="2"/>
            <a:r>
              <a:rPr lang="en-US" sz="2200" dirty="0"/>
              <a:t>Damaging</a:t>
            </a:r>
          </a:p>
        </p:txBody>
      </p:sp>
    </p:spTree>
    <p:extLst>
      <p:ext uri="{BB962C8B-B14F-4D97-AF65-F5344CB8AC3E}">
        <p14:creationId xmlns:p14="http://schemas.microsoft.com/office/powerpoint/2010/main" val="844614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1328822"/>
          </a:xfrm>
        </p:spPr>
        <p:txBody>
          <a:bodyPr>
            <a:noAutofit/>
          </a:bodyPr>
          <a:lstStyle/>
          <a:p>
            <a:pPr algn="ctr"/>
            <a:r>
              <a:rPr lang="en-US" sz="3200" dirty="0"/>
              <a:t>“Model minority” stereotype </a:t>
            </a:r>
            <a:br>
              <a:rPr lang="en-US" sz="3200" dirty="0"/>
            </a:br>
            <a:r>
              <a:rPr lang="en-US" sz="3200" dirty="0"/>
              <a:t>of Asian Americans: Why does this matter?</a:t>
            </a:r>
          </a:p>
        </p:txBody>
      </p:sp>
      <p:sp>
        <p:nvSpPr>
          <p:cNvPr id="3" name="Content Placeholder 2"/>
          <p:cNvSpPr>
            <a:spLocks noGrp="1"/>
          </p:cNvSpPr>
          <p:nvPr>
            <p:ph idx="1"/>
          </p:nvPr>
        </p:nvSpPr>
        <p:spPr>
          <a:xfrm>
            <a:off x="1014413" y="1603460"/>
            <a:ext cx="7919275" cy="5002797"/>
          </a:xfrm>
        </p:spPr>
        <p:txBody>
          <a:bodyPr>
            <a:normAutofit/>
          </a:bodyPr>
          <a:lstStyle/>
          <a:p>
            <a:r>
              <a:rPr lang="en-US" sz="2200" dirty="0"/>
              <a:t>Asian American poverty becomes invisible; of all racial groups, there is the greatest economic gap among Asian Americans (Pew Research Center)</a:t>
            </a:r>
          </a:p>
          <a:p>
            <a:r>
              <a:rPr lang="en-US" sz="2200" dirty="0"/>
              <a:t>“this image can deter Asian American high-school students from seeking help when they’re struggling in school, socially isolating them and, ironically, causing them to fare worse academically” (Wingfield)</a:t>
            </a:r>
          </a:p>
          <a:p>
            <a:r>
              <a:rPr lang="en-US" sz="2200" dirty="0"/>
              <a:t>“the model-minority standard places enormous pressure on Asian Americans to disavow and downplay incidents of racial harassment” (Wingfield)</a:t>
            </a:r>
          </a:p>
          <a:p>
            <a:r>
              <a:rPr lang="en-US" sz="2200" dirty="0"/>
              <a:t>It pits Asian Americans against African Americans and Latinx people in debates about affirmative action for college admission when majority of Asian Americans support affirmative action</a:t>
            </a:r>
          </a:p>
          <a:p>
            <a:endParaRPr lang="en-US" dirty="0"/>
          </a:p>
        </p:txBody>
      </p:sp>
    </p:spTree>
    <p:extLst>
      <p:ext uri="{BB962C8B-B14F-4D97-AF65-F5344CB8AC3E}">
        <p14:creationId xmlns:p14="http://schemas.microsoft.com/office/powerpoint/2010/main" val="4017662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1328822"/>
          </a:xfrm>
        </p:spPr>
        <p:txBody>
          <a:bodyPr>
            <a:noAutofit/>
          </a:bodyPr>
          <a:lstStyle/>
          <a:p>
            <a:pPr algn="ctr"/>
            <a:r>
              <a:rPr lang="en-US" sz="3200" dirty="0"/>
              <a:t>“Model minority” stereotype </a:t>
            </a:r>
            <a:br>
              <a:rPr lang="en-US" sz="3200" dirty="0"/>
            </a:br>
            <a:r>
              <a:rPr lang="en-US" sz="3200" dirty="0"/>
              <a:t>of Asian Americans: Why does this matter?</a:t>
            </a:r>
          </a:p>
        </p:txBody>
      </p:sp>
      <p:sp>
        <p:nvSpPr>
          <p:cNvPr id="3" name="Content Placeholder 2"/>
          <p:cNvSpPr>
            <a:spLocks noGrp="1"/>
          </p:cNvSpPr>
          <p:nvPr>
            <p:ph idx="1"/>
          </p:nvPr>
        </p:nvSpPr>
        <p:spPr>
          <a:xfrm>
            <a:off x="1014413" y="1603460"/>
            <a:ext cx="7919275" cy="5002797"/>
          </a:xfrm>
        </p:spPr>
        <p:txBody>
          <a:bodyPr>
            <a:normAutofit/>
          </a:bodyPr>
          <a:lstStyle/>
          <a:p>
            <a:r>
              <a:rPr lang="en-US" sz="2400" dirty="0"/>
              <a:t>Legal scholar Robert Chang: “Divide and conquer at its best or worst, depending on your perspective, Asian Americans are pitted against blacks and Latinas/Latinos as if there are only a certain number of seats reserved for minority students. This is true only if a certain number of seats are reserved for white students” (117). </a:t>
            </a:r>
          </a:p>
          <a:p>
            <a:r>
              <a:rPr lang="en-US" sz="2400" dirty="0"/>
              <a:t>Asian Americans are perceived as “taking over” elite colleges, but “Whites are three times more likely to be admitted to elite universities than Asian Americans with comparable qualifications” (Wingfield)</a:t>
            </a:r>
          </a:p>
          <a:p>
            <a:r>
              <a:rPr lang="en-US" sz="2400" dirty="0"/>
              <a:t>What’s often ignored: applying to college as a legacy increases your chances of acceptance by 2 to 4 times; legacy admits are overwhelmingly white</a:t>
            </a:r>
          </a:p>
          <a:p>
            <a:endParaRPr lang="en-US" sz="2200" dirty="0"/>
          </a:p>
          <a:p>
            <a:endParaRPr lang="en-US" sz="2200" dirty="0"/>
          </a:p>
          <a:p>
            <a:endParaRPr lang="en-US" dirty="0"/>
          </a:p>
        </p:txBody>
      </p:sp>
    </p:spTree>
    <p:extLst>
      <p:ext uri="{BB962C8B-B14F-4D97-AF65-F5344CB8AC3E}">
        <p14:creationId xmlns:p14="http://schemas.microsoft.com/office/powerpoint/2010/main" val="213850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882650"/>
          </a:xfrm>
        </p:spPr>
        <p:txBody>
          <a:bodyPr>
            <a:noAutofit/>
          </a:bodyPr>
          <a:lstStyle/>
          <a:p>
            <a:pPr algn="ctr"/>
            <a:r>
              <a:rPr lang="en-US" sz="3200" dirty="0"/>
              <a:t>“Model minority” stereotype </a:t>
            </a:r>
            <a:br>
              <a:rPr lang="en-US" sz="3200" dirty="0"/>
            </a:br>
            <a:r>
              <a:rPr lang="en-US" sz="3200" dirty="0"/>
              <a:t>of Asian Americans: What can you do?</a:t>
            </a:r>
          </a:p>
        </p:txBody>
      </p:sp>
      <p:sp>
        <p:nvSpPr>
          <p:cNvPr id="3" name="Content Placeholder 2"/>
          <p:cNvSpPr>
            <a:spLocks noGrp="1"/>
          </p:cNvSpPr>
          <p:nvPr>
            <p:ph idx="1"/>
          </p:nvPr>
        </p:nvSpPr>
        <p:spPr>
          <a:xfrm>
            <a:off x="1218772" y="1157289"/>
            <a:ext cx="7714916" cy="5426074"/>
          </a:xfrm>
        </p:spPr>
        <p:txBody>
          <a:bodyPr>
            <a:noAutofit/>
          </a:bodyPr>
          <a:lstStyle/>
          <a:p>
            <a:r>
              <a:rPr lang="en-US" sz="2400" dirty="0"/>
              <a:t>Change your mindset </a:t>
            </a:r>
          </a:p>
          <a:p>
            <a:pPr lvl="1"/>
            <a:r>
              <a:rPr lang="en-US" sz="2400" dirty="0"/>
              <a:t>Actively resist the false ideology you’ve been taught by questioning and speaking up about the ways in which you see this false ideology perpetuated</a:t>
            </a:r>
          </a:p>
          <a:p>
            <a:r>
              <a:rPr lang="en-US" sz="2400" dirty="0"/>
              <a:t>Speak up when you hear comments like:</a:t>
            </a:r>
          </a:p>
          <a:p>
            <a:pPr lvl="1"/>
            <a:r>
              <a:rPr lang="en-US" sz="2400" dirty="0"/>
              <a:t>A teacher thinks an Asian American student doesn’t need help in math because the student should naturally be good at math.</a:t>
            </a:r>
          </a:p>
          <a:p>
            <a:pPr lvl="1"/>
            <a:r>
              <a:rPr lang="en-US" sz="2400" dirty="0"/>
              <a:t>A white parent of a white high school senior thinks that an Asian American student will “take” her child’s “spot” at Yale.</a:t>
            </a:r>
          </a:p>
          <a:p>
            <a:r>
              <a:rPr lang="en-US" sz="2400" dirty="0"/>
              <a:t>Do you downplay or ignore Asian American poverty? </a:t>
            </a:r>
          </a:p>
          <a:p>
            <a:r>
              <a:rPr lang="en-US" sz="2400" dirty="0"/>
              <a:t>Do you downplay or ignore racism against Asian Americans?</a:t>
            </a:r>
          </a:p>
        </p:txBody>
      </p:sp>
    </p:spTree>
    <p:extLst>
      <p:ext uri="{BB962C8B-B14F-4D97-AF65-F5344CB8AC3E}">
        <p14:creationId xmlns:p14="http://schemas.microsoft.com/office/powerpoint/2010/main" val="2127439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1328822"/>
          </a:xfrm>
        </p:spPr>
        <p:txBody>
          <a:bodyPr>
            <a:noAutofit/>
          </a:bodyPr>
          <a:lstStyle/>
          <a:p>
            <a:pPr algn="ctr"/>
            <a:r>
              <a:rPr lang="en-US" sz="3200" dirty="0"/>
              <a:t>“Model minority” stereotype </a:t>
            </a:r>
            <a:br>
              <a:rPr lang="en-US" sz="3200" dirty="0"/>
            </a:br>
            <a:r>
              <a:rPr lang="en-US" sz="3200" dirty="0"/>
              <a:t>of Asian Americans: What can you do?</a:t>
            </a:r>
          </a:p>
        </p:txBody>
      </p:sp>
      <p:sp>
        <p:nvSpPr>
          <p:cNvPr id="3" name="Content Placeholder 2"/>
          <p:cNvSpPr>
            <a:spLocks noGrp="1"/>
          </p:cNvSpPr>
          <p:nvPr>
            <p:ph idx="1"/>
          </p:nvPr>
        </p:nvSpPr>
        <p:spPr>
          <a:xfrm>
            <a:off x="1218772" y="1603460"/>
            <a:ext cx="7714916" cy="5002797"/>
          </a:xfrm>
        </p:spPr>
        <p:txBody>
          <a:bodyPr>
            <a:normAutofit/>
          </a:bodyPr>
          <a:lstStyle/>
          <a:p>
            <a:r>
              <a:rPr lang="en-US" dirty="0"/>
              <a:t>Change your mindset &amp; create anti-racist mindset</a:t>
            </a:r>
          </a:p>
          <a:p>
            <a:pPr lvl="1"/>
            <a:r>
              <a:rPr lang="en-US" sz="3200" dirty="0"/>
              <a:t>Actively resist the false ideology you’ve been taught by questioning and speaking up about the ways in which you see this false ideology perpetuated</a:t>
            </a:r>
          </a:p>
          <a:p>
            <a:pPr lvl="1"/>
            <a:r>
              <a:rPr lang="en-US" dirty="0"/>
              <a:t>How has the “good minority” stereotype of Asian Americans taught you to see African Americans as the “bad minority”?</a:t>
            </a:r>
          </a:p>
        </p:txBody>
      </p:sp>
    </p:spTree>
    <p:extLst>
      <p:ext uri="{BB962C8B-B14F-4D97-AF65-F5344CB8AC3E}">
        <p14:creationId xmlns:p14="http://schemas.microsoft.com/office/powerpoint/2010/main" val="2526425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4413" y="274638"/>
            <a:ext cx="7919275" cy="1328822"/>
          </a:xfrm>
        </p:spPr>
        <p:txBody>
          <a:bodyPr>
            <a:noAutofit/>
          </a:bodyPr>
          <a:lstStyle/>
          <a:p>
            <a:pPr algn="ctr"/>
            <a:r>
              <a:rPr lang="en-US" sz="3200" dirty="0"/>
              <a:t>Stereotype of African Americans as “Criminal”</a:t>
            </a:r>
          </a:p>
        </p:txBody>
      </p:sp>
      <p:sp>
        <p:nvSpPr>
          <p:cNvPr id="3" name="Content Placeholder 2"/>
          <p:cNvSpPr>
            <a:spLocks noGrp="1"/>
          </p:cNvSpPr>
          <p:nvPr>
            <p:ph idx="1"/>
          </p:nvPr>
        </p:nvSpPr>
        <p:spPr>
          <a:xfrm>
            <a:off x="1218772" y="1603460"/>
            <a:ext cx="7714916" cy="5002797"/>
          </a:xfrm>
        </p:spPr>
        <p:txBody>
          <a:bodyPr>
            <a:normAutofit fontScale="92500" lnSpcReduction="20000"/>
          </a:bodyPr>
          <a:lstStyle/>
          <a:p>
            <a:r>
              <a:rPr lang="en-US" dirty="0"/>
              <a:t>War on Drugs = “new Jim Crow” </a:t>
            </a:r>
          </a:p>
          <a:p>
            <a:r>
              <a:rPr lang="en-US" dirty="0"/>
              <a:t>False ideology that drug use was a growing problem, when it wasn’t, and that African Americans used drugs at a higher rate than white people, when they didn’t (Michelle Alexander)</a:t>
            </a:r>
          </a:p>
          <a:p>
            <a:r>
              <a:rPr lang="en-US" dirty="0"/>
              <a:t>the “new” part of the “new Jim Crow”: the US “had a prison population of 300,000 in 1972. Today, we have a prison population of 2.3 million. The United States now has the highest rate of incarceration in the world” (</a:t>
            </a:r>
            <a:r>
              <a:rPr lang="en-US" i="1" dirty="0"/>
              <a:t>13th</a:t>
            </a:r>
            <a:r>
              <a:rPr lang="en-US" dirty="0"/>
              <a:t>). </a:t>
            </a:r>
          </a:p>
          <a:p>
            <a:r>
              <a:rPr lang="en-US" dirty="0"/>
              <a:t>How did this happen?</a:t>
            </a:r>
          </a:p>
          <a:p>
            <a:endParaRPr lang="en-US" dirty="0"/>
          </a:p>
          <a:p>
            <a:pPr lvl="1"/>
            <a:endParaRPr lang="en-US" dirty="0"/>
          </a:p>
          <a:p>
            <a:pPr lvl="1"/>
            <a:endParaRPr lang="en-US" dirty="0"/>
          </a:p>
        </p:txBody>
      </p:sp>
    </p:spTree>
    <p:extLst>
      <p:ext uri="{BB962C8B-B14F-4D97-AF65-F5344CB8AC3E}">
        <p14:creationId xmlns:p14="http://schemas.microsoft.com/office/powerpoint/2010/main" val="961163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4413" y="146050"/>
            <a:ext cx="7919275" cy="525462"/>
          </a:xfrm>
        </p:spPr>
        <p:txBody>
          <a:bodyPr>
            <a:noAutofit/>
          </a:bodyPr>
          <a:lstStyle/>
          <a:p>
            <a:pPr algn="ctr"/>
            <a:r>
              <a:rPr lang="en-US" sz="2600" dirty="0"/>
              <a:t>Who is surveilled, arrested, &amp; incarcerated? Who isn’t?</a:t>
            </a:r>
            <a:endParaRPr lang="en-US" sz="3200" dirty="0"/>
          </a:p>
        </p:txBody>
      </p:sp>
      <p:sp>
        <p:nvSpPr>
          <p:cNvPr id="3" name="Content Placeholder 2"/>
          <p:cNvSpPr>
            <a:spLocks noGrp="1"/>
          </p:cNvSpPr>
          <p:nvPr>
            <p:ph idx="1"/>
          </p:nvPr>
        </p:nvSpPr>
        <p:spPr>
          <a:xfrm>
            <a:off x="1014413" y="671512"/>
            <a:ext cx="7919275" cy="6040438"/>
          </a:xfrm>
        </p:spPr>
        <p:txBody>
          <a:bodyPr>
            <a:noAutofit/>
          </a:bodyPr>
          <a:lstStyle/>
          <a:p>
            <a:pPr lvl="0"/>
            <a:r>
              <a:rPr lang="en-US" sz="2200" dirty="0"/>
              <a:t>mandatory sentencing that enacted the same penalty for one ounce of crack cocaine as for one hundred ounces of powder cocaine (</a:t>
            </a:r>
            <a:r>
              <a:rPr lang="en-US" sz="2200" i="1" dirty="0"/>
              <a:t>13th</a:t>
            </a:r>
            <a:r>
              <a:rPr lang="en-US" sz="2200" dirty="0"/>
              <a:t>)</a:t>
            </a:r>
          </a:p>
          <a:p>
            <a:pPr lvl="0"/>
            <a:r>
              <a:rPr lang="en-US" sz="2200" dirty="0"/>
              <a:t>“three-strikes” laws that increase life sentences</a:t>
            </a:r>
          </a:p>
          <a:p>
            <a:pPr lvl="0"/>
            <a:r>
              <a:rPr lang="en-US" sz="2200" dirty="0"/>
              <a:t>the rise of “law and order” rhetoric by both political parties</a:t>
            </a:r>
          </a:p>
          <a:p>
            <a:pPr lvl="0"/>
            <a:r>
              <a:rPr lang="en-US" sz="2200" dirty="0"/>
              <a:t>the growing relationship between the rise of private prisons (which make their shareholders a significant profit) and the American Legislative Exchange Council (ALEC)</a:t>
            </a:r>
          </a:p>
          <a:p>
            <a:pPr lvl="0"/>
            <a:r>
              <a:rPr lang="en-US" sz="2200" dirty="0"/>
              <a:t>the significant number of plea bargains rather than trials where people are pressured to plead guilty </a:t>
            </a:r>
          </a:p>
          <a:p>
            <a:pPr lvl="0"/>
            <a:r>
              <a:rPr lang="en-US" sz="2200" dirty="0"/>
              <a:t>the rise of over-policing of communities of color through policies like stop-and-frisk and racial profiling</a:t>
            </a:r>
          </a:p>
          <a:p>
            <a:pPr lvl="0"/>
            <a:r>
              <a:rPr lang="en-US" sz="2200" dirty="0"/>
              <a:t>the militarization of police departments</a:t>
            </a:r>
          </a:p>
          <a:p>
            <a:pPr lvl="0"/>
            <a:r>
              <a:rPr lang="en-US" sz="2200" dirty="0"/>
              <a:t>the massive amount of fines and fees associated with tickets and arrests from over-policing of communities of color that can lead to “debtors’ prison”</a:t>
            </a:r>
          </a:p>
        </p:txBody>
      </p:sp>
    </p:spTree>
    <p:extLst>
      <p:ext uri="{BB962C8B-B14F-4D97-AF65-F5344CB8AC3E}">
        <p14:creationId xmlns:p14="http://schemas.microsoft.com/office/powerpoint/2010/main" val="2476622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4413" y="274638"/>
            <a:ext cx="7919275" cy="1328822"/>
          </a:xfrm>
        </p:spPr>
        <p:txBody>
          <a:bodyPr>
            <a:noAutofit/>
          </a:bodyPr>
          <a:lstStyle/>
          <a:p>
            <a:pPr algn="ctr"/>
            <a:r>
              <a:rPr lang="en-US" sz="3200" dirty="0"/>
              <a:t>Stereotype of African Americans as “Criminal” &amp; Demonization of Black Family</a:t>
            </a:r>
          </a:p>
        </p:txBody>
      </p:sp>
      <p:sp>
        <p:nvSpPr>
          <p:cNvPr id="3" name="Content Placeholder 2"/>
          <p:cNvSpPr>
            <a:spLocks noGrp="1"/>
          </p:cNvSpPr>
          <p:nvPr>
            <p:ph idx="1"/>
          </p:nvPr>
        </p:nvSpPr>
        <p:spPr>
          <a:xfrm>
            <a:off x="1218772" y="1603460"/>
            <a:ext cx="7714916" cy="5002797"/>
          </a:xfrm>
        </p:spPr>
        <p:txBody>
          <a:bodyPr>
            <a:normAutofit fontScale="77500" lnSpcReduction="20000"/>
          </a:bodyPr>
          <a:lstStyle/>
          <a:p>
            <a:r>
              <a:rPr lang="en-US" sz="3100" dirty="0"/>
              <a:t>1965, then Assistant Secretary of Labor Daniel Patrick Moynihan published </a:t>
            </a:r>
            <a:r>
              <a:rPr lang="en-US" sz="3100" i="1" dirty="0"/>
              <a:t>The Negro Family: The Case for National Action</a:t>
            </a:r>
            <a:r>
              <a:rPr lang="en-US" sz="3100" dirty="0"/>
              <a:t>, which became known as the Moynihan report. </a:t>
            </a:r>
          </a:p>
          <a:p>
            <a:r>
              <a:rPr lang="en-US" sz="3100" dirty="0"/>
              <a:t>Much scholarship on this report and its impact emphasizes how Moynihan pathologized black families, with particular criticism about their “matriarchal” structure and high number of single-mother headed households. </a:t>
            </a:r>
          </a:p>
          <a:p>
            <a:r>
              <a:rPr lang="en-US" sz="3100" dirty="0"/>
              <a:t>Rather than focus on how the Racism Machine perpetuates structural racism through systems, this report ultimately blames black people themselves for persistent racial inequality. Blaming “Negro family structure” fed the belief in “personal responsibility” that has become so pervasive in the past few decades. </a:t>
            </a:r>
          </a:p>
          <a:p>
            <a:pPr lvl="1"/>
            <a:endParaRPr lang="en-US" sz="3100" dirty="0"/>
          </a:p>
          <a:p>
            <a:pPr lvl="1"/>
            <a:endParaRPr lang="en-US" dirty="0"/>
          </a:p>
        </p:txBody>
      </p:sp>
    </p:spTree>
    <p:extLst>
      <p:ext uri="{BB962C8B-B14F-4D97-AF65-F5344CB8AC3E}">
        <p14:creationId xmlns:p14="http://schemas.microsoft.com/office/powerpoint/2010/main" val="1735866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4413" y="274638"/>
            <a:ext cx="7919275" cy="1096962"/>
          </a:xfrm>
        </p:spPr>
        <p:txBody>
          <a:bodyPr>
            <a:noAutofit/>
          </a:bodyPr>
          <a:lstStyle/>
          <a:p>
            <a:pPr algn="ctr"/>
            <a:r>
              <a:rPr lang="en-US" sz="3200" dirty="0"/>
              <a:t>Stereotype of African Americans as “Criminal” &amp; Demonization of Black Family</a:t>
            </a:r>
          </a:p>
        </p:txBody>
      </p:sp>
      <p:sp>
        <p:nvSpPr>
          <p:cNvPr id="3" name="Content Placeholder 2"/>
          <p:cNvSpPr>
            <a:spLocks noGrp="1"/>
          </p:cNvSpPr>
          <p:nvPr>
            <p:ph idx="1"/>
          </p:nvPr>
        </p:nvSpPr>
        <p:spPr>
          <a:xfrm>
            <a:off x="1218772" y="1371600"/>
            <a:ext cx="7714916" cy="5234657"/>
          </a:xfrm>
        </p:spPr>
        <p:txBody>
          <a:bodyPr>
            <a:normAutofit fontScale="85000" lnSpcReduction="20000"/>
          </a:bodyPr>
          <a:lstStyle/>
          <a:p>
            <a:pPr marL="82296" indent="0">
              <a:buNone/>
            </a:pPr>
            <a:r>
              <a:rPr lang="en-US" i="1" dirty="0"/>
              <a:t>Washington Post</a:t>
            </a:r>
            <a:r>
              <a:rPr lang="en-US" dirty="0"/>
              <a:t>: “News media offers consistently warped portrayals of black families, study finds” (2017)</a:t>
            </a:r>
          </a:p>
          <a:p>
            <a:r>
              <a:rPr lang="en-US" dirty="0"/>
              <a:t>“Black families represent 59 percent of the poor portrayed in the media, according to the analysis, but account for just 27 percent of Americans in poverty. Whites families make up 17 percent of the poor depicted in news media, but make up 66 percent of the American poor”</a:t>
            </a:r>
          </a:p>
          <a:p>
            <a:r>
              <a:rPr lang="en-US" dirty="0"/>
              <a:t>“Blacks represent 37 percent of criminals shown in the news, but constitute 26 percent of those arrested on criminal charges, the study said. In contrast, news media portray whites as criminals 28 percent of the time, when FBI crime reports show they make up 77 percent of crime suspects”</a:t>
            </a:r>
          </a:p>
          <a:p>
            <a:pPr lvl="1"/>
            <a:endParaRPr lang="en-US" dirty="0"/>
          </a:p>
        </p:txBody>
      </p:sp>
    </p:spTree>
    <p:extLst>
      <p:ext uri="{BB962C8B-B14F-4D97-AF65-F5344CB8AC3E}">
        <p14:creationId xmlns:p14="http://schemas.microsoft.com/office/powerpoint/2010/main" val="1738030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4413" y="274638"/>
            <a:ext cx="7919275" cy="1096962"/>
          </a:xfrm>
        </p:spPr>
        <p:txBody>
          <a:bodyPr>
            <a:noAutofit/>
          </a:bodyPr>
          <a:lstStyle/>
          <a:p>
            <a:pPr algn="ctr"/>
            <a:r>
              <a:rPr lang="en-US" sz="3200" dirty="0"/>
              <a:t>Stereotype of African Americans as “Criminal” &amp; Demonization of Black Family</a:t>
            </a:r>
          </a:p>
        </p:txBody>
      </p:sp>
      <p:sp>
        <p:nvSpPr>
          <p:cNvPr id="3" name="Content Placeholder 2"/>
          <p:cNvSpPr>
            <a:spLocks noGrp="1"/>
          </p:cNvSpPr>
          <p:nvPr>
            <p:ph idx="1"/>
          </p:nvPr>
        </p:nvSpPr>
        <p:spPr>
          <a:xfrm>
            <a:off x="1218772" y="1371600"/>
            <a:ext cx="7714916" cy="5234657"/>
          </a:xfrm>
        </p:spPr>
        <p:txBody>
          <a:bodyPr>
            <a:normAutofit fontScale="70000" lnSpcReduction="20000"/>
          </a:bodyPr>
          <a:lstStyle/>
          <a:p>
            <a:pPr marL="82296" indent="0">
              <a:buNone/>
            </a:pPr>
            <a:r>
              <a:rPr lang="en-US" dirty="0"/>
              <a:t>continued…</a:t>
            </a:r>
          </a:p>
          <a:p>
            <a:r>
              <a:rPr lang="en-US" sz="3400" dirty="0"/>
              <a:t>“‘There are dire consequences for black people when these outlandish archetypes rule the day: abusive treatment by police, less attention from doctors, harsher sentences from judges,’ Rashad Robinson, executive director of Color of Change, wrote in the report.”</a:t>
            </a:r>
          </a:p>
          <a:p>
            <a:pPr marL="82296" indent="0">
              <a:buNone/>
            </a:pPr>
            <a:endParaRPr lang="en-US" sz="3400" dirty="0"/>
          </a:p>
          <a:p>
            <a:pPr marL="82296" indent="0">
              <a:buNone/>
            </a:pPr>
            <a:r>
              <a:rPr lang="en-US" sz="3400" i="1" dirty="0"/>
              <a:t>NY Times</a:t>
            </a:r>
            <a:r>
              <a:rPr lang="en-US" sz="3400" dirty="0"/>
              <a:t>: “Revealing the Lives of Black Fathers” (2018)</a:t>
            </a:r>
          </a:p>
          <a:p>
            <a:r>
              <a:rPr lang="en-US" sz="3400" dirty="0"/>
              <a:t>“The myths of black fatherhood as dysfunctional or failed prevail despite ample evidence to the contrary. A 2013 survey by the National Center for Health Statistics affirmed that African-American fathers were just as, and by many measures more, responsible care givers than men of any other racial group. Yet, rarely do the findings of these studies … appear in mainstream portrayals of African-American men”</a:t>
            </a:r>
          </a:p>
        </p:txBody>
      </p:sp>
    </p:spTree>
    <p:extLst>
      <p:ext uri="{BB962C8B-B14F-4D97-AF65-F5344CB8AC3E}">
        <p14:creationId xmlns:p14="http://schemas.microsoft.com/office/powerpoint/2010/main" val="1006718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296862"/>
          </a:xfrm>
        </p:spPr>
        <p:txBody>
          <a:bodyPr>
            <a:noAutofit/>
          </a:bodyPr>
          <a:lstStyle/>
          <a:p>
            <a:pPr algn="ctr"/>
            <a:r>
              <a:rPr lang="en-US" sz="3200" dirty="0"/>
              <a:t>What can you do?</a:t>
            </a:r>
          </a:p>
        </p:txBody>
      </p:sp>
      <p:sp>
        <p:nvSpPr>
          <p:cNvPr id="3" name="Content Placeholder 2"/>
          <p:cNvSpPr>
            <a:spLocks noGrp="1"/>
          </p:cNvSpPr>
          <p:nvPr>
            <p:ph idx="1"/>
          </p:nvPr>
        </p:nvSpPr>
        <p:spPr>
          <a:xfrm>
            <a:off x="1218772" y="571500"/>
            <a:ext cx="7714916" cy="6034757"/>
          </a:xfrm>
        </p:spPr>
        <p:txBody>
          <a:bodyPr>
            <a:noAutofit/>
          </a:bodyPr>
          <a:lstStyle/>
          <a:p>
            <a:r>
              <a:rPr lang="en-US" sz="2800" dirty="0"/>
              <a:t>Change your mindset &amp; create anti-racist mindset</a:t>
            </a:r>
          </a:p>
          <a:p>
            <a:pPr lvl="1"/>
            <a:r>
              <a:rPr lang="en-US" dirty="0"/>
              <a:t>Actively resist the false ideology you’ve been taught by questioning and speaking up about the ways in which you see the “criminal” stereotype of African Americans perpetuated</a:t>
            </a:r>
          </a:p>
          <a:p>
            <a:pPr lvl="1"/>
            <a:r>
              <a:rPr lang="en-US" dirty="0"/>
              <a:t>Who is seen as “belonging” and who isn’t? There is a pattern of white people calling the police when they perceive black people as “not belonging” in their neighborhood, their Starbucks, their dorm. </a:t>
            </a:r>
          </a:p>
          <a:p>
            <a:pPr lvl="1"/>
            <a:r>
              <a:rPr lang="en-US" dirty="0"/>
              <a:t>Speak up when you notice these patterns</a:t>
            </a:r>
          </a:p>
          <a:p>
            <a:pPr lvl="1"/>
            <a:r>
              <a:rPr lang="en-US" dirty="0"/>
              <a:t>Contact media when you see stereotypes being perpetuated</a:t>
            </a:r>
          </a:p>
        </p:txBody>
      </p:sp>
    </p:spTree>
    <p:extLst>
      <p:ext uri="{BB962C8B-B14F-4D97-AF65-F5344CB8AC3E}">
        <p14:creationId xmlns:p14="http://schemas.microsoft.com/office/powerpoint/2010/main" val="548907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468312"/>
          </a:xfrm>
        </p:spPr>
        <p:txBody>
          <a:bodyPr>
            <a:noAutofit/>
          </a:bodyPr>
          <a:lstStyle/>
          <a:p>
            <a:pPr algn="ctr"/>
            <a:r>
              <a:rPr lang="en-US" sz="3200" dirty="0"/>
              <a:t>What can you do?</a:t>
            </a:r>
          </a:p>
        </p:txBody>
      </p:sp>
      <p:sp>
        <p:nvSpPr>
          <p:cNvPr id="3" name="Content Placeholder 2"/>
          <p:cNvSpPr>
            <a:spLocks noGrp="1"/>
          </p:cNvSpPr>
          <p:nvPr>
            <p:ph idx="1"/>
          </p:nvPr>
        </p:nvSpPr>
        <p:spPr>
          <a:xfrm>
            <a:off x="1218772" y="871538"/>
            <a:ext cx="7714916" cy="5734719"/>
          </a:xfrm>
        </p:spPr>
        <p:txBody>
          <a:bodyPr>
            <a:normAutofit fontScale="40000" lnSpcReduction="20000"/>
          </a:bodyPr>
          <a:lstStyle/>
          <a:p>
            <a:r>
              <a:rPr lang="en-US" sz="6000" dirty="0"/>
              <a:t>Do your research about your town and take action</a:t>
            </a:r>
          </a:p>
          <a:p>
            <a:pPr lvl="1"/>
            <a:r>
              <a:rPr lang="en-US" sz="6000" dirty="0"/>
              <a:t>Force Report https://force.nj.com/</a:t>
            </a:r>
          </a:p>
          <a:p>
            <a:pPr lvl="1"/>
            <a:r>
              <a:rPr lang="en-US" sz="6000" dirty="0"/>
              <a:t>“Five years. 72,677 documents. Every local police department in N.J. We built the most comprehensive statewide database of police use of force in the U.S.”</a:t>
            </a:r>
          </a:p>
          <a:p>
            <a:pPr lvl="1"/>
            <a:r>
              <a:rPr lang="en-US" sz="6000" dirty="0"/>
              <a:t>“Statewide, a black person was more than three times more likely to face police force than someone who is white.”</a:t>
            </a:r>
          </a:p>
          <a:p>
            <a:pPr lvl="1"/>
            <a:r>
              <a:rPr lang="en-US" sz="6000" dirty="0"/>
              <a:t>Is there a racial disparity in the use of force by the police in your town? Talk to your Town Council and your Police Department</a:t>
            </a:r>
          </a:p>
          <a:p>
            <a:pPr lvl="1"/>
            <a:r>
              <a:rPr lang="en-US" sz="6000" dirty="0"/>
              <a:t>Ask your Town Council: What are you doing to make people of color feel more welcome in this town?</a:t>
            </a:r>
          </a:p>
          <a:p>
            <a:pPr lvl="1"/>
            <a:r>
              <a:rPr lang="en-US" sz="6000" dirty="0"/>
              <a:t>Ask local candidates: What will you do to address systemic and institutional racism in this town/county/district?</a:t>
            </a:r>
          </a:p>
          <a:p>
            <a:pPr lvl="1"/>
            <a:endParaRPr lang="en-US" dirty="0"/>
          </a:p>
        </p:txBody>
      </p:sp>
    </p:spTree>
    <p:extLst>
      <p:ext uri="{BB962C8B-B14F-4D97-AF65-F5344CB8AC3E}">
        <p14:creationId xmlns:p14="http://schemas.microsoft.com/office/powerpoint/2010/main" val="1969186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468312"/>
          </a:xfrm>
        </p:spPr>
        <p:txBody>
          <a:bodyPr>
            <a:noAutofit/>
          </a:bodyPr>
          <a:lstStyle/>
          <a:p>
            <a:pPr algn="ctr"/>
            <a:r>
              <a:rPr lang="en-US" sz="3200" dirty="0"/>
              <a:t>What can you do?</a:t>
            </a:r>
          </a:p>
        </p:txBody>
      </p:sp>
      <p:sp>
        <p:nvSpPr>
          <p:cNvPr id="3" name="Content Placeholder 2"/>
          <p:cNvSpPr>
            <a:spLocks noGrp="1"/>
          </p:cNvSpPr>
          <p:nvPr>
            <p:ph idx="1"/>
          </p:nvPr>
        </p:nvSpPr>
        <p:spPr>
          <a:xfrm>
            <a:off x="1218772" y="871538"/>
            <a:ext cx="7714916" cy="5734719"/>
          </a:xfrm>
        </p:spPr>
        <p:txBody>
          <a:bodyPr>
            <a:normAutofit fontScale="92500" lnSpcReduction="20000"/>
          </a:bodyPr>
          <a:lstStyle/>
          <a:p>
            <a:r>
              <a:rPr lang="en-US" dirty="0"/>
              <a:t>Speak up about recent cases – demand answers:</a:t>
            </a:r>
          </a:p>
          <a:p>
            <a:pPr lvl="1"/>
            <a:r>
              <a:rPr lang="en-US" dirty="0"/>
              <a:t>January 2019, Paterson, NJ:  “</a:t>
            </a:r>
            <a:r>
              <a:rPr lang="en-US" dirty="0" err="1"/>
              <a:t>Jameek</a:t>
            </a:r>
            <a:r>
              <a:rPr lang="en-US" dirty="0"/>
              <a:t> Lowery was paranoid and pleaded with police for help. He died two days later.” (CNN)</a:t>
            </a:r>
          </a:p>
          <a:p>
            <a:pPr lvl="1"/>
            <a:r>
              <a:rPr lang="en-US" dirty="0"/>
              <a:t>April 2019, New Haven, CT: "Police Shoot at a Black Couple Near Yale, Prompting a Week of Protests” (</a:t>
            </a:r>
            <a:r>
              <a:rPr lang="en-US" i="1" dirty="0"/>
              <a:t>NY Times</a:t>
            </a:r>
            <a:r>
              <a:rPr lang="en-US" dirty="0"/>
              <a:t>)</a:t>
            </a:r>
          </a:p>
          <a:p>
            <a:r>
              <a:rPr lang="en-US" dirty="0"/>
              <a:t>Support organizations with racial justice action campaigns:</a:t>
            </a:r>
          </a:p>
          <a:p>
            <a:pPr lvl="1"/>
            <a:r>
              <a:rPr lang="en-US" dirty="0"/>
              <a:t>NJ Institute for Social Justice  https://www.njisj.org/</a:t>
            </a:r>
          </a:p>
          <a:p>
            <a:pPr lvl="1"/>
            <a:r>
              <a:rPr lang="en-US" dirty="0"/>
              <a:t>Color of Change https://colorofchange.org/</a:t>
            </a:r>
          </a:p>
          <a:p>
            <a:r>
              <a:rPr lang="en-US" dirty="0"/>
              <a:t>See the last chapter in my book, which is all action steps, as well as my website</a:t>
            </a:r>
          </a:p>
          <a:p>
            <a:pPr lvl="1"/>
            <a:endParaRPr lang="en-US" dirty="0"/>
          </a:p>
        </p:txBody>
      </p:sp>
    </p:spTree>
    <p:extLst>
      <p:ext uri="{BB962C8B-B14F-4D97-AF65-F5344CB8AC3E}">
        <p14:creationId xmlns:p14="http://schemas.microsoft.com/office/powerpoint/2010/main" val="2795727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Comments?</a:t>
            </a:r>
          </a:p>
        </p:txBody>
      </p:sp>
      <p:sp>
        <p:nvSpPr>
          <p:cNvPr id="3" name="Content Placeholder 2"/>
          <p:cNvSpPr>
            <a:spLocks noGrp="1"/>
          </p:cNvSpPr>
          <p:nvPr>
            <p:ph idx="1"/>
          </p:nvPr>
        </p:nvSpPr>
        <p:spPr>
          <a:xfrm>
            <a:off x="1435608" y="1447800"/>
            <a:ext cx="7498080" cy="4635500"/>
          </a:xfrm>
        </p:spPr>
        <p:txBody>
          <a:bodyPr>
            <a:normAutofit fontScale="92500" lnSpcReduction="20000"/>
          </a:bodyPr>
          <a:lstStyle/>
          <a:p>
            <a:r>
              <a:rPr lang="en-US" dirty="0"/>
              <a:t>Thanks to the Leisure Learning Program, sponsored by the Friends of the </a:t>
            </a:r>
            <a:r>
              <a:rPr lang="en-US" dirty="0" err="1"/>
              <a:t>Bernards</a:t>
            </a:r>
            <a:r>
              <a:rPr lang="en-US" dirty="0"/>
              <a:t> Township Library and the </a:t>
            </a:r>
            <a:r>
              <a:rPr lang="en-US" dirty="0" err="1"/>
              <a:t>Bernards</a:t>
            </a:r>
            <a:r>
              <a:rPr lang="en-US" dirty="0"/>
              <a:t> Township Library</a:t>
            </a:r>
          </a:p>
          <a:p>
            <a:r>
              <a:rPr lang="en-US" i="1" dirty="0"/>
              <a:t>Dismantling the Racism Machine: A Manual and Toolbox </a:t>
            </a:r>
            <a:r>
              <a:rPr lang="en-US" dirty="0"/>
              <a:t>is available at </a:t>
            </a:r>
            <a:r>
              <a:rPr lang="en-US" dirty="0" err="1"/>
              <a:t>routledge.com</a:t>
            </a:r>
            <a:r>
              <a:rPr lang="en-US" dirty="0"/>
              <a:t> and Amazon</a:t>
            </a:r>
          </a:p>
          <a:p>
            <a:r>
              <a:rPr lang="en-US" dirty="0"/>
              <a:t>Visit my website </a:t>
            </a:r>
            <a:r>
              <a:rPr lang="en-US" dirty="0" err="1"/>
              <a:t>dividednolonger.com</a:t>
            </a:r>
            <a:r>
              <a:rPr lang="en-US" dirty="0"/>
              <a:t> for this </a:t>
            </a:r>
            <a:r>
              <a:rPr lang="en-US" dirty="0" err="1"/>
              <a:t>Powerpoint</a:t>
            </a:r>
            <a:r>
              <a:rPr lang="en-US" dirty="0"/>
              <a:t> and many resources, </a:t>
            </a:r>
            <a:r>
              <a:rPr lang="en-US" dirty="0" err="1"/>
              <a:t>inc.</a:t>
            </a:r>
            <a:r>
              <a:rPr lang="en-US" dirty="0"/>
              <a:t> a page for this series under My Presentations</a:t>
            </a:r>
          </a:p>
          <a:p>
            <a:r>
              <a:rPr lang="en-US" dirty="0"/>
              <a:t>Email me: </a:t>
            </a:r>
            <a:r>
              <a:rPr lang="en-US" dirty="0" err="1"/>
              <a:t>dividednolonger@gmail.com</a:t>
            </a:r>
            <a:endParaRPr lang="en-US" dirty="0"/>
          </a:p>
        </p:txBody>
      </p:sp>
    </p:spTree>
    <p:extLst>
      <p:ext uri="{BB962C8B-B14F-4D97-AF65-F5344CB8AC3E}">
        <p14:creationId xmlns:p14="http://schemas.microsoft.com/office/powerpoint/2010/main" val="3725784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14840</TotalTime>
  <Words>2599</Words>
  <Application>Microsoft Macintosh PowerPoint</Application>
  <PresentationFormat>On-screen Show (4:3)</PresentationFormat>
  <Paragraphs>168</Paragraphs>
  <Slides>26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Calibri</vt:lpstr>
      <vt:lpstr>Gill Sans MT</vt:lpstr>
      <vt:lpstr>Verdana</vt:lpstr>
      <vt:lpstr>Wingdings 2</vt:lpstr>
      <vt:lpstr>Solstice</vt:lpstr>
      <vt:lpstr>Dismantling the Racism Machine Part 7</vt:lpstr>
      <vt:lpstr>Resources on my website</vt:lpstr>
      <vt:lpstr>How can my book help you?</vt:lpstr>
      <vt:lpstr>Review: Recalibration of the Racism Machine after the Civil Rights Movement</vt:lpstr>
      <vt:lpstr>Massive backlash to the Civil Rights Movement that manifested in a variety of forms</vt:lpstr>
      <vt:lpstr>Historical Context</vt:lpstr>
      <vt:lpstr>“Model minority” stereotype  of Asian Americans: 1966</vt:lpstr>
      <vt:lpstr>“Model minority” stereotype  of Asian Americans: 1966</vt:lpstr>
      <vt:lpstr>Historical Context – look again</vt:lpstr>
      <vt:lpstr>“Model minority” stereotype  of Asian Americans: 1966</vt:lpstr>
      <vt:lpstr>“Model minority” stereotype  of Asian Americans: 1966</vt:lpstr>
      <vt:lpstr>“Model minority” stereotype  of Asian Americans: 1966</vt:lpstr>
      <vt:lpstr>“Model minority” stereotype  of Asian Americans: Why does this matter?</vt:lpstr>
      <vt:lpstr>“Model minority” stereotype  of Asian Americans: Why does this matter?</vt:lpstr>
      <vt:lpstr>“Model minority” stereotype  of Asian Americans: Why does this matter?</vt:lpstr>
      <vt:lpstr>“Model minority” stereotype  of Asian Americans: What can you do?</vt:lpstr>
      <vt:lpstr>“Model minority” stereotype  of Asian Americans: What can you do?</vt:lpstr>
      <vt:lpstr>Stereotype of African Americans as “Criminal”</vt:lpstr>
      <vt:lpstr>Who is surveilled, arrested, &amp; incarcerated? Who isn’t?</vt:lpstr>
      <vt:lpstr>Stereotype of African Americans as “Criminal” &amp; Demonization of Black Family</vt:lpstr>
      <vt:lpstr>Stereotype of African Americans as “Criminal” &amp; Demonization of Black Family</vt:lpstr>
      <vt:lpstr>Stereotype of African Americans as “Criminal” &amp; Demonization of Black Family</vt:lpstr>
      <vt:lpstr>What can you do?</vt:lpstr>
      <vt:lpstr>What can you do?</vt:lpstr>
      <vt:lpstr>What can you do?</vt:lpstr>
      <vt:lpstr>Questions? Comments?</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Gaffney,Karen</cp:lastModifiedBy>
  <cp:revision>487</cp:revision>
  <cp:lastPrinted>2019-04-08T00:07:46Z</cp:lastPrinted>
  <dcterms:created xsi:type="dcterms:W3CDTF">2017-07-27T11:06:47Z</dcterms:created>
  <dcterms:modified xsi:type="dcterms:W3CDTF">2019-04-26T12:34:57Z</dcterms:modified>
</cp:coreProperties>
</file>