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9"/>
  </p:notesMasterIdLst>
  <p:handoutMasterIdLst>
    <p:handoutMasterId r:id="rId30"/>
  </p:handoutMasterIdLst>
  <p:sldIdLst>
    <p:sldId id="256" r:id="rId2"/>
    <p:sldId id="300" r:id="rId3"/>
    <p:sldId id="289" r:id="rId4"/>
    <p:sldId id="315" r:id="rId5"/>
    <p:sldId id="316" r:id="rId6"/>
    <p:sldId id="317" r:id="rId7"/>
    <p:sldId id="318" r:id="rId8"/>
    <p:sldId id="319" r:id="rId9"/>
    <p:sldId id="320" r:id="rId10"/>
    <p:sldId id="321" r:id="rId11"/>
    <p:sldId id="324" r:id="rId12"/>
    <p:sldId id="325" r:id="rId13"/>
    <p:sldId id="326" r:id="rId14"/>
    <p:sldId id="331" r:id="rId15"/>
    <p:sldId id="338" r:id="rId16"/>
    <p:sldId id="332" r:id="rId17"/>
    <p:sldId id="336" r:id="rId18"/>
    <p:sldId id="330" r:id="rId19"/>
    <p:sldId id="337" r:id="rId20"/>
    <p:sldId id="360" r:id="rId21"/>
    <p:sldId id="362" r:id="rId22"/>
    <p:sldId id="334" r:id="rId23"/>
    <p:sldId id="333" r:id="rId24"/>
    <p:sldId id="297" r:id="rId25"/>
    <p:sldId id="308" r:id="rId26"/>
    <p:sldId id="361" r:id="rId27"/>
    <p:sldId id="290"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8" autoAdjust="0"/>
    <p:restoredTop sz="93918" autoAdjust="0"/>
  </p:normalViewPr>
  <p:slideViewPr>
    <p:cSldViewPr snapToGrid="0" snapToObjects="1">
      <p:cViewPr varScale="1">
        <p:scale>
          <a:sx n="89" d="100"/>
          <a:sy n="89" d="100"/>
        </p:scale>
        <p:origin x="7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4/30/19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4/30/19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4/30/19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4/30/19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4/30/19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4/30/19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4/30/19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4/30/19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4/30/19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4/30/19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4/30/19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4/30/19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4/30/19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4/30/19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138" y="329792"/>
            <a:ext cx="7739062" cy="2070508"/>
          </a:xfrm>
        </p:spPr>
        <p:txBody>
          <a:bodyPr>
            <a:noAutofit/>
          </a:bodyPr>
          <a:lstStyle/>
          <a:p>
            <a:pPr algn="ctr"/>
            <a:r>
              <a:rPr lang="en-US" sz="4000" dirty="0"/>
              <a:t>Why don’t we talk about whiteness? </a:t>
            </a:r>
            <a:br>
              <a:rPr lang="en-US" sz="4000" dirty="0"/>
            </a:br>
            <a:r>
              <a:rPr lang="en-US" sz="4000" dirty="0"/>
              <a:t>What is it? </a:t>
            </a:r>
            <a:br>
              <a:rPr lang="en-US" sz="4000" dirty="0"/>
            </a:br>
            <a:r>
              <a:rPr lang="en-US" sz="4000" dirty="0"/>
              <a:t>Why does it matter?</a:t>
            </a:r>
          </a:p>
        </p:txBody>
      </p:sp>
      <p:sp>
        <p:nvSpPr>
          <p:cNvPr id="3" name="Subtitle 2"/>
          <p:cNvSpPr>
            <a:spLocks noGrp="1"/>
          </p:cNvSpPr>
          <p:nvPr>
            <p:ph type="subTitle" idx="1"/>
          </p:nvPr>
        </p:nvSpPr>
        <p:spPr>
          <a:xfrm>
            <a:off x="1432560" y="3071813"/>
            <a:ext cx="7406640" cy="3584625"/>
          </a:xfrm>
        </p:spPr>
        <p:txBody>
          <a:bodyPr>
            <a:normAutofit fontScale="92500" lnSpcReduction="20000"/>
          </a:bodyPr>
          <a:lstStyle/>
          <a:p>
            <a:endParaRPr lang="en-US" dirty="0"/>
          </a:p>
          <a:p>
            <a:pPr algn="ctr"/>
            <a:r>
              <a:rPr lang="en-US" sz="3200" dirty="0"/>
              <a:t>Dr. Karen Gaffney</a:t>
            </a:r>
          </a:p>
          <a:p>
            <a:pPr algn="ctr"/>
            <a:r>
              <a:rPr lang="en-US" sz="3200" dirty="0"/>
              <a:t>English Department</a:t>
            </a:r>
          </a:p>
          <a:p>
            <a:pPr algn="ctr"/>
            <a:r>
              <a:rPr lang="en-US" sz="3200" dirty="0"/>
              <a:t>Raritan Valley Community College</a:t>
            </a:r>
          </a:p>
          <a:p>
            <a:pPr algn="ctr"/>
            <a:endParaRPr lang="en-US" dirty="0"/>
          </a:p>
          <a:p>
            <a:pPr algn="ctr"/>
            <a:r>
              <a:rPr lang="en-US" sz="2000" dirty="0"/>
              <a:t>Website &amp; Blog: dividednolonger.com</a:t>
            </a:r>
          </a:p>
          <a:p>
            <a:pPr algn="ctr"/>
            <a:r>
              <a:rPr lang="en-US" sz="2000" dirty="0"/>
              <a:t>Email: </a:t>
            </a:r>
            <a:r>
              <a:rPr lang="en-US" sz="2000" dirty="0" err="1"/>
              <a:t>Karen.Gaffney@raritanval.edu</a:t>
            </a:r>
            <a:endParaRPr lang="en-US" sz="2000" dirty="0"/>
          </a:p>
          <a:p>
            <a:pPr algn="ctr"/>
            <a:r>
              <a:rPr lang="en-US" sz="2000" dirty="0"/>
              <a:t>Twitter: @</a:t>
            </a:r>
            <a:r>
              <a:rPr lang="en-US" sz="2000" dirty="0" err="1"/>
              <a:t>dividednolonger</a:t>
            </a:r>
            <a:endParaRPr lang="en-US" sz="2000" dirty="0"/>
          </a:p>
          <a:p>
            <a:pPr algn="ctr"/>
            <a:r>
              <a:rPr lang="en-US" sz="2000" dirty="0"/>
              <a:t>Pronouns: she/her/hers</a:t>
            </a:r>
          </a:p>
          <a:p>
            <a:endParaRPr lang="en-US" dirty="0"/>
          </a:p>
          <a:p>
            <a:endParaRPr lang="en-US" dirty="0"/>
          </a:p>
        </p:txBody>
      </p:sp>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Today’s plan</a:t>
            </a:r>
          </a:p>
        </p:txBody>
      </p:sp>
      <p:sp>
        <p:nvSpPr>
          <p:cNvPr id="3" name="Content Placeholder 2"/>
          <p:cNvSpPr>
            <a:spLocks noGrp="1"/>
          </p:cNvSpPr>
          <p:nvPr>
            <p:ph idx="1"/>
          </p:nvPr>
        </p:nvSpPr>
        <p:spPr>
          <a:xfrm>
            <a:off x="1435608" y="1417638"/>
            <a:ext cx="7498080" cy="5157076"/>
          </a:xfrm>
        </p:spPr>
        <p:txBody>
          <a:bodyPr>
            <a:normAutofit/>
          </a:bodyPr>
          <a:lstStyle/>
          <a:p>
            <a:r>
              <a:rPr lang="en-US" dirty="0"/>
              <a:t>I’ll highlight a few key ideas and explain them briefly</a:t>
            </a:r>
          </a:p>
          <a:p>
            <a:r>
              <a:rPr lang="en-US" dirty="0"/>
              <a:t>Please save your questions – there will be plenty of time for Q&amp;A</a:t>
            </a:r>
            <a:endParaRPr lang="en-US" dirty="0">
              <a:highlight>
                <a:srgbClr val="FFFF00"/>
              </a:highlight>
            </a:endParaRPr>
          </a:p>
          <a:p>
            <a:r>
              <a:rPr lang="en-US" dirty="0"/>
              <a:t>Please take a postcard with info about my book and my website that includes lots of resources, including this PowerPoint</a:t>
            </a:r>
          </a:p>
        </p:txBody>
      </p:sp>
    </p:spTree>
    <p:extLst>
      <p:ext uri="{BB962C8B-B14F-4D97-AF65-F5344CB8AC3E}">
        <p14:creationId xmlns:p14="http://schemas.microsoft.com/office/powerpoint/2010/main" val="260798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34765"/>
          </a:xfrm>
        </p:spPr>
        <p:txBody>
          <a:bodyPr>
            <a:noAutofit/>
          </a:bodyPr>
          <a:lstStyle/>
          <a:p>
            <a:pPr algn="ctr"/>
            <a:r>
              <a:rPr lang="en-US" dirty="0"/>
              <a:t>Who am I?</a:t>
            </a:r>
          </a:p>
        </p:txBody>
      </p:sp>
      <p:sp>
        <p:nvSpPr>
          <p:cNvPr id="3" name="Content Placeholder 2"/>
          <p:cNvSpPr>
            <a:spLocks noGrp="1"/>
          </p:cNvSpPr>
          <p:nvPr>
            <p:ph idx="1"/>
          </p:nvPr>
        </p:nvSpPr>
        <p:spPr>
          <a:xfrm>
            <a:off x="1435608" y="1009403"/>
            <a:ext cx="7498080" cy="5565311"/>
          </a:xfrm>
        </p:spPr>
        <p:txBody>
          <a:bodyPr>
            <a:normAutofit lnSpcReduction="10000"/>
          </a:bodyPr>
          <a:lstStyle/>
          <a:p>
            <a:r>
              <a:rPr lang="en-US" dirty="0"/>
              <a:t>English Professor at RVCC for 16 years</a:t>
            </a:r>
          </a:p>
          <a:p>
            <a:pPr lvl="1"/>
            <a:r>
              <a:rPr lang="en-US" dirty="0"/>
              <a:t>English Composition I w Workshop</a:t>
            </a:r>
          </a:p>
          <a:p>
            <a:pPr lvl="1"/>
            <a:r>
              <a:rPr lang="en-US" dirty="0"/>
              <a:t>English Composition II</a:t>
            </a:r>
          </a:p>
          <a:p>
            <a:pPr lvl="1"/>
            <a:r>
              <a:rPr lang="en-US" dirty="0"/>
              <a:t>Race in American Literature and Popular Culture</a:t>
            </a:r>
          </a:p>
          <a:p>
            <a:r>
              <a:rPr lang="en-US" dirty="0"/>
              <a:t>Author of </a:t>
            </a:r>
            <a:r>
              <a:rPr lang="en-US" i="1" dirty="0"/>
              <a:t>Dismantling the Racism Machine: A Manual and Toolbox</a:t>
            </a:r>
            <a:endParaRPr lang="en-US" dirty="0"/>
          </a:p>
          <a:p>
            <a:r>
              <a:rPr lang="en-US" dirty="0"/>
              <a:t>White anti-racist educator</a:t>
            </a:r>
          </a:p>
          <a:p>
            <a:pPr lvl="1"/>
            <a:r>
              <a:rPr lang="en-US" dirty="0"/>
              <a:t>Facilitate workshops in local </a:t>
            </a:r>
          </a:p>
          <a:p>
            <a:pPr marL="402336" lvl="1" indent="0">
              <a:buNone/>
            </a:pPr>
            <a:r>
              <a:rPr lang="en-US" dirty="0"/>
              <a:t>  communities and at national </a:t>
            </a:r>
          </a:p>
          <a:p>
            <a:pPr marL="402336" lvl="1" indent="0">
              <a:buNone/>
            </a:pPr>
            <a:r>
              <a:rPr lang="en-US" dirty="0"/>
              <a:t>  conferences</a:t>
            </a:r>
            <a:endParaRPr lang="en-US" dirty="0">
              <a:highlight>
                <a:srgbClr val="FFFF00"/>
              </a:highlight>
            </a:endParaRPr>
          </a:p>
        </p:txBody>
      </p:sp>
      <p:pic>
        <p:nvPicPr>
          <p:cNvPr id="4" name="Picture 3">
            <a:extLst>
              <a:ext uri="{FF2B5EF4-FFF2-40B4-BE49-F238E27FC236}">
                <a16:creationId xmlns:a16="http://schemas.microsoft.com/office/drawing/2014/main" id="{0B2BD70C-1BE8-8745-B90B-7407BBF94268}"/>
              </a:ext>
            </a:extLst>
          </p:cNvPr>
          <p:cNvPicPr>
            <a:picLocks noChangeAspect="1"/>
          </p:cNvPicPr>
          <p:nvPr/>
        </p:nvPicPr>
        <p:blipFill>
          <a:blip r:embed="rId2"/>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3801794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Where I begin</a:t>
            </a:r>
          </a:p>
        </p:txBody>
      </p:sp>
      <p:sp>
        <p:nvSpPr>
          <p:cNvPr id="3" name="Content Placeholder 2"/>
          <p:cNvSpPr>
            <a:spLocks noGrp="1"/>
          </p:cNvSpPr>
          <p:nvPr>
            <p:ph idx="1"/>
          </p:nvPr>
        </p:nvSpPr>
        <p:spPr>
          <a:xfrm>
            <a:off x="1435608" y="1417638"/>
            <a:ext cx="7498080" cy="5157076"/>
          </a:xfrm>
        </p:spPr>
        <p:txBody>
          <a:bodyPr>
            <a:normAutofit fontScale="92500" lnSpcReduction="10000"/>
          </a:bodyPr>
          <a:lstStyle/>
          <a:p>
            <a:r>
              <a:rPr lang="en-US" dirty="0"/>
              <a:t>There is a massive gap between what scholars who study race and racism take for granted and what public (especially white public) knows</a:t>
            </a:r>
          </a:p>
          <a:p>
            <a:r>
              <a:rPr lang="en-US" dirty="0"/>
              <a:t>As a white anti-racist educator, one contribution I can make is to help bridge the gap</a:t>
            </a:r>
          </a:p>
          <a:p>
            <a:r>
              <a:rPr lang="en-US" dirty="0"/>
              <a:t>When I share basic concepts and history about race and racism, students and community members of all ages respond: “Why didn’t I learn this before?”</a:t>
            </a:r>
          </a:p>
        </p:txBody>
      </p:sp>
    </p:spTree>
    <p:extLst>
      <p:ext uri="{BB962C8B-B14F-4D97-AF65-F5344CB8AC3E}">
        <p14:creationId xmlns:p14="http://schemas.microsoft.com/office/powerpoint/2010/main" val="416940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Why don’t we talk about whiteness?</a:t>
            </a:r>
          </a:p>
        </p:txBody>
      </p:sp>
      <p:sp>
        <p:nvSpPr>
          <p:cNvPr id="3" name="Content Placeholder 2"/>
          <p:cNvSpPr>
            <a:spLocks noGrp="1"/>
          </p:cNvSpPr>
          <p:nvPr>
            <p:ph idx="1"/>
          </p:nvPr>
        </p:nvSpPr>
        <p:spPr>
          <a:xfrm>
            <a:off x="1435608" y="1557338"/>
            <a:ext cx="7498080" cy="5157786"/>
          </a:xfrm>
        </p:spPr>
        <p:txBody>
          <a:bodyPr>
            <a:normAutofit fontScale="92500" lnSpcReduction="10000"/>
          </a:bodyPr>
          <a:lstStyle/>
          <a:p>
            <a:r>
              <a:rPr lang="en-US" dirty="0"/>
              <a:t>White people are often taught:</a:t>
            </a:r>
          </a:p>
          <a:p>
            <a:pPr lvl="1"/>
            <a:r>
              <a:rPr lang="en-US" dirty="0"/>
              <a:t>It’s not polite to talk about race</a:t>
            </a:r>
          </a:p>
          <a:p>
            <a:pPr lvl="1"/>
            <a:r>
              <a:rPr lang="en-US" dirty="0"/>
              <a:t>Or if you do talk about race, it’s appropriate to say “I don’t see race” or “I’m colorblind”</a:t>
            </a:r>
          </a:p>
          <a:p>
            <a:pPr lvl="1"/>
            <a:r>
              <a:rPr lang="en-US" dirty="0"/>
              <a:t>It’s better if I say nothing about race rather than talk about it for fear of saying the wrong thing</a:t>
            </a:r>
          </a:p>
          <a:p>
            <a:pPr lvl="1"/>
            <a:r>
              <a:rPr lang="en-US" dirty="0"/>
              <a:t>Race is something other people have who aren’t white</a:t>
            </a:r>
          </a:p>
          <a:p>
            <a:pPr lvl="1"/>
            <a:r>
              <a:rPr lang="en-US" dirty="0"/>
              <a:t>White people are individuals not a group</a:t>
            </a:r>
          </a:p>
          <a:p>
            <a:r>
              <a:rPr lang="en-US" dirty="0"/>
              <a:t>Given that, it’s no surprise that talking about whiteness can make white people uncomfortable</a:t>
            </a:r>
          </a:p>
        </p:txBody>
      </p:sp>
    </p:spTree>
    <p:extLst>
      <p:ext uri="{BB962C8B-B14F-4D97-AF65-F5344CB8AC3E}">
        <p14:creationId xmlns:p14="http://schemas.microsoft.com/office/powerpoint/2010/main" val="147201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96900"/>
          </a:xfrm>
        </p:spPr>
        <p:txBody>
          <a:bodyPr>
            <a:noAutofit/>
          </a:bodyPr>
          <a:lstStyle/>
          <a:p>
            <a:pPr algn="ctr"/>
            <a:r>
              <a:rPr lang="en-US" dirty="0"/>
              <a:t>What is whiteness?</a:t>
            </a:r>
          </a:p>
        </p:txBody>
      </p:sp>
      <p:sp>
        <p:nvSpPr>
          <p:cNvPr id="3" name="Content Placeholder 2"/>
          <p:cNvSpPr>
            <a:spLocks noGrp="1"/>
          </p:cNvSpPr>
          <p:nvPr>
            <p:ph idx="1"/>
          </p:nvPr>
        </p:nvSpPr>
        <p:spPr>
          <a:xfrm>
            <a:off x="1435608" y="871538"/>
            <a:ext cx="7498080" cy="5703176"/>
          </a:xfrm>
        </p:spPr>
        <p:txBody>
          <a:bodyPr>
            <a:normAutofit lnSpcReduction="10000"/>
          </a:bodyPr>
          <a:lstStyle/>
          <a:p>
            <a:r>
              <a:rPr lang="en-US" dirty="0"/>
              <a:t>We’re often taught to believe that whiteness and race more generally are biological, meaning that human beings can be divided into biologically distinct racial groups.</a:t>
            </a:r>
          </a:p>
          <a:p>
            <a:r>
              <a:rPr lang="en-US" dirty="0"/>
              <a:t>However, that is simply not true. </a:t>
            </a:r>
          </a:p>
          <a:p>
            <a:r>
              <a:rPr lang="en-US" dirty="0"/>
              <a:t>For decades, scholars in the sciences, social sciences, and humanities have consistently explained that race is not biological but rather a social construct</a:t>
            </a:r>
          </a:p>
          <a:p>
            <a:pPr lvl="1"/>
            <a:r>
              <a:rPr lang="en-US" dirty="0"/>
              <a:t>Created by society</a:t>
            </a:r>
          </a:p>
          <a:p>
            <a:pPr lvl="1"/>
            <a:r>
              <a:rPr lang="en-US" dirty="0"/>
              <a:t>Human invention</a:t>
            </a:r>
          </a:p>
        </p:txBody>
      </p:sp>
    </p:spTree>
    <p:extLst>
      <p:ext uri="{BB962C8B-B14F-4D97-AF65-F5344CB8AC3E}">
        <p14:creationId xmlns:p14="http://schemas.microsoft.com/office/powerpoint/2010/main" val="210425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61370"/>
          </a:xfrm>
        </p:spPr>
        <p:txBody>
          <a:bodyPr>
            <a:noAutofit/>
          </a:bodyPr>
          <a:lstStyle/>
          <a:p>
            <a:pPr algn="ctr"/>
            <a:r>
              <a:rPr lang="en-US" dirty="0"/>
              <a:t>Race is not biological but a human invention</a:t>
            </a:r>
          </a:p>
        </p:txBody>
      </p:sp>
      <p:pic>
        <p:nvPicPr>
          <p:cNvPr id="4" name="Content Placeholder 3">
            <a:extLst>
              <a:ext uri="{FF2B5EF4-FFF2-40B4-BE49-F238E27FC236}">
                <a16:creationId xmlns:a16="http://schemas.microsoft.com/office/drawing/2014/main" id="{A6DD33E1-928F-5842-9B88-2BC09FF0AA6E}"/>
              </a:ext>
            </a:extLst>
          </p:cNvPr>
          <p:cNvPicPr>
            <a:picLocks noGrp="1" noChangeAspect="1"/>
          </p:cNvPicPr>
          <p:nvPr>
            <p:ph idx="1"/>
          </p:nvPr>
        </p:nvPicPr>
        <p:blipFill>
          <a:blip r:embed="rId2"/>
          <a:stretch>
            <a:fillRect/>
          </a:stretch>
        </p:blipFill>
        <p:spPr>
          <a:xfrm>
            <a:off x="3933828" y="1655310"/>
            <a:ext cx="2214532" cy="3358820"/>
          </a:xfrm>
          <a:prstGeom prst="rect">
            <a:avLst/>
          </a:prstGeom>
        </p:spPr>
      </p:pic>
      <p:pic>
        <p:nvPicPr>
          <p:cNvPr id="5" name="Picture 4">
            <a:extLst>
              <a:ext uri="{FF2B5EF4-FFF2-40B4-BE49-F238E27FC236}">
                <a16:creationId xmlns:a16="http://schemas.microsoft.com/office/drawing/2014/main" id="{45B78211-71D6-3F4F-9A74-D4E2B14632EB}"/>
              </a:ext>
            </a:extLst>
          </p:cNvPr>
          <p:cNvPicPr>
            <a:picLocks noChangeAspect="1"/>
          </p:cNvPicPr>
          <p:nvPr/>
        </p:nvPicPr>
        <p:blipFill>
          <a:blip r:embed="rId3"/>
          <a:stretch>
            <a:fillRect/>
          </a:stretch>
        </p:blipFill>
        <p:spPr>
          <a:xfrm>
            <a:off x="6365907" y="2867334"/>
            <a:ext cx="2295306" cy="3418979"/>
          </a:xfrm>
          <a:prstGeom prst="rect">
            <a:avLst/>
          </a:prstGeom>
        </p:spPr>
      </p:pic>
      <p:pic>
        <p:nvPicPr>
          <p:cNvPr id="6" name="Picture 5">
            <a:extLst>
              <a:ext uri="{FF2B5EF4-FFF2-40B4-BE49-F238E27FC236}">
                <a16:creationId xmlns:a16="http://schemas.microsoft.com/office/drawing/2014/main" id="{E563A9A4-9BD3-A040-916D-3F6CCD008518}"/>
              </a:ext>
            </a:extLst>
          </p:cNvPr>
          <p:cNvPicPr>
            <a:picLocks noChangeAspect="1"/>
          </p:cNvPicPr>
          <p:nvPr/>
        </p:nvPicPr>
        <p:blipFill>
          <a:blip r:embed="rId4"/>
          <a:stretch>
            <a:fillRect/>
          </a:stretch>
        </p:blipFill>
        <p:spPr>
          <a:xfrm>
            <a:off x="1294411" y="2927493"/>
            <a:ext cx="2295306" cy="3358821"/>
          </a:xfrm>
          <a:prstGeom prst="rect">
            <a:avLst/>
          </a:prstGeom>
        </p:spPr>
      </p:pic>
    </p:spTree>
    <p:extLst>
      <p:ext uri="{BB962C8B-B14F-4D97-AF65-F5344CB8AC3E}">
        <p14:creationId xmlns:p14="http://schemas.microsoft.com/office/powerpoint/2010/main" val="148386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6BBD-5DC6-4E4D-8907-BB0AADD0635B}"/>
              </a:ext>
            </a:extLst>
          </p:cNvPr>
          <p:cNvSpPr>
            <a:spLocks noGrp="1"/>
          </p:cNvSpPr>
          <p:nvPr>
            <p:ph type="title"/>
          </p:nvPr>
        </p:nvSpPr>
        <p:spPr>
          <a:xfrm>
            <a:off x="1068779" y="274638"/>
            <a:ext cx="7968343" cy="711014"/>
          </a:xfrm>
        </p:spPr>
        <p:txBody>
          <a:bodyPr>
            <a:noAutofit/>
          </a:bodyPr>
          <a:lstStyle/>
          <a:p>
            <a:pPr algn="ctr"/>
            <a:r>
              <a:rPr lang="en-US" sz="3400" dirty="0"/>
              <a:t>Race is not biological but a human invention</a:t>
            </a:r>
          </a:p>
        </p:txBody>
      </p:sp>
      <p:sp>
        <p:nvSpPr>
          <p:cNvPr id="3" name="Content Placeholder 2">
            <a:extLst>
              <a:ext uri="{FF2B5EF4-FFF2-40B4-BE49-F238E27FC236}">
                <a16:creationId xmlns:a16="http://schemas.microsoft.com/office/drawing/2014/main" id="{4931F24C-A42D-504B-A705-B1625CDBC210}"/>
              </a:ext>
            </a:extLst>
          </p:cNvPr>
          <p:cNvSpPr>
            <a:spLocks noGrp="1"/>
          </p:cNvSpPr>
          <p:nvPr>
            <p:ph idx="1"/>
          </p:nvPr>
        </p:nvSpPr>
        <p:spPr>
          <a:xfrm>
            <a:off x="1223158" y="985652"/>
            <a:ext cx="7710530" cy="5597710"/>
          </a:xfrm>
        </p:spPr>
        <p:txBody>
          <a:bodyPr>
            <a:normAutofit fontScale="92500" lnSpcReduction="20000"/>
          </a:bodyPr>
          <a:lstStyle/>
          <a:p>
            <a:pPr marL="82296" indent="0">
              <a:buNone/>
            </a:pPr>
            <a:r>
              <a:rPr lang="en-US" sz="2800" dirty="0"/>
              <a:t>We might think that 2 random white people</a:t>
            </a:r>
          </a:p>
          <a:p>
            <a:endParaRPr lang="en-US" dirty="0"/>
          </a:p>
          <a:p>
            <a:endParaRPr lang="en-US" dirty="0"/>
          </a:p>
          <a:p>
            <a:pPr marL="82296" indent="0">
              <a:buNone/>
            </a:pPr>
            <a:endParaRPr lang="en-US" dirty="0"/>
          </a:p>
          <a:p>
            <a:pPr marL="82296" indent="0">
              <a:buNone/>
            </a:pPr>
            <a:endParaRPr lang="en-US" sz="2800" dirty="0"/>
          </a:p>
          <a:p>
            <a:pPr marL="82296" indent="0">
              <a:buNone/>
            </a:pPr>
            <a:r>
              <a:rPr lang="en-US" sz="2800" dirty="0"/>
              <a:t>are closer biologically to each other than a random white person and black person…</a:t>
            </a:r>
          </a:p>
          <a:p>
            <a:pPr marL="82296" indent="0">
              <a:buNone/>
            </a:pPr>
            <a:endParaRPr lang="en-US" dirty="0"/>
          </a:p>
          <a:p>
            <a:pPr marL="82296" indent="0">
              <a:buNone/>
            </a:pPr>
            <a:endParaRPr lang="en-US" dirty="0"/>
          </a:p>
          <a:p>
            <a:pPr marL="82296" indent="0">
              <a:buNone/>
            </a:pPr>
            <a:endParaRPr lang="en-US" dirty="0"/>
          </a:p>
          <a:p>
            <a:pPr marL="82296" indent="0">
              <a:buNone/>
            </a:pPr>
            <a:endParaRPr lang="en-US" dirty="0"/>
          </a:p>
          <a:p>
            <a:pPr marL="82296" indent="0">
              <a:buNone/>
            </a:pPr>
            <a:r>
              <a:rPr lang="en-US" sz="2800" dirty="0"/>
              <a:t>But that is simply not true because race is not biological but a human invention</a:t>
            </a:r>
          </a:p>
        </p:txBody>
      </p:sp>
      <p:pic>
        <p:nvPicPr>
          <p:cNvPr id="6" name="Picture 5">
            <a:extLst>
              <a:ext uri="{FF2B5EF4-FFF2-40B4-BE49-F238E27FC236}">
                <a16:creationId xmlns:a16="http://schemas.microsoft.com/office/drawing/2014/main" id="{ABA96EFD-AA94-144E-B1DB-AE0D56E611AF}"/>
              </a:ext>
            </a:extLst>
          </p:cNvPr>
          <p:cNvPicPr>
            <a:picLocks noChangeAspect="1"/>
          </p:cNvPicPr>
          <p:nvPr/>
        </p:nvPicPr>
        <p:blipFill rotWithShape="1">
          <a:blip r:embed="rId2"/>
          <a:srcRect l="23781" t="3552" r="20933" b="3933"/>
          <a:stretch/>
        </p:blipFill>
        <p:spPr>
          <a:xfrm>
            <a:off x="5052950" y="3833827"/>
            <a:ext cx="1444177" cy="1609499"/>
          </a:xfrm>
          <a:prstGeom prst="rect">
            <a:avLst/>
          </a:prstGeom>
        </p:spPr>
      </p:pic>
      <p:pic>
        <p:nvPicPr>
          <p:cNvPr id="7" name="Picture 6">
            <a:extLst>
              <a:ext uri="{FF2B5EF4-FFF2-40B4-BE49-F238E27FC236}">
                <a16:creationId xmlns:a16="http://schemas.microsoft.com/office/drawing/2014/main" id="{D5EFA1E9-5694-9E4E-9232-0501FB4A6C71}"/>
              </a:ext>
            </a:extLst>
          </p:cNvPr>
          <p:cNvPicPr>
            <a:picLocks noChangeAspect="1"/>
          </p:cNvPicPr>
          <p:nvPr/>
        </p:nvPicPr>
        <p:blipFill rotWithShape="1">
          <a:blip r:embed="rId3"/>
          <a:srcRect l="19633" t="5185" r="17020" b="24216"/>
          <a:stretch/>
        </p:blipFill>
        <p:spPr>
          <a:xfrm>
            <a:off x="2335512" y="1441208"/>
            <a:ext cx="1401735" cy="1562199"/>
          </a:xfrm>
          <a:prstGeom prst="rect">
            <a:avLst/>
          </a:prstGeom>
        </p:spPr>
      </p:pic>
      <p:pic>
        <p:nvPicPr>
          <p:cNvPr id="8" name="Picture 7">
            <a:extLst>
              <a:ext uri="{FF2B5EF4-FFF2-40B4-BE49-F238E27FC236}">
                <a16:creationId xmlns:a16="http://schemas.microsoft.com/office/drawing/2014/main" id="{166D04F5-9ECA-244F-BBCB-79DFCE9223B3}"/>
              </a:ext>
            </a:extLst>
          </p:cNvPr>
          <p:cNvPicPr>
            <a:picLocks noChangeAspect="1"/>
          </p:cNvPicPr>
          <p:nvPr/>
        </p:nvPicPr>
        <p:blipFill rotWithShape="1">
          <a:blip r:embed="rId4"/>
          <a:srcRect l="37902" t="7262" r="21370" b="28588"/>
          <a:stretch/>
        </p:blipFill>
        <p:spPr>
          <a:xfrm>
            <a:off x="5003468" y="1414674"/>
            <a:ext cx="1539836" cy="1615265"/>
          </a:xfrm>
          <a:prstGeom prst="rect">
            <a:avLst/>
          </a:prstGeom>
        </p:spPr>
      </p:pic>
      <p:pic>
        <p:nvPicPr>
          <p:cNvPr id="9" name="Picture 8">
            <a:extLst>
              <a:ext uri="{FF2B5EF4-FFF2-40B4-BE49-F238E27FC236}">
                <a16:creationId xmlns:a16="http://schemas.microsoft.com/office/drawing/2014/main" id="{F965F64F-517A-564D-B451-FA3F7B903BDE}"/>
              </a:ext>
            </a:extLst>
          </p:cNvPr>
          <p:cNvPicPr>
            <a:picLocks noChangeAspect="1"/>
          </p:cNvPicPr>
          <p:nvPr/>
        </p:nvPicPr>
        <p:blipFill rotWithShape="1">
          <a:blip r:embed="rId3"/>
          <a:srcRect l="19633" t="5185" r="17020" b="24216"/>
          <a:stretch/>
        </p:blipFill>
        <p:spPr>
          <a:xfrm>
            <a:off x="2335512" y="3807294"/>
            <a:ext cx="1444176" cy="1609498"/>
          </a:xfrm>
          <a:prstGeom prst="rect">
            <a:avLst/>
          </a:prstGeom>
        </p:spPr>
      </p:pic>
    </p:spTree>
    <p:extLst>
      <p:ext uri="{BB962C8B-B14F-4D97-AF65-F5344CB8AC3E}">
        <p14:creationId xmlns:p14="http://schemas.microsoft.com/office/powerpoint/2010/main" val="279883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6BBD-5DC6-4E4D-8907-BB0AADD0635B}"/>
              </a:ext>
            </a:extLst>
          </p:cNvPr>
          <p:cNvSpPr>
            <a:spLocks noGrp="1"/>
          </p:cNvSpPr>
          <p:nvPr>
            <p:ph type="title"/>
          </p:nvPr>
        </p:nvSpPr>
        <p:spPr>
          <a:xfrm>
            <a:off x="1068779" y="274638"/>
            <a:ext cx="7968343" cy="711014"/>
          </a:xfrm>
        </p:spPr>
        <p:txBody>
          <a:bodyPr>
            <a:noAutofit/>
          </a:bodyPr>
          <a:lstStyle/>
          <a:p>
            <a:pPr algn="ctr"/>
            <a:r>
              <a:rPr lang="en-US" sz="3400" dirty="0"/>
              <a:t>Race is not biological but a human invention</a:t>
            </a:r>
          </a:p>
        </p:txBody>
      </p:sp>
      <p:sp>
        <p:nvSpPr>
          <p:cNvPr id="3" name="Content Placeholder 2">
            <a:extLst>
              <a:ext uri="{FF2B5EF4-FFF2-40B4-BE49-F238E27FC236}">
                <a16:creationId xmlns:a16="http://schemas.microsoft.com/office/drawing/2014/main" id="{4931F24C-A42D-504B-A705-B1625CDBC210}"/>
              </a:ext>
            </a:extLst>
          </p:cNvPr>
          <p:cNvSpPr>
            <a:spLocks noGrp="1"/>
          </p:cNvSpPr>
          <p:nvPr>
            <p:ph idx="1"/>
          </p:nvPr>
        </p:nvSpPr>
        <p:spPr>
          <a:xfrm>
            <a:off x="1223158" y="985652"/>
            <a:ext cx="7710530" cy="5597710"/>
          </a:xfrm>
        </p:spPr>
        <p:txBody>
          <a:bodyPr>
            <a:normAutofit/>
          </a:bodyPr>
          <a:lstStyle/>
          <a:p>
            <a:r>
              <a:rPr lang="en-US" sz="2800" dirty="0"/>
              <a:t>Human DNA is about 99.9% identical throughout the world</a:t>
            </a:r>
          </a:p>
          <a:p>
            <a:r>
              <a:rPr lang="en-US" sz="2800" dirty="0"/>
              <a:t>Human beings are one of the most genetically similar of all species</a:t>
            </a:r>
          </a:p>
          <a:p>
            <a:r>
              <a:rPr lang="en-US" sz="2800" dirty="0"/>
              <a:t>We are more genetically similar to each other than penguins are to each other or fruit flies are to each other</a:t>
            </a:r>
          </a:p>
          <a:p>
            <a:r>
              <a:rPr lang="en-US" sz="2800" dirty="0"/>
              <a:t>No scientific, biological, or genetic way to separate humans into “races”</a:t>
            </a:r>
          </a:p>
          <a:p>
            <a:pPr marL="82296" indent="0">
              <a:buNone/>
            </a:pPr>
            <a:endParaRPr lang="en-US" sz="2800" dirty="0"/>
          </a:p>
          <a:p>
            <a:endParaRPr lang="en-US" sz="2800" dirty="0"/>
          </a:p>
        </p:txBody>
      </p:sp>
    </p:spTree>
    <p:extLst>
      <p:ext uri="{BB962C8B-B14F-4D97-AF65-F5344CB8AC3E}">
        <p14:creationId xmlns:p14="http://schemas.microsoft.com/office/powerpoint/2010/main" val="242063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6BBD-5DC6-4E4D-8907-BB0AADD0635B}"/>
              </a:ext>
            </a:extLst>
          </p:cNvPr>
          <p:cNvSpPr>
            <a:spLocks noGrp="1"/>
          </p:cNvSpPr>
          <p:nvPr>
            <p:ph type="title"/>
          </p:nvPr>
        </p:nvSpPr>
        <p:spPr>
          <a:xfrm>
            <a:off x="1068779" y="142504"/>
            <a:ext cx="7968343" cy="522514"/>
          </a:xfrm>
        </p:spPr>
        <p:txBody>
          <a:bodyPr>
            <a:noAutofit/>
          </a:bodyPr>
          <a:lstStyle/>
          <a:p>
            <a:pPr algn="ctr"/>
            <a:r>
              <a:rPr lang="en-US" sz="3400" dirty="0"/>
              <a:t>But what about skin color??</a:t>
            </a:r>
          </a:p>
        </p:txBody>
      </p:sp>
      <p:sp>
        <p:nvSpPr>
          <p:cNvPr id="3" name="Content Placeholder 2">
            <a:extLst>
              <a:ext uri="{FF2B5EF4-FFF2-40B4-BE49-F238E27FC236}">
                <a16:creationId xmlns:a16="http://schemas.microsoft.com/office/drawing/2014/main" id="{4931F24C-A42D-504B-A705-B1625CDBC210}"/>
              </a:ext>
            </a:extLst>
          </p:cNvPr>
          <p:cNvSpPr>
            <a:spLocks noGrp="1"/>
          </p:cNvSpPr>
          <p:nvPr>
            <p:ph idx="1"/>
          </p:nvPr>
        </p:nvSpPr>
        <p:spPr>
          <a:xfrm>
            <a:off x="1223158" y="665018"/>
            <a:ext cx="7710530" cy="6050478"/>
          </a:xfrm>
        </p:spPr>
        <p:txBody>
          <a:bodyPr>
            <a:normAutofit fontScale="85000" lnSpcReduction="20000"/>
          </a:bodyPr>
          <a:lstStyle/>
          <a:p>
            <a:r>
              <a:rPr lang="en-US" sz="2600" dirty="0"/>
              <a:t>Yes, skin color varies, and there are genes that influence skin color</a:t>
            </a:r>
          </a:p>
          <a:p>
            <a:endParaRPr lang="en-US" sz="2400" dirty="0"/>
          </a:p>
          <a:p>
            <a:endParaRPr lang="en-US" sz="2400" dirty="0"/>
          </a:p>
          <a:p>
            <a:endParaRPr lang="en-US" sz="2400" dirty="0"/>
          </a:p>
          <a:p>
            <a:endParaRPr lang="en-US" sz="2400" dirty="0"/>
          </a:p>
          <a:p>
            <a:endParaRPr lang="en-US" sz="2400" dirty="0"/>
          </a:p>
          <a:p>
            <a:r>
              <a:rPr lang="en-US" sz="2600" dirty="0"/>
              <a:t>But skin color varies gradually along a spectrum: where would you draw the line between “races”?</a:t>
            </a:r>
          </a:p>
          <a:p>
            <a:r>
              <a:rPr lang="en-US" sz="2600" dirty="0"/>
              <a:t>Furthermore genes that influence skin color do NOT correlate with the majority of other traits (Goodman et al. 97)</a:t>
            </a:r>
          </a:p>
          <a:p>
            <a:r>
              <a:rPr lang="en-US" sz="2600" dirty="0"/>
              <a:t>We have been taught to focus on skin color as a sign that there are biologically distinct human racial groups, but that is a myth</a:t>
            </a:r>
          </a:p>
          <a:p>
            <a:r>
              <a:rPr lang="en-US" sz="2600" dirty="0"/>
              <a:t>“</a:t>
            </a:r>
            <a:r>
              <a:rPr lang="en-US" sz="2600" b="1" dirty="0"/>
              <a:t>Skin color really is only skin deep. </a:t>
            </a:r>
            <a:r>
              <a:rPr lang="en-US" sz="2600" dirty="0"/>
              <a:t>Most traits are inherited independently from one another. . . . Knowing one trait, like skin color, doesn’t necessarily tell you anything else about a person’s other traits.”</a:t>
            </a:r>
          </a:p>
          <a:p>
            <a:pPr marL="402336" lvl="1" indent="0">
              <a:buNone/>
            </a:pPr>
            <a:r>
              <a:rPr lang="en-US" sz="2000" dirty="0"/>
              <a:t>-PBS documentary </a:t>
            </a:r>
            <a:r>
              <a:rPr lang="en-US" sz="2000" i="1" dirty="0"/>
              <a:t>Race: The Power of an Illusion</a:t>
            </a:r>
            <a:r>
              <a:rPr lang="en-US" sz="2000" dirty="0"/>
              <a:t>, “10 Things Everyone Should Know About Race”</a:t>
            </a:r>
          </a:p>
          <a:p>
            <a:endParaRPr lang="en-US" sz="2400" dirty="0"/>
          </a:p>
        </p:txBody>
      </p:sp>
      <p:pic>
        <p:nvPicPr>
          <p:cNvPr id="4" name="Picture 3">
            <a:extLst>
              <a:ext uri="{FF2B5EF4-FFF2-40B4-BE49-F238E27FC236}">
                <a16:creationId xmlns:a16="http://schemas.microsoft.com/office/drawing/2014/main" id="{9207A52B-3462-4244-A939-358A159A0F2A}"/>
              </a:ext>
            </a:extLst>
          </p:cNvPr>
          <p:cNvPicPr>
            <a:picLocks noChangeAspect="1"/>
          </p:cNvPicPr>
          <p:nvPr/>
        </p:nvPicPr>
        <p:blipFill>
          <a:blip r:embed="rId2"/>
          <a:stretch>
            <a:fillRect/>
          </a:stretch>
        </p:blipFill>
        <p:spPr>
          <a:xfrm>
            <a:off x="1999508" y="1300090"/>
            <a:ext cx="5715000" cy="1549400"/>
          </a:xfrm>
          <a:prstGeom prst="rect">
            <a:avLst/>
          </a:prstGeom>
        </p:spPr>
      </p:pic>
    </p:spTree>
    <p:extLst>
      <p:ext uri="{BB962C8B-B14F-4D97-AF65-F5344CB8AC3E}">
        <p14:creationId xmlns:p14="http://schemas.microsoft.com/office/powerpoint/2010/main" val="323043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6BBD-5DC6-4E4D-8907-BB0AADD0635B}"/>
              </a:ext>
            </a:extLst>
          </p:cNvPr>
          <p:cNvSpPr>
            <a:spLocks noGrp="1"/>
          </p:cNvSpPr>
          <p:nvPr>
            <p:ph type="title"/>
          </p:nvPr>
        </p:nvSpPr>
        <p:spPr>
          <a:xfrm>
            <a:off x="1068779" y="274637"/>
            <a:ext cx="7968343" cy="1150401"/>
          </a:xfrm>
        </p:spPr>
        <p:txBody>
          <a:bodyPr>
            <a:noAutofit/>
          </a:bodyPr>
          <a:lstStyle/>
          <a:p>
            <a:pPr algn="ctr"/>
            <a:r>
              <a:rPr lang="en-US" sz="3400" dirty="0"/>
              <a:t>If race is a human invention, then who invented it? When? Why? How?</a:t>
            </a:r>
          </a:p>
        </p:txBody>
      </p:sp>
      <p:sp>
        <p:nvSpPr>
          <p:cNvPr id="3" name="Content Placeholder 2">
            <a:extLst>
              <a:ext uri="{FF2B5EF4-FFF2-40B4-BE49-F238E27FC236}">
                <a16:creationId xmlns:a16="http://schemas.microsoft.com/office/drawing/2014/main" id="{4931F24C-A42D-504B-A705-B1625CDBC210}"/>
              </a:ext>
            </a:extLst>
          </p:cNvPr>
          <p:cNvSpPr>
            <a:spLocks noGrp="1"/>
          </p:cNvSpPr>
          <p:nvPr>
            <p:ph idx="1"/>
          </p:nvPr>
        </p:nvSpPr>
        <p:spPr>
          <a:xfrm>
            <a:off x="1223158" y="1425038"/>
            <a:ext cx="7710530" cy="5158324"/>
          </a:xfrm>
        </p:spPr>
        <p:txBody>
          <a:bodyPr>
            <a:normAutofit fontScale="92500" lnSpcReduction="10000"/>
          </a:bodyPr>
          <a:lstStyle/>
          <a:p>
            <a:r>
              <a:rPr lang="en-US" sz="2800" dirty="0"/>
              <a:t>We might think that race has always existed, but the concept has only been around for a few centuries</a:t>
            </a:r>
          </a:p>
          <a:p>
            <a:r>
              <a:rPr lang="en-US" sz="2800" dirty="0">
                <a:solidFill>
                  <a:schemeClr val="dk1"/>
                </a:solidFill>
              </a:rPr>
              <a:t>For example: colonial Virginia, 1600s</a:t>
            </a:r>
          </a:p>
          <a:p>
            <a:pPr lvl="1"/>
            <a:r>
              <a:rPr lang="en-US" sz="2600" dirty="0">
                <a:solidFill>
                  <a:schemeClr val="dk1"/>
                </a:solidFill>
              </a:rPr>
              <a:t>The line between servant and slave was ambiguous</a:t>
            </a:r>
          </a:p>
          <a:p>
            <a:pPr lvl="1"/>
            <a:r>
              <a:rPr lang="en-US" sz="2600" dirty="0">
                <a:solidFill>
                  <a:schemeClr val="dk1"/>
                </a:solidFill>
              </a:rPr>
              <a:t>People didn’t identify as “black” or “white” (nationality, language, religion)</a:t>
            </a:r>
          </a:p>
          <a:p>
            <a:pPr lvl="2"/>
            <a:r>
              <a:rPr lang="en-US" sz="2600" dirty="0">
                <a:solidFill>
                  <a:schemeClr val="dk1"/>
                </a:solidFill>
              </a:rPr>
              <a:t>People from Europe were not “white” – they were English, Scottish, French, etc.</a:t>
            </a:r>
          </a:p>
          <a:p>
            <a:pPr lvl="1"/>
            <a:r>
              <a:rPr lang="en-US" sz="2600" dirty="0">
                <a:solidFill>
                  <a:schemeClr val="dk1"/>
                </a:solidFill>
              </a:rPr>
              <a:t>Skin color was not a dividing line</a:t>
            </a:r>
          </a:p>
          <a:p>
            <a:pPr lvl="1"/>
            <a:r>
              <a:rPr lang="en-US" sz="2600" dirty="0">
                <a:solidFill>
                  <a:schemeClr val="dk1"/>
                </a:solidFill>
              </a:rPr>
              <a:t>Elite wealthy landowners vs. labor</a:t>
            </a:r>
          </a:p>
          <a:p>
            <a:r>
              <a:rPr lang="en-US" sz="2800" dirty="0">
                <a:solidFill>
                  <a:schemeClr val="dk1"/>
                </a:solidFill>
              </a:rPr>
              <a:t>Bacon’s Rebellion (1676): people we would call black and people we would call white rebelled against the elite</a:t>
            </a:r>
            <a:endParaRPr lang="en-US" sz="2800" dirty="0"/>
          </a:p>
          <a:p>
            <a:endParaRPr lang="en-US" sz="2800" dirty="0"/>
          </a:p>
        </p:txBody>
      </p:sp>
    </p:spTree>
    <p:extLst>
      <p:ext uri="{BB962C8B-B14F-4D97-AF65-F5344CB8AC3E}">
        <p14:creationId xmlns:p14="http://schemas.microsoft.com/office/powerpoint/2010/main" val="6634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1C16-EF24-AB44-9653-C563B572E47D}"/>
              </a:ext>
            </a:extLst>
          </p:cNvPr>
          <p:cNvSpPr>
            <a:spLocks noGrp="1"/>
          </p:cNvSpPr>
          <p:nvPr>
            <p:ph type="title"/>
          </p:nvPr>
        </p:nvSpPr>
        <p:spPr/>
        <p:txBody>
          <a:bodyPr/>
          <a:lstStyle/>
          <a:p>
            <a:pPr algn="ctr"/>
            <a:r>
              <a:rPr lang="en-US" dirty="0"/>
              <a:t>Bacon’s Rebellion (1676)</a:t>
            </a:r>
          </a:p>
        </p:txBody>
      </p:sp>
      <p:sp>
        <p:nvSpPr>
          <p:cNvPr id="3" name="Content Placeholder 2">
            <a:extLst>
              <a:ext uri="{FF2B5EF4-FFF2-40B4-BE49-F238E27FC236}">
                <a16:creationId xmlns:a16="http://schemas.microsoft.com/office/drawing/2014/main" id="{9B007993-A805-7147-8102-29D1FA56FFB3}"/>
              </a:ext>
            </a:extLst>
          </p:cNvPr>
          <p:cNvSpPr>
            <a:spLocks noGrp="1"/>
          </p:cNvSpPr>
          <p:nvPr>
            <p:ph idx="1"/>
          </p:nvPr>
        </p:nvSpPr>
        <p:spPr/>
        <p:txBody>
          <a:bodyPr/>
          <a:lstStyle/>
          <a:p>
            <a:r>
              <a:rPr lang="en-US" dirty="0"/>
              <a:t>Legal scholar Michelle Alexander (author of </a:t>
            </a:r>
            <a:r>
              <a:rPr lang="en-US" i="1" dirty="0"/>
              <a:t>The New Jim Crow</a:t>
            </a:r>
            <a:r>
              <a:rPr lang="en-US" dirty="0"/>
              <a:t>): “The events in Jamestown were alarming to the planter elite, who were deeply fearful of the multiracial alliance of bond workers and slaves. Word of Bacon’s Rebellion spread far and wide, and several more uprisings of a similar type followed” (24)</a:t>
            </a:r>
          </a:p>
        </p:txBody>
      </p:sp>
    </p:spTree>
    <p:extLst>
      <p:ext uri="{BB962C8B-B14F-4D97-AF65-F5344CB8AC3E}">
        <p14:creationId xmlns:p14="http://schemas.microsoft.com/office/powerpoint/2010/main" val="1028347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43CA-6BCD-7C40-8837-8F1729BBBA62}"/>
              </a:ext>
            </a:extLst>
          </p:cNvPr>
          <p:cNvSpPr>
            <a:spLocks noGrp="1"/>
          </p:cNvSpPr>
          <p:nvPr>
            <p:ph type="title"/>
          </p:nvPr>
        </p:nvSpPr>
        <p:spPr/>
        <p:txBody>
          <a:bodyPr>
            <a:normAutofit fontScale="90000"/>
          </a:bodyPr>
          <a:lstStyle/>
          <a:p>
            <a:pPr algn="ctr"/>
            <a:r>
              <a:rPr lang="en-US" dirty="0"/>
              <a:t>The Construction of the </a:t>
            </a:r>
            <a:br>
              <a:rPr lang="en-US" dirty="0"/>
            </a:br>
            <a:r>
              <a:rPr lang="en-US" dirty="0"/>
              <a:t>Racism Machine: “White”</a:t>
            </a:r>
          </a:p>
        </p:txBody>
      </p:sp>
      <p:sp>
        <p:nvSpPr>
          <p:cNvPr id="3" name="Content Placeholder 2">
            <a:extLst>
              <a:ext uri="{FF2B5EF4-FFF2-40B4-BE49-F238E27FC236}">
                <a16:creationId xmlns:a16="http://schemas.microsoft.com/office/drawing/2014/main" id="{2C2C5883-FF41-5E47-A027-0754479C1DB9}"/>
              </a:ext>
            </a:extLst>
          </p:cNvPr>
          <p:cNvSpPr>
            <a:spLocks noGrp="1"/>
          </p:cNvSpPr>
          <p:nvPr>
            <p:ph idx="1"/>
          </p:nvPr>
        </p:nvSpPr>
        <p:spPr>
          <a:xfrm>
            <a:off x="1175657" y="1447800"/>
            <a:ext cx="7758031" cy="4800600"/>
          </a:xfrm>
        </p:spPr>
        <p:txBody>
          <a:bodyPr>
            <a:normAutofit fontScale="92500" lnSpcReduction="20000"/>
          </a:bodyPr>
          <a:lstStyle/>
          <a:p>
            <a:r>
              <a:rPr lang="en-US" dirty="0"/>
              <a:t>1691: first time “white” is used in colonial Virginia law </a:t>
            </a:r>
          </a:p>
          <a:p>
            <a:pPr lvl="1"/>
            <a:r>
              <a:rPr lang="en-US" dirty="0"/>
              <a:t>the children of white women and black or Native American men are identified as “abominable mixture and spurious issue”; interracial marriage is banned and such couples are “banished” (</a:t>
            </a:r>
            <a:r>
              <a:rPr lang="en-US" dirty="0" err="1"/>
              <a:t>Hening</a:t>
            </a:r>
            <a:r>
              <a:rPr lang="en-US" dirty="0"/>
              <a:t>, vol. 3 86-87) </a:t>
            </a:r>
          </a:p>
          <a:p>
            <a:r>
              <a:rPr lang="en-US" dirty="0"/>
              <a:t>1705: the Virginia law that establishes black slaves as permanent slaves, as “real estate” (property) also establishes that white servants receive benefits of food, money, and weapons when their period of indentured servitude is over; they can go to court if not treated well</a:t>
            </a:r>
          </a:p>
          <a:p>
            <a:endParaRPr lang="en-US" dirty="0"/>
          </a:p>
        </p:txBody>
      </p:sp>
    </p:spTree>
    <p:extLst>
      <p:ext uri="{BB962C8B-B14F-4D97-AF65-F5344CB8AC3E}">
        <p14:creationId xmlns:p14="http://schemas.microsoft.com/office/powerpoint/2010/main" val="155475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Why 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878774"/>
            <a:ext cx="7686779" cy="5878286"/>
          </a:xfrm>
        </p:spPr>
        <p:txBody>
          <a:bodyPr>
            <a:noAutofit/>
          </a:bodyPr>
          <a:lstStyle/>
          <a:p>
            <a:r>
              <a:rPr lang="en-US" sz="2200" dirty="0"/>
              <a:t>“whiteness defined through European ancestry was </a:t>
            </a:r>
            <a:r>
              <a:rPr lang="en-US" sz="2200" b="1" dirty="0"/>
              <a:t>a calculated racial solution</a:t>
            </a:r>
            <a:r>
              <a:rPr lang="en-US" sz="2200" dirty="0"/>
              <a:t> developed by colonial leaders to the economic and physical threat of laboring-class solidarity” (Goodman et al. 44). </a:t>
            </a:r>
          </a:p>
          <a:p>
            <a:r>
              <a:rPr lang="en-US" sz="2200" dirty="0"/>
              <a:t>Michelle Alexander refers to this strategy as a “</a:t>
            </a:r>
            <a:r>
              <a:rPr lang="en-US" sz="2200" b="1" dirty="0"/>
              <a:t>racial bribe</a:t>
            </a:r>
            <a:r>
              <a:rPr lang="en-US" sz="2200" dirty="0"/>
              <a:t>,” in which white laborers were given a bribe, whiteness, in order to turn against black slaves (25): </a:t>
            </a:r>
          </a:p>
          <a:p>
            <a:r>
              <a:rPr lang="en-US" sz="2200" dirty="0"/>
              <a:t>“Deliberately and strategically, the planter class extended special privileges to poor whites in an effort to drive a wedge between them and black slaves. White settlers were allowed greater access to Native American lands, white servants were allowed to police slaves through slave patrols and militias, and barriers were created so that free labor would not be placed in competition with slave labor. These measures effectively eliminated the risk of future alliances between black slaves and poor whites. . . . Their own plight had not improved much, but at least they were not slaves” (25).</a:t>
            </a:r>
          </a:p>
        </p:txBody>
      </p:sp>
    </p:spTree>
    <p:extLst>
      <p:ext uri="{BB962C8B-B14F-4D97-AF65-F5344CB8AC3E}">
        <p14:creationId xmlns:p14="http://schemas.microsoft.com/office/powerpoint/2010/main" val="6084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Why 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8701" y="985838"/>
            <a:ext cx="7904988" cy="5771221"/>
          </a:xfrm>
        </p:spPr>
        <p:txBody>
          <a:bodyPr>
            <a:noAutofit/>
          </a:bodyPr>
          <a:lstStyle/>
          <a:p>
            <a:r>
              <a:rPr lang="en-US" sz="2800" dirty="0"/>
              <a:t>As whiteness was constructed, white people came to be seen as the only people who were fully human</a:t>
            </a:r>
          </a:p>
          <a:p>
            <a:r>
              <a:rPr lang="en-US" sz="2800" dirty="0"/>
              <a:t>If white people were the only people seen as fully human, as naturally superior, then a society based on white supremacy could be seen as natural, as the way it’s supposed to be, as something to be taken for granted</a:t>
            </a:r>
          </a:p>
          <a:p>
            <a:r>
              <a:rPr lang="en-US" sz="2800" dirty="0"/>
              <a:t>This belief in white superiority becomes a powerful ideology, a belief taken for granted as the truth, when actually whiteness is an invention to divide and conquer the masses and protect the power of the elite</a:t>
            </a:r>
          </a:p>
        </p:txBody>
      </p:sp>
    </p:spTree>
    <p:extLst>
      <p:ext uri="{BB962C8B-B14F-4D97-AF65-F5344CB8AC3E}">
        <p14:creationId xmlns:p14="http://schemas.microsoft.com/office/powerpoint/2010/main" val="143065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100940"/>
            <a:ext cx="7498080" cy="604136"/>
          </a:xfrm>
        </p:spPr>
        <p:txBody>
          <a:bodyPr>
            <a:normAutofit fontScale="90000"/>
          </a:bodyPr>
          <a:lstStyle/>
          <a:p>
            <a:pPr algn="ctr"/>
            <a:r>
              <a:rPr lang="en-US" dirty="0"/>
              <a:t>Whiteness in the new nation</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8700" y="705076"/>
            <a:ext cx="8115299" cy="6051984"/>
          </a:xfrm>
        </p:spPr>
        <p:txBody>
          <a:bodyPr>
            <a:noAutofit/>
          </a:bodyPr>
          <a:lstStyle/>
          <a:p>
            <a:r>
              <a:rPr lang="en-US" sz="2400" dirty="0"/>
              <a:t>Naturalization Act of 1790: citizenship to “free white persons” </a:t>
            </a:r>
          </a:p>
          <a:p>
            <a:r>
              <a:rPr lang="en-US" sz="2400" dirty="0"/>
              <a:t>Late 1700s and 1800s: scientists and politicians said and wrote that white people were biologically superior to black people, who were biologically closer to animals</a:t>
            </a:r>
          </a:p>
          <a:p>
            <a:pPr marL="82296" indent="0">
              <a:buNone/>
            </a:pPr>
            <a:endParaRPr lang="en-US" sz="2200" dirty="0"/>
          </a:p>
          <a:p>
            <a:pPr marL="82296" indent="0">
              <a:buNone/>
            </a:pPr>
            <a:endParaRPr lang="en-US" sz="2200" dirty="0"/>
          </a:p>
          <a:p>
            <a:pPr marL="82296" indent="0">
              <a:buNone/>
            </a:pPr>
            <a:endParaRPr lang="en-US" sz="2200" dirty="0"/>
          </a:p>
          <a:p>
            <a:pPr marL="82296" indent="0">
              <a:buNone/>
            </a:pPr>
            <a:endParaRPr lang="en-US" sz="2200" dirty="0"/>
          </a:p>
          <a:p>
            <a:endParaRPr lang="en-US" sz="2400" dirty="0"/>
          </a:p>
          <a:p>
            <a:r>
              <a:rPr lang="en-US" sz="2400" dirty="0"/>
              <a:t>Eugenics movement in the late 1800s - early 1900s was a mainstream US movement for white racial purity that prompted bans on interracial marriage, limits on immigration from everywhere except northern Europe, and involuntary sterilization; this work contributed to the Holocaust</a:t>
            </a:r>
          </a:p>
        </p:txBody>
      </p:sp>
      <p:pic>
        <p:nvPicPr>
          <p:cNvPr id="4" name="Picture 3" descr="Types of Mankind.jpg">
            <a:extLst>
              <a:ext uri="{FF2B5EF4-FFF2-40B4-BE49-F238E27FC236}">
                <a16:creationId xmlns:a16="http://schemas.microsoft.com/office/drawing/2014/main" id="{2C06E39A-7941-764F-B18B-F41344EFA86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15878" y="2843214"/>
            <a:ext cx="3513298" cy="1968030"/>
          </a:xfrm>
          <a:prstGeom prst="rect">
            <a:avLst/>
          </a:prstGeom>
        </p:spPr>
      </p:pic>
      <p:sp>
        <p:nvSpPr>
          <p:cNvPr id="5" name="TextBox 4">
            <a:extLst>
              <a:ext uri="{FF2B5EF4-FFF2-40B4-BE49-F238E27FC236}">
                <a16:creationId xmlns:a16="http://schemas.microsoft.com/office/drawing/2014/main" id="{D9885557-0C3C-1D43-91F5-C061F07C27DB}"/>
              </a:ext>
            </a:extLst>
          </p:cNvPr>
          <p:cNvSpPr txBox="1"/>
          <p:nvPr/>
        </p:nvSpPr>
        <p:spPr>
          <a:xfrm>
            <a:off x="5314951" y="3090446"/>
            <a:ext cx="3317698" cy="769441"/>
          </a:xfrm>
          <a:prstGeom prst="rect">
            <a:avLst/>
          </a:prstGeom>
          <a:noFill/>
          <a:ln>
            <a:noFill/>
          </a:ln>
        </p:spPr>
        <p:txBody>
          <a:bodyPr wrap="square" rtlCol="0">
            <a:spAutoFit/>
          </a:bodyPr>
          <a:lstStyle/>
          <a:p>
            <a:r>
              <a:rPr lang="en-US" sz="2200" dirty="0"/>
              <a:t>Josiah Nott, </a:t>
            </a:r>
          </a:p>
          <a:p>
            <a:r>
              <a:rPr lang="en-US" sz="2200" i="1" dirty="0"/>
              <a:t>Types of Mankind</a:t>
            </a:r>
            <a:r>
              <a:rPr lang="en-US" sz="2200" dirty="0"/>
              <a:t>, 1854</a:t>
            </a:r>
          </a:p>
        </p:txBody>
      </p:sp>
    </p:spTree>
    <p:extLst>
      <p:ext uri="{BB962C8B-B14F-4D97-AF65-F5344CB8AC3E}">
        <p14:creationId xmlns:p14="http://schemas.microsoft.com/office/powerpoint/2010/main" val="177986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71ED-A5D6-4442-BA7C-7808C04F94B9}"/>
              </a:ext>
            </a:extLst>
          </p:cNvPr>
          <p:cNvSpPr>
            <a:spLocks noGrp="1"/>
          </p:cNvSpPr>
          <p:nvPr>
            <p:ph type="title"/>
          </p:nvPr>
        </p:nvSpPr>
        <p:spPr>
          <a:xfrm>
            <a:off x="1057275" y="274637"/>
            <a:ext cx="7876413" cy="1011237"/>
          </a:xfrm>
        </p:spPr>
        <p:txBody>
          <a:bodyPr>
            <a:noAutofit/>
          </a:bodyPr>
          <a:lstStyle/>
          <a:p>
            <a:pPr algn="ctr"/>
            <a:r>
              <a:rPr lang="en-US" sz="3800" dirty="0"/>
              <a:t>Who is white?</a:t>
            </a:r>
            <a:br>
              <a:rPr lang="en-US" sz="3800" dirty="0"/>
            </a:br>
            <a:r>
              <a:rPr lang="en-US" sz="2800" i="1" dirty="0"/>
              <a:t>The History of White People </a:t>
            </a:r>
            <a:r>
              <a:rPr lang="en-US" sz="2800" dirty="0"/>
              <a:t>by Nell Irvin Painter</a:t>
            </a:r>
          </a:p>
        </p:txBody>
      </p:sp>
      <p:sp>
        <p:nvSpPr>
          <p:cNvPr id="3" name="Content Placeholder 2">
            <a:extLst>
              <a:ext uri="{FF2B5EF4-FFF2-40B4-BE49-F238E27FC236}">
                <a16:creationId xmlns:a16="http://schemas.microsoft.com/office/drawing/2014/main" id="{ACB20956-F8CE-F947-B084-CD5949D4055A}"/>
              </a:ext>
            </a:extLst>
          </p:cNvPr>
          <p:cNvSpPr>
            <a:spLocks noGrp="1"/>
          </p:cNvSpPr>
          <p:nvPr>
            <p:ph idx="1"/>
          </p:nvPr>
        </p:nvSpPr>
        <p:spPr>
          <a:xfrm>
            <a:off x="1200150" y="1528762"/>
            <a:ext cx="7733538" cy="5214937"/>
          </a:xfrm>
        </p:spPr>
        <p:txBody>
          <a:bodyPr>
            <a:normAutofit fontScale="92500" lnSpcReduction="20000"/>
          </a:bodyPr>
          <a:lstStyle/>
          <a:p>
            <a:r>
              <a:rPr lang="en-US" dirty="0"/>
              <a:t>“first enlargement of American whiteness”</a:t>
            </a:r>
          </a:p>
          <a:p>
            <a:pPr lvl="1"/>
            <a:r>
              <a:rPr lang="en-US" dirty="0"/>
              <a:t>first half of 1800s: end of property qualifications for voting</a:t>
            </a:r>
          </a:p>
          <a:p>
            <a:pPr lvl="1"/>
            <a:r>
              <a:rPr lang="en-US" dirty="0"/>
              <a:t>“virtually all male Europeans and their free male children could be naturalized and vote as white”</a:t>
            </a:r>
          </a:p>
          <a:p>
            <a:r>
              <a:rPr lang="en-US" dirty="0"/>
              <a:t>“second enlargement of American whiteness”</a:t>
            </a:r>
          </a:p>
          <a:p>
            <a:pPr lvl="1"/>
            <a:r>
              <a:rPr lang="en-US" dirty="0"/>
              <a:t>late 1800s and early 1900s</a:t>
            </a:r>
          </a:p>
          <a:p>
            <a:pPr lvl="1"/>
            <a:r>
              <a:rPr lang="en-US" dirty="0"/>
              <a:t>“Irish, Germans, and other ‘Nordics’ gained greater acceptance” as white</a:t>
            </a:r>
          </a:p>
          <a:p>
            <a:r>
              <a:rPr lang="en-US" dirty="0"/>
              <a:t>“third enlargement of American whiteness”</a:t>
            </a:r>
          </a:p>
          <a:p>
            <a:pPr lvl="1"/>
            <a:r>
              <a:rPr lang="en-US" dirty="0"/>
              <a:t>1940s and 1950s</a:t>
            </a:r>
          </a:p>
          <a:p>
            <a:pPr lvl="1"/>
            <a:r>
              <a:rPr lang="en-US" dirty="0"/>
              <a:t>Included southern Europeans and eastern Europeans</a:t>
            </a:r>
          </a:p>
        </p:txBody>
      </p:sp>
    </p:spTree>
    <p:extLst>
      <p:ext uri="{BB962C8B-B14F-4D97-AF65-F5344CB8AC3E}">
        <p14:creationId xmlns:p14="http://schemas.microsoft.com/office/powerpoint/2010/main" val="59069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5" y="274638"/>
            <a:ext cx="7819263" cy="1198562"/>
          </a:xfrm>
        </p:spPr>
        <p:txBody>
          <a:bodyPr>
            <a:noAutofit/>
          </a:bodyPr>
          <a:lstStyle/>
          <a:p>
            <a:pPr algn="ctr"/>
            <a:r>
              <a:rPr lang="en-US" sz="3800" dirty="0"/>
              <a:t>When courts decide who is not white</a:t>
            </a:r>
          </a:p>
        </p:txBody>
      </p:sp>
      <p:sp>
        <p:nvSpPr>
          <p:cNvPr id="3" name="Content Placeholder 2"/>
          <p:cNvSpPr>
            <a:spLocks noGrp="1"/>
          </p:cNvSpPr>
          <p:nvPr>
            <p:ph idx="1"/>
          </p:nvPr>
        </p:nvSpPr>
        <p:spPr>
          <a:xfrm>
            <a:off x="1435608" y="1473200"/>
            <a:ext cx="7498080" cy="5101514"/>
          </a:xfrm>
        </p:spPr>
        <p:txBody>
          <a:bodyPr>
            <a:normAutofit/>
          </a:bodyPr>
          <a:lstStyle/>
          <a:p>
            <a:r>
              <a:rPr lang="en-US" sz="3200" dirty="0">
                <a:solidFill>
                  <a:schemeClr val="dk1"/>
                </a:solidFill>
              </a:rPr>
              <a:t>1878: California federal district court: a Chinese man could not become a citizen because he wasn’t white</a:t>
            </a:r>
          </a:p>
          <a:p>
            <a:r>
              <a:rPr lang="en-US" sz="3200" dirty="0">
                <a:solidFill>
                  <a:schemeClr val="dk1"/>
                </a:solidFill>
              </a:rPr>
              <a:t>1922: Supreme Court: a Japanese man could not be a citizen because he wasn’t white</a:t>
            </a:r>
          </a:p>
          <a:p>
            <a:r>
              <a:rPr lang="en-US" sz="3200" dirty="0">
                <a:solidFill>
                  <a:schemeClr val="dk1"/>
                </a:solidFill>
              </a:rPr>
              <a:t>1923: Supreme Court: a man from India could not become a citizen because he wasn’t white</a:t>
            </a:r>
            <a:endParaRPr lang="en-US" sz="3200" dirty="0"/>
          </a:p>
        </p:txBody>
      </p:sp>
    </p:spTree>
    <p:extLst>
      <p:ext uri="{BB962C8B-B14F-4D97-AF65-F5344CB8AC3E}">
        <p14:creationId xmlns:p14="http://schemas.microsoft.com/office/powerpoint/2010/main" val="248738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274638"/>
            <a:ext cx="7962138" cy="1198562"/>
          </a:xfrm>
        </p:spPr>
        <p:txBody>
          <a:bodyPr>
            <a:noAutofit/>
          </a:bodyPr>
          <a:lstStyle/>
          <a:p>
            <a:pPr algn="ctr"/>
            <a:r>
              <a:rPr lang="en-US" sz="3200" dirty="0"/>
              <a:t>Why does it matter who is and is not “white”?</a:t>
            </a:r>
          </a:p>
        </p:txBody>
      </p:sp>
      <p:sp>
        <p:nvSpPr>
          <p:cNvPr id="3" name="Content Placeholder 2"/>
          <p:cNvSpPr>
            <a:spLocks noGrp="1"/>
          </p:cNvSpPr>
          <p:nvPr>
            <p:ph idx="1"/>
          </p:nvPr>
        </p:nvSpPr>
        <p:spPr>
          <a:xfrm>
            <a:off x="1435608" y="1473200"/>
            <a:ext cx="7498080" cy="5101514"/>
          </a:xfrm>
        </p:spPr>
        <p:txBody>
          <a:bodyPr>
            <a:normAutofit lnSpcReduction="10000"/>
          </a:bodyPr>
          <a:lstStyle/>
          <a:p>
            <a:r>
              <a:rPr lang="en-US" dirty="0">
                <a:solidFill>
                  <a:schemeClr val="dk1"/>
                </a:solidFill>
              </a:rPr>
              <a:t>Throughout American history, being “white” meant access to unearned advantages</a:t>
            </a:r>
            <a:endParaRPr lang="en-US" dirty="0"/>
          </a:p>
          <a:p>
            <a:pPr lvl="1"/>
            <a:r>
              <a:rPr lang="en-US" dirty="0"/>
              <a:t>1700s &amp; 1800s: freedom from slavery and access to stolen, indigenous land</a:t>
            </a:r>
          </a:p>
          <a:p>
            <a:pPr lvl="1"/>
            <a:r>
              <a:rPr lang="en-US" dirty="0"/>
              <a:t>1900s: access to government benefits (Social Security, low-interest housing loans, GI Bill) and suburban segregated housing</a:t>
            </a:r>
          </a:p>
          <a:p>
            <a:r>
              <a:rPr lang="en-US" dirty="0"/>
              <a:t>Creation of inter-generational family wealth</a:t>
            </a:r>
          </a:p>
          <a:p>
            <a:r>
              <a:rPr lang="en-US" dirty="0"/>
              <a:t>Today: massive racial wealth gap</a:t>
            </a:r>
          </a:p>
        </p:txBody>
      </p:sp>
    </p:spTree>
    <p:extLst>
      <p:ext uri="{BB962C8B-B14F-4D97-AF65-F5344CB8AC3E}">
        <p14:creationId xmlns:p14="http://schemas.microsoft.com/office/powerpoint/2010/main" val="246674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039" y="127819"/>
            <a:ext cx="7763649" cy="1130710"/>
          </a:xfrm>
        </p:spPr>
        <p:txBody>
          <a:bodyPr>
            <a:normAutofit fontScale="90000"/>
          </a:bodyPr>
          <a:lstStyle/>
          <a:p>
            <a:pPr algn="ctr"/>
            <a:r>
              <a:rPr lang="en-US" sz="3300" dirty="0"/>
              <a:t>Racial Wealth Gap</a:t>
            </a:r>
            <a:br>
              <a:rPr lang="en-US" sz="3300" dirty="0"/>
            </a:br>
            <a:r>
              <a:rPr lang="en-US" sz="2200" dirty="0"/>
              <a:t>NJ Institute for Social Justice (2018 data)</a:t>
            </a:r>
            <a:br>
              <a:rPr lang="en-US" sz="2200" dirty="0"/>
            </a:br>
            <a:r>
              <a:rPr lang="en-US" sz="2200" dirty="0"/>
              <a:t>(from report “Reclaiming the American Dream” </a:t>
            </a:r>
            <a:r>
              <a:rPr lang="en-US" sz="2200" dirty="0">
                <a:solidFill>
                  <a:schemeClr val="tx1"/>
                </a:solidFill>
              </a:rPr>
              <a:t>https://www.njisj.org/)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1484" y="1258529"/>
            <a:ext cx="6814260" cy="5599472"/>
          </a:xfrm>
        </p:spPr>
      </p:pic>
    </p:spTree>
    <p:extLst>
      <p:ext uri="{BB962C8B-B14F-4D97-AF65-F5344CB8AC3E}">
        <p14:creationId xmlns:p14="http://schemas.microsoft.com/office/powerpoint/2010/main" val="3002297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14E3-BAAD-6949-B275-A9A06D9E4EDE}"/>
              </a:ext>
            </a:extLst>
          </p:cNvPr>
          <p:cNvSpPr>
            <a:spLocks noGrp="1"/>
          </p:cNvSpPr>
          <p:nvPr>
            <p:ph type="title"/>
          </p:nvPr>
        </p:nvSpPr>
        <p:spPr>
          <a:xfrm>
            <a:off x="1435608" y="274637"/>
            <a:ext cx="7498080" cy="3323585"/>
          </a:xfrm>
        </p:spPr>
        <p:txBody>
          <a:bodyPr>
            <a:normAutofit/>
          </a:bodyPr>
          <a:lstStyle/>
          <a:p>
            <a:pPr algn="ctr"/>
            <a:r>
              <a:rPr lang="en-US" dirty="0"/>
              <a:t>How does today’s US Census </a:t>
            </a:r>
            <a:br>
              <a:rPr lang="en-US" dirty="0"/>
            </a:br>
            <a:r>
              <a:rPr lang="en-US" dirty="0"/>
              <a:t>define “white”?</a:t>
            </a:r>
          </a:p>
        </p:txBody>
      </p:sp>
    </p:spTree>
    <p:extLst>
      <p:ext uri="{BB962C8B-B14F-4D97-AF65-F5344CB8AC3E}">
        <p14:creationId xmlns:p14="http://schemas.microsoft.com/office/powerpoint/2010/main" val="3212282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a:extLst>
              <a:ext uri="{FF2B5EF4-FFF2-40B4-BE49-F238E27FC236}">
                <a16:creationId xmlns:a16="http://schemas.microsoft.com/office/drawing/2014/main" id="{7E877AB2-1834-D344-A113-6434F07AEA53}"/>
              </a:ext>
            </a:extLst>
          </p:cNvPr>
          <p:cNvPicPr>
            <a:picLocks noChangeAspect="1"/>
          </p:cNvPicPr>
          <p:nvPr/>
        </p:nvPicPr>
        <p:blipFill rotWithShape="1">
          <a:blip r:embed="rId2">
            <a:extLst>
              <a:ext uri="{28A0092B-C50C-407E-A947-70E740481C1C}">
                <a14:useLocalDpi xmlns:a14="http://schemas.microsoft.com/office/drawing/2010/main" val="0"/>
              </a:ext>
            </a:extLst>
          </a:blip>
          <a:srcRect l="47696" t="30875" r="4846" b="17408"/>
          <a:stretch/>
        </p:blipFill>
        <p:spPr>
          <a:xfrm>
            <a:off x="4096987" y="140080"/>
            <a:ext cx="4843153" cy="6450664"/>
          </a:xfrm>
          <a:prstGeom prst="rect">
            <a:avLst/>
          </a:prstGeom>
        </p:spPr>
      </p:pic>
      <p:sp>
        <p:nvSpPr>
          <p:cNvPr id="4" name="Title 1">
            <a:extLst>
              <a:ext uri="{FF2B5EF4-FFF2-40B4-BE49-F238E27FC236}">
                <a16:creationId xmlns:a16="http://schemas.microsoft.com/office/drawing/2014/main" id="{4F934F96-A5BA-9B4D-8957-119F2035BE94}"/>
              </a:ext>
            </a:extLst>
          </p:cNvPr>
          <p:cNvSpPr>
            <a:spLocks noGrp="1"/>
          </p:cNvSpPr>
          <p:nvPr>
            <p:ph type="title"/>
          </p:nvPr>
        </p:nvSpPr>
        <p:spPr>
          <a:xfrm>
            <a:off x="984346" y="193580"/>
            <a:ext cx="2495124" cy="863324"/>
          </a:xfrm>
        </p:spPr>
        <p:txBody>
          <a:bodyPr>
            <a:normAutofit fontScale="90000"/>
          </a:bodyPr>
          <a:lstStyle/>
          <a:p>
            <a:r>
              <a:rPr lang="en-US" sz="3200" dirty="0"/>
              <a:t>Proposed 2020</a:t>
            </a:r>
            <a:br>
              <a:rPr lang="en-US" sz="3200" dirty="0"/>
            </a:br>
            <a:r>
              <a:rPr lang="en-US" sz="3200" dirty="0"/>
              <a:t>Census: “race”</a:t>
            </a:r>
          </a:p>
        </p:txBody>
      </p:sp>
      <p:sp>
        <p:nvSpPr>
          <p:cNvPr id="2" name="Rectangle 1">
            <a:extLst>
              <a:ext uri="{FF2B5EF4-FFF2-40B4-BE49-F238E27FC236}">
                <a16:creationId xmlns:a16="http://schemas.microsoft.com/office/drawing/2014/main" id="{5A2578E9-8F3E-4946-9731-C99DD978ABAA}"/>
              </a:ext>
            </a:extLst>
          </p:cNvPr>
          <p:cNvSpPr/>
          <p:nvPr/>
        </p:nvSpPr>
        <p:spPr>
          <a:xfrm>
            <a:off x="1120240" y="4179799"/>
            <a:ext cx="2772888" cy="1785104"/>
          </a:xfrm>
          <a:prstGeom prst="rect">
            <a:avLst/>
          </a:prstGeom>
        </p:spPr>
        <p:txBody>
          <a:bodyPr wrap="square">
            <a:spAutoFit/>
          </a:bodyPr>
          <a:lstStyle/>
          <a:p>
            <a:r>
              <a:rPr lang="en-US" sz="2200" b="1" dirty="0">
                <a:solidFill>
                  <a:srgbClr val="000000"/>
                </a:solidFill>
              </a:rPr>
              <a:t>“White</a:t>
            </a:r>
            <a:r>
              <a:rPr lang="en-US" sz="2200" dirty="0">
                <a:solidFill>
                  <a:srgbClr val="000000"/>
                </a:solidFill>
              </a:rPr>
              <a:t> – A person having origins in any of the original peoples of Europe, the Middle East, or North Africa.”</a:t>
            </a:r>
            <a:endParaRPr lang="en-US" sz="2200" dirty="0"/>
          </a:p>
        </p:txBody>
      </p:sp>
      <p:sp>
        <p:nvSpPr>
          <p:cNvPr id="7" name="Rectangle 6">
            <a:extLst>
              <a:ext uri="{FF2B5EF4-FFF2-40B4-BE49-F238E27FC236}">
                <a16:creationId xmlns:a16="http://schemas.microsoft.com/office/drawing/2014/main" id="{05F953DE-372D-0341-939E-AD7F24F32935}"/>
              </a:ext>
            </a:extLst>
          </p:cNvPr>
          <p:cNvSpPr/>
          <p:nvPr/>
        </p:nvSpPr>
        <p:spPr>
          <a:xfrm>
            <a:off x="1120240" y="1204999"/>
            <a:ext cx="2772888" cy="2954655"/>
          </a:xfrm>
          <a:prstGeom prst="rect">
            <a:avLst/>
          </a:prstGeom>
        </p:spPr>
        <p:txBody>
          <a:bodyPr wrap="square">
            <a:spAutoFit/>
          </a:bodyPr>
          <a:lstStyle/>
          <a:p>
            <a:r>
              <a:rPr lang="en-US" sz="2200" b="1" dirty="0">
                <a:solidFill>
                  <a:srgbClr val="000000"/>
                </a:solidFill>
              </a:rPr>
              <a:t>US Census Bureau’s definition of “white” based on 1997 federal definitions available here: </a:t>
            </a:r>
            <a:r>
              <a:rPr lang="en-US" dirty="0"/>
              <a:t>https://www.census.gov/topics/population/race/about.html</a:t>
            </a:r>
          </a:p>
        </p:txBody>
      </p:sp>
    </p:spTree>
    <p:extLst>
      <p:ext uri="{BB962C8B-B14F-4D97-AF65-F5344CB8AC3E}">
        <p14:creationId xmlns:p14="http://schemas.microsoft.com/office/powerpoint/2010/main" val="1506243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4752C1F7-F443-CB49-A820-9663F9B37B2F}"/>
              </a:ext>
            </a:extLst>
          </p:cNvPr>
          <p:cNvPicPr>
            <a:picLocks noChangeAspect="1"/>
          </p:cNvPicPr>
          <p:nvPr/>
        </p:nvPicPr>
        <p:blipFill rotWithShape="1">
          <a:blip r:embed="rId2">
            <a:extLst>
              <a:ext uri="{28A0092B-C50C-407E-A947-70E740481C1C}">
                <a14:useLocalDpi xmlns:a14="http://schemas.microsoft.com/office/drawing/2010/main" val="0"/>
              </a:ext>
            </a:extLst>
          </a:blip>
          <a:srcRect l="47696" t="5265" r="4846" b="67968"/>
          <a:stretch/>
        </p:blipFill>
        <p:spPr>
          <a:xfrm>
            <a:off x="1116428" y="950027"/>
            <a:ext cx="8027572" cy="5533901"/>
          </a:xfrm>
          <a:prstGeom prst="rect">
            <a:avLst/>
          </a:prstGeom>
        </p:spPr>
      </p:pic>
      <p:sp>
        <p:nvSpPr>
          <p:cNvPr id="10" name="Title 1">
            <a:extLst>
              <a:ext uri="{FF2B5EF4-FFF2-40B4-BE49-F238E27FC236}">
                <a16:creationId xmlns:a16="http://schemas.microsoft.com/office/drawing/2014/main" id="{3736F78D-8BAB-0948-942C-5A6BD9D4C1F1}"/>
              </a:ext>
            </a:extLst>
          </p:cNvPr>
          <p:cNvSpPr>
            <a:spLocks noGrp="1"/>
          </p:cNvSpPr>
          <p:nvPr>
            <p:ph type="title"/>
          </p:nvPr>
        </p:nvSpPr>
        <p:spPr>
          <a:xfrm>
            <a:off x="1116428" y="274638"/>
            <a:ext cx="7817260" cy="604136"/>
          </a:xfrm>
        </p:spPr>
        <p:txBody>
          <a:bodyPr>
            <a:noAutofit/>
          </a:bodyPr>
          <a:lstStyle/>
          <a:p>
            <a:pPr algn="ctr"/>
            <a:r>
              <a:rPr lang="en-US" sz="3600" dirty="0"/>
              <a:t>Proposed 2020 Census: “Hispanic origin”</a:t>
            </a:r>
          </a:p>
        </p:txBody>
      </p:sp>
    </p:spTree>
    <p:extLst>
      <p:ext uri="{BB962C8B-B14F-4D97-AF65-F5344CB8AC3E}">
        <p14:creationId xmlns:p14="http://schemas.microsoft.com/office/powerpoint/2010/main" val="202038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What now?</a:t>
            </a:r>
          </a:p>
        </p:txBody>
      </p:sp>
      <p:sp>
        <p:nvSpPr>
          <p:cNvPr id="3" name="Content Placeholder 2"/>
          <p:cNvSpPr>
            <a:spLocks noGrp="1"/>
          </p:cNvSpPr>
          <p:nvPr>
            <p:ph idx="1"/>
          </p:nvPr>
        </p:nvSpPr>
        <p:spPr>
          <a:xfrm>
            <a:off x="1185863" y="1257301"/>
            <a:ext cx="7747825" cy="5321300"/>
          </a:xfrm>
        </p:spPr>
        <p:txBody>
          <a:bodyPr>
            <a:normAutofit lnSpcReduction="10000"/>
          </a:bodyPr>
          <a:lstStyle/>
          <a:p>
            <a:r>
              <a:rPr lang="en-US" sz="3000" dirty="0"/>
              <a:t>Recognize how people, especially white people, have been manipulated to believe pervasive false racial myths that are in the very air we breathe</a:t>
            </a:r>
          </a:p>
          <a:p>
            <a:pPr lvl="1"/>
            <a:r>
              <a:rPr lang="en-US" sz="2600" dirty="0"/>
              <a:t>White people are often not aware of systemic, unearned advantages they have (white privilege) so they respond to idea of white privilege by saying they aren’t privileged and that they worked hard for what they have</a:t>
            </a:r>
          </a:p>
          <a:p>
            <a:pPr lvl="1"/>
            <a:r>
              <a:rPr lang="en-US" sz="2600" dirty="0"/>
              <a:t>If white people are not aware of this history, raising awareness is an important step, and white people who are becoming aware should talk to other white people about what they’re learning</a:t>
            </a:r>
          </a:p>
        </p:txBody>
      </p:sp>
    </p:spTree>
    <p:extLst>
      <p:ext uri="{BB962C8B-B14F-4D97-AF65-F5344CB8AC3E}">
        <p14:creationId xmlns:p14="http://schemas.microsoft.com/office/powerpoint/2010/main" val="101245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2CB4A5-AF5C-B842-B896-0B100AFA62B4}"/>
              </a:ext>
            </a:extLst>
          </p:cNvPr>
          <p:cNvSpPr>
            <a:spLocks noGrp="1"/>
          </p:cNvSpPr>
          <p:nvPr>
            <p:ph idx="1"/>
          </p:nvPr>
        </p:nvSpPr>
        <p:spPr>
          <a:xfrm>
            <a:off x="1143000" y="1417638"/>
            <a:ext cx="7790688" cy="5165724"/>
          </a:xfrm>
        </p:spPr>
        <p:txBody>
          <a:bodyPr>
            <a:normAutofit fontScale="92500" lnSpcReduction="20000"/>
          </a:bodyPr>
          <a:lstStyle/>
          <a:p>
            <a:r>
              <a:rPr lang="en-US" dirty="0"/>
              <a:t>It’s not the fault of white people today that racism was created a few centuries ago</a:t>
            </a:r>
          </a:p>
          <a:p>
            <a:r>
              <a:rPr lang="en-US" dirty="0"/>
              <a:t>But we did inherit this system that we benefit from, even if we aren’t aware of it</a:t>
            </a:r>
          </a:p>
          <a:p>
            <a:r>
              <a:rPr lang="en-US" dirty="0"/>
              <a:t>We need to become aware and develop anti-racist perspective, which is active rather than passive</a:t>
            </a:r>
          </a:p>
          <a:p>
            <a:pPr lvl="1"/>
            <a:r>
              <a:rPr lang="en-US" dirty="0"/>
              <a:t>How am I complicit in perpetuating racism?</a:t>
            </a:r>
          </a:p>
          <a:p>
            <a:r>
              <a:rPr lang="en-US" dirty="0"/>
              <a:t>Resist getting defensive about racism, what Robin </a:t>
            </a:r>
            <a:r>
              <a:rPr lang="en-US" dirty="0" err="1"/>
              <a:t>DiAngelo</a:t>
            </a:r>
            <a:r>
              <a:rPr lang="en-US" dirty="0"/>
              <a:t> calls “white fragility”</a:t>
            </a:r>
          </a:p>
          <a:p>
            <a:r>
              <a:rPr lang="en-US" dirty="0"/>
              <a:t>Focus on addressing systemic, institutional, structural racism</a:t>
            </a:r>
          </a:p>
          <a:p>
            <a:endParaRPr lang="en-US" dirty="0"/>
          </a:p>
        </p:txBody>
      </p:sp>
      <p:sp>
        <p:nvSpPr>
          <p:cNvPr id="4" name="Title 1">
            <a:extLst>
              <a:ext uri="{FF2B5EF4-FFF2-40B4-BE49-F238E27FC236}">
                <a16:creationId xmlns:a16="http://schemas.microsoft.com/office/drawing/2014/main" id="{55A03F11-6479-1B4F-9525-2B165DF97C5C}"/>
              </a:ext>
            </a:extLst>
          </p:cNvPr>
          <p:cNvSpPr txBox="1">
            <a:spLocks/>
          </p:cNvSpPr>
          <p:nvPr/>
        </p:nvSpPr>
        <p:spPr>
          <a:xfrm>
            <a:off x="1435608" y="274638"/>
            <a:ext cx="7498080" cy="1143000"/>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a:t>What about white guilt?</a:t>
            </a:r>
          </a:p>
        </p:txBody>
      </p:sp>
    </p:spTree>
    <p:extLst>
      <p:ext uri="{BB962C8B-B14F-4D97-AF65-F5344CB8AC3E}">
        <p14:creationId xmlns:p14="http://schemas.microsoft.com/office/powerpoint/2010/main" val="384142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C7BA-EFF3-954F-BBE1-CE9F5AB2C88C}"/>
              </a:ext>
            </a:extLst>
          </p:cNvPr>
          <p:cNvSpPr>
            <a:spLocks noGrp="1"/>
          </p:cNvSpPr>
          <p:nvPr>
            <p:ph type="title"/>
          </p:nvPr>
        </p:nvSpPr>
        <p:spPr>
          <a:xfrm>
            <a:off x="1435608" y="274638"/>
            <a:ext cx="7498080" cy="611187"/>
          </a:xfrm>
        </p:spPr>
        <p:txBody>
          <a:bodyPr>
            <a:normAutofit fontScale="90000"/>
          </a:bodyPr>
          <a:lstStyle/>
          <a:p>
            <a:pPr algn="ctr"/>
            <a:r>
              <a:rPr lang="en-US" dirty="0"/>
              <a:t>What next?</a:t>
            </a:r>
          </a:p>
        </p:txBody>
      </p:sp>
      <p:sp>
        <p:nvSpPr>
          <p:cNvPr id="3" name="Content Placeholder 2">
            <a:extLst>
              <a:ext uri="{FF2B5EF4-FFF2-40B4-BE49-F238E27FC236}">
                <a16:creationId xmlns:a16="http://schemas.microsoft.com/office/drawing/2014/main" id="{85C31AC2-24E7-684B-9FFC-46B2C14377D1}"/>
              </a:ext>
            </a:extLst>
          </p:cNvPr>
          <p:cNvSpPr>
            <a:spLocks noGrp="1"/>
          </p:cNvSpPr>
          <p:nvPr>
            <p:ph idx="1"/>
          </p:nvPr>
        </p:nvSpPr>
        <p:spPr>
          <a:xfrm>
            <a:off x="1157288" y="885825"/>
            <a:ext cx="7776400" cy="5697537"/>
          </a:xfrm>
        </p:spPr>
        <p:txBody>
          <a:bodyPr>
            <a:normAutofit fontScale="70000" lnSpcReduction="20000"/>
          </a:bodyPr>
          <a:lstStyle/>
          <a:p>
            <a:pPr marL="82296" indent="0">
              <a:buNone/>
            </a:pPr>
            <a:r>
              <a:rPr lang="en-US" sz="3400" dirty="0"/>
              <a:t>Organizations to follow &amp; support:</a:t>
            </a:r>
          </a:p>
          <a:p>
            <a:r>
              <a:rPr lang="en-US" sz="3400" dirty="0"/>
              <a:t>NJ Institute for Social Justice</a:t>
            </a:r>
          </a:p>
          <a:p>
            <a:pPr lvl="1"/>
            <a:r>
              <a:rPr lang="en-US" sz="3400" dirty="0"/>
              <a:t>https://www.njisj.org/</a:t>
            </a:r>
          </a:p>
          <a:p>
            <a:r>
              <a:rPr lang="en-US" sz="3400" dirty="0"/>
              <a:t>Color of Change</a:t>
            </a:r>
          </a:p>
          <a:p>
            <a:pPr lvl="1"/>
            <a:r>
              <a:rPr lang="en-US" sz="3400" dirty="0"/>
              <a:t>https://</a:t>
            </a:r>
            <a:r>
              <a:rPr lang="en-US" sz="3400" dirty="0" err="1"/>
              <a:t>colorofchange.org</a:t>
            </a:r>
            <a:r>
              <a:rPr lang="en-US" sz="3400" dirty="0"/>
              <a:t>/</a:t>
            </a:r>
          </a:p>
          <a:p>
            <a:pPr marL="82296" indent="0">
              <a:buNone/>
            </a:pPr>
            <a:r>
              <a:rPr lang="en-US" sz="3400" dirty="0"/>
              <a:t>Resources:</a:t>
            </a:r>
          </a:p>
          <a:p>
            <a:r>
              <a:rPr lang="en-US" sz="3400" dirty="0"/>
              <a:t>Karen’s website: Divided No Longer</a:t>
            </a:r>
          </a:p>
          <a:p>
            <a:pPr lvl="1"/>
            <a:r>
              <a:rPr lang="en-US" sz="3400" dirty="0"/>
              <a:t>https://dividednolonger.com/</a:t>
            </a:r>
          </a:p>
          <a:p>
            <a:pPr lvl="1"/>
            <a:r>
              <a:rPr lang="en-US" sz="3400" dirty="0"/>
              <a:t>Includes this PowerPoint under My Presentations</a:t>
            </a:r>
          </a:p>
          <a:p>
            <a:pPr lvl="1"/>
            <a:r>
              <a:rPr lang="en-US" sz="3400" dirty="0"/>
              <a:t>Includes links to articles, organizations, recommended books, etc.</a:t>
            </a:r>
          </a:p>
          <a:p>
            <a:r>
              <a:rPr lang="en-US" sz="3400" dirty="0"/>
              <a:t>Karen’s book: </a:t>
            </a:r>
            <a:r>
              <a:rPr lang="en-US" sz="3400" i="1" dirty="0"/>
              <a:t>Dismantling the Racism Machine</a:t>
            </a:r>
          </a:p>
          <a:p>
            <a:pPr lvl="1"/>
            <a:r>
              <a:rPr lang="en-US" sz="3400" dirty="0"/>
              <a:t>The book is an introductory step-by-step guide for understanding basic concepts of race and racism in the US</a:t>
            </a:r>
          </a:p>
          <a:p>
            <a:pPr lvl="1"/>
            <a:r>
              <a:rPr lang="en-US" sz="3400" dirty="0"/>
              <a:t>last chapter is all action steps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4215543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Thank you! </a:t>
            </a:r>
          </a:p>
        </p:txBody>
      </p:sp>
      <p:sp>
        <p:nvSpPr>
          <p:cNvPr id="3" name="Content Placeholder 2"/>
          <p:cNvSpPr>
            <a:spLocks noGrp="1"/>
          </p:cNvSpPr>
          <p:nvPr>
            <p:ph idx="1"/>
          </p:nvPr>
        </p:nvSpPr>
        <p:spPr>
          <a:xfrm>
            <a:off x="1435608" y="1447799"/>
            <a:ext cx="7498080" cy="5049253"/>
          </a:xfrm>
        </p:spPr>
        <p:txBody>
          <a:bodyPr>
            <a:normAutofit lnSpcReduction="10000"/>
          </a:bodyPr>
          <a:lstStyle/>
          <a:p>
            <a:r>
              <a:rPr lang="en-US" i="1" dirty="0"/>
              <a:t>Dismantling the Racism Machine: A Manual and Toolbox </a:t>
            </a:r>
            <a:r>
              <a:rPr lang="en-US" dirty="0"/>
              <a:t>is available:</a:t>
            </a:r>
          </a:p>
          <a:p>
            <a:pPr lvl="1"/>
            <a:r>
              <a:rPr lang="en-US" dirty="0" err="1"/>
              <a:t>routledge.com</a:t>
            </a:r>
            <a:r>
              <a:rPr lang="en-US" dirty="0"/>
              <a:t> - 20% off in April</a:t>
            </a:r>
          </a:p>
          <a:p>
            <a:pPr lvl="1"/>
            <a:r>
              <a:rPr lang="en-US" dirty="0"/>
              <a:t>Amazon</a:t>
            </a:r>
          </a:p>
          <a:p>
            <a:pPr lvl="1"/>
            <a:r>
              <a:rPr lang="en-US" dirty="0"/>
              <a:t>Ask your local library and bookseller to stock it</a:t>
            </a:r>
          </a:p>
          <a:p>
            <a:r>
              <a:rPr lang="en-US" dirty="0"/>
              <a:t>My blog </a:t>
            </a:r>
            <a:r>
              <a:rPr lang="en-US" dirty="0" err="1"/>
              <a:t>dividednolonger.com</a:t>
            </a:r>
            <a:r>
              <a:rPr lang="en-US" dirty="0"/>
              <a:t> has this </a:t>
            </a:r>
            <a:r>
              <a:rPr lang="en-US" dirty="0" err="1"/>
              <a:t>Powerpoint</a:t>
            </a:r>
            <a:r>
              <a:rPr lang="en-US" dirty="0"/>
              <a:t> and many resources</a:t>
            </a:r>
          </a:p>
          <a:p>
            <a:r>
              <a:rPr lang="en-US" dirty="0"/>
              <a:t>Email me: </a:t>
            </a:r>
            <a:r>
              <a:rPr lang="en-US" dirty="0" err="1"/>
              <a:t>Karen.Gaffney@raritanval.edu</a:t>
            </a:r>
            <a:endParaRPr lang="en-US" dirty="0"/>
          </a:p>
          <a:p>
            <a:r>
              <a:rPr lang="en-US" dirty="0"/>
              <a:t>Follow me on Twitter: @</a:t>
            </a:r>
            <a:r>
              <a:rPr lang="en-US" dirty="0" err="1"/>
              <a:t>dividednolonger</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13599</TotalTime>
  <Words>1935</Words>
  <Application>Microsoft Macintosh PowerPoint</Application>
  <PresentationFormat>On-screen Show (4:3)</PresentationFormat>
  <Paragraphs>167</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Gill Sans MT</vt:lpstr>
      <vt:lpstr>Verdana</vt:lpstr>
      <vt:lpstr>Wingdings 2</vt:lpstr>
      <vt:lpstr>Solstice</vt:lpstr>
      <vt:lpstr>Why don’t we talk about whiteness?  What is it?  Why does it matter?</vt:lpstr>
      <vt:lpstr>Today’s plan</vt:lpstr>
      <vt:lpstr>Who am I?</vt:lpstr>
      <vt:lpstr>Where I begin</vt:lpstr>
      <vt:lpstr>Why don’t we talk about whiteness?</vt:lpstr>
      <vt:lpstr>What is whiteness?</vt:lpstr>
      <vt:lpstr>Race is not biological but a human invention</vt:lpstr>
      <vt:lpstr>Race is not biological but a human invention</vt:lpstr>
      <vt:lpstr>Race is not biological but a human invention</vt:lpstr>
      <vt:lpstr>But what about skin color??</vt:lpstr>
      <vt:lpstr>If race is a human invention, then who invented it? When? Why? How?</vt:lpstr>
      <vt:lpstr>Bacon’s Rebellion (1676)</vt:lpstr>
      <vt:lpstr>The Construction of the  Racism Machine: “White”</vt:lpstr>
      <vt:lpstr>Why whiteness?</vt:lpstr>
      <vt:lpstr>Why whiteness?</vt:lpstr>
      <vt:lpstr>Whiteness in the new nation</vt:lpstr>
      <vt:lpstr>Who is white? The History of White People by Nell Irvin Painter</vt:lpstr>
      <vt:lpstr>When courts decide who is not white</vt:lpstr>
      <vt:lpstr>Why does it matter who is and is not “white”?</vt:lpstr>
      <vt:lpstr>Racial Wealth Gap NJ Institute for Social Justice (2018 data) (from report “Reclaiming the American Dream” https://www.njisj.org/)</vt:lpstr>
      <vt:lpstr>How does today’s US Census  define “white”?</vt:lpstr>
      <vt:lpstr>Proposed 2020 Census: “race”</vt:lpstr>
      <vt:lpstr>Proposed 2020 Census: “Hispanic origin”</vt:lpstr>
      <vt:lpstr>What now?</vt:lpstr>
      <vt:lpstr>PowerPoint Presentation</vt:lpstr>
      <vt:lpstr>What next?</vt:lpstr>
      <vt:lpstr>Thank you! </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368</cp:revision>
  <cp:lastPrinted>2017-07-27T16:44:53Z</cp:lastPrinted>
  <dcterms:created xsi:type="dcterms:W3CDTF">2017-07-27T11:06:47Z</dcterms:created>
  <dcterms:modified xsi:type="dcterms:W3CDTF">2019-04-30T19:11:37Z</dcterms:modified>
</cp:coreProperties>
</file>