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21"/>
  </p:notesMasterIdLst>
  <p:handoutMasterIdLst>
    <p:handoutMasterId r:id="rId22"/>
  </p:handoutMasterIdLst>
  <p:sldIdLst>
    <p:sldId id="256" r:id="rId2"/>
    <p:sldId id="340" r:id="rId3"/>
    <p:sldId id="341" r:id="rId4"/>
    <p:sldId id="317" r:id="rId5"/>
    <p:sldId id="343" r:id="rId6"/>
    <p:sldId id="361" r:id="rId7"/>
    <p:sldId id="362" r:id="rId8"/>
    <p:sldId id="364" r:id="rId9"/>
    <p:sldId id="360" r:id="rId10"/>
    <p:sldId id="348" r:id="rId11"/>
    <p:sldId id="349" r:id="rId12"/>
    <p:sldId id="366" r:id="rId13"/>
    <p:sldId id="365" r:id="rId14"/>
    <p:sldId id="369" r:id="rId15"/>
    <p:sldId id="370" r:id="rId16"/>
    <p:sldId id="368" r:id="rId17"/>
    <p:sldId id="371" r:id="rId18"/>
    <p:sldId id="367" r:id="rId19"/>
    <p:sldId id="290" r:id="rId2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82" autoAdjust="0"/>
    <p:restoredTop sz="94633" autoAdjust="0"/>
  </p:normalViewPr>
  <p:slideViewPr>
    <p:cSldViewPr snapToGrid="0" snapToObjects="1">
      <p:cViewPr varScale="1">
        <p:scale>
          <a:sx n="90" d="100"/>
          <a:sy n="90" d="100"/>
        </p:scale>
        <p:origin x="1832"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E6ECE71C-9FB9-074C-A3E2-70533E2557FE}" type="datetimeFigureOut">
              <a:rPr lang="en-US" smtClean="0"/>
              <a:t>4/21/19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23F5B34-B794-F546-8B8E-2C9745CCEE28}" type="slidenum">
              <a:rPr lang="en-US" smtClean="0"/>
              <a:t>‹#›</a:t>
            </a:fld>
            <a:endParaRPr lang="en-US"/>
          </a:p>
        </p:txBody>
      </p:sp>
    </p:spTree>
    <p:extLst>
      <p:ext uri="{BB962C8B-B14F-4D97-AF65-F5344CB8AC3E}">
        <p14:creationId xmlns:p14="http://schemas.microsoft.com/office/powerpoint/2010/main" val="1310440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910401D-E0B3-A64E-8593-840096A4AEE3}" type="datetimeFigureOut">
              <a:rPr lang="en-US" smtClean="0"/>
              <a:t>4/21/19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F1C469FC-19EA-5141-8061-1BA882A3A33F}" type="slidenum">
              <a:rPr lang="en-US" smtClean="0"/>
              <a:t>‹#›</a:t>
            </a:fld>
            <a:endParaRPr lang="en-US"/>
          </a:p>
        </p:txBody>
      </p:sp>
    </p:spTree>
    <p:extLst>
      <p:ext uri="{BB962C8B-B14F-4D97-AF65-F5344CB8AC3E}">
        <p14:creationId xmlns:p14="http://schemas.microsoft.com/office/powerpoint/2010/main" val="16216763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C469FC-19EA-5141-8061-1BA882A3A33F}" type="slidenum">
              <a:rPr lang="en-US" smtClean="0"/>
              <a:t>1</a:t>
            </a:fld>
            <a:endParaRPr lang="en-US"/>
          </a:p>
        </p:txBody>
      </p:sp>
    </p:spTree>
    <p:extLst>
      <p:ext uri="{BB962C8B-B14F-4D97-AF65-F5344CB8AC3E}">
        <p14:creationId xmlns:p14="http://schemas.microsoft.com/office/powerpoint/2010/main" val="2226951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C469FC-19EA-5141-8061-1BA882A3A33F}" type="slidenum">
              <a:rPr lang="en-US" smtClean="0"/>
              <a:t>7</a:t>
            </a:fld>
            <a:endParaRPr lang="en-US"/>
          </a:p>
        </p:txBody>
      </p:sp>
    </p:spTree>
    <p:extLst>
      <p:ext uri="{BB962C8B-B14F-4D97-AF65-F5344CB8AC3E}">
        <p14:creationId xmlns:p14="http://schemas.microsoft.com/office/powerpoint/2010/main" val="1293557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04AF466F-BDA4-4F18-9C7B-FF0A9A1B0E80}" type="datetime1">
              <a:rPr lang="en-US" smtClean="0"/>
              <a:pPr/>
              <a:t>4/21/19</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EF607B-A47E-422C-9BEF-122CCDB7C526}" type="datetime1">
              <a:rPr lang="en-US" smtClean="0"/>
              <a:pPr/>
              <a:t>4/21/19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4/21/19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6EE300C-6FC5-4FC3-AF1A-075E4F50620D}" type="datetime1">
              <a:rPr lang="en-US" smtClean="0"/>
              <a:pPr/>
              <a:t>4/21/19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50D295D-4A77-4DEB-B04C-9F4282A8BC04}" type="datetime1">
              <a:rPr lang="en-US" smtClean="0"/>
              <a:pPr/>
              <a:t>4/21/19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02B28685-4D0C-42D5-8013-B5904CD1FCBC}" type="datetime1">
              <a:rPr lang="en-US" smtClean="0"/>
              <a:pPr/>
              <a:t>4/21/19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FDF226C0-9885-4BA9-BBFA-A52CBFEBB775}" type="datetime1">
              <a:rPr lang="en-US" smtClean="0"/>
              <a:pPr/>
              <a:t>4/21/19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EE1B38-C5EB-4D66-9137-0AFE9CDEDE8F}" type="datetime1">
              <a:rPr lang="en-US" smtClean="0"/>
              <a:pPr/>
              <a:t>4/21/19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327B613C-1AD7-49D3-885D-F654C5CDBAA6}" type="datetime1">
              <a:rPr lang="en-US" smtClean="0"/>
              <a:pPr/>
              <a:t>4/21/19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8FB4290-6522-4139-852E-05BD9E7F0D2E}" type="datetime1">
              <a:rPr lang="en-US" smtClean="0"/>
              <a:pPr/>
              <a:t>4/21/19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AB955F9-81EA-47C5-8059-9E5C2B437C70}" type="datetime1">
              <a:rPr lang="en-US" smtClean="0"/>
              <a:pPr/>
              <a:t>4/21/19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7B613C-1AD7-49D3-885D-F654C5CDBAA6}" type="datetime1">
              <a:rPr lang="en-US" smtClean="0"/>
              <a:pPr/>
              <a:t>4/21/19</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2D2B3B-882E-40F3-A32F-6DD516915044}"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ividednolonger.com/lecture-series/" TargetMode="External"/><Relationship Id="rId2" Type="http://schemas.openxmlformats.org/officeDocument/2006/relationships/hyperlink" Target="https://dividednolonger.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29792"/>
            <a:ext cx="7406640" cy="2088555"/>
          </a:xfrm>
        </p:spPr>
        <p:txBody>
          <a:bodyPr>
            <a:noAutofit/>
          </a:bodyPr>
          <a:lstStyle/>
          <a:p>
            <a:pPr algn="ctr"/>
            <a:r>
              <a:rPr lang="en-US" sz="4000" i="1" dirty="0"/>
              <a:t>Dismantling the Racism Machine</a:t>
            </a:r>
            <a:br>
              <a:rPr lang="en-US" sz="4000" i="1" dirty="0"/>
            </a:br>
            <a:r>
              <a:rPr lang="en-US" sz="4000" dirty="0"/>
              <a:t>Part 6</a:t>
            </a:r>
          </a:p>
        </p:txBody>
      </p:sp>
      <p:sp>
        <p:nvSpPr>
          <p:cNvPr id="3" name="Subtitle 2"/>
          <p:cNvSpPr>
            <a:spLocks noGrp="1"/>
          </p:cNvSpPr>
          <p:nvPr>
            <p:ph type="subTitle" idx="1"/>
          </p:nvPr>
        </p:nvSpPr>
        <p:spPr>
          <a:xfrm>
            <a:off x="1432560" y="2562725"/>
            <a:ext cx="7406640" cy="4093713"/>
          </a:xfrm>
        </p:spPr>
        <p:txBody>
          <a:bodyPr>
            <a:normAutofit fontScale="92500" lnSpcReduction="20000"/>
          </a:bodyPr>
          <a:lstStyle/>
          <a:p>
            <a:endParaRPr lang="en-US" dirty="0"/>
          </a:p>
          <a:p>
            <a:r>
              <a:rPr lang="en-US" dirty="0"/>
              <a:t>Dr. Karen Gaffney</a:t>
            </a:r>
          </a:p>
          <a:p>
            <a:r>
              <a:rPr lang="en-US" dirty="0"/>
              <a:t>English Department</a:t>
            </a:r>
          </a:p>
          <a:p>
            <a:r>
              <a:rPr lang="en-US" dirty="0"/>
              <a:t>Raritan Valley Community College</a:t>
            </a:r>
          </a:p>
          <a:p>
            <a:r>
              <a:rPr lang="en-US" dirty="0"/>
              <a:t>Branchburg, NJ</a:t>
            </a:r>
          </a:p>
          <a:p>
            <a:endParaRPr lang="en-US" dirty="0"/>
          </a:p>
          <a:p>
            <a:endParaRPr lang="en-US" sz="2000" dirty="0"/>
          </a:p>
          <a:p>
            <a:endParaRPr lang="en-US" sz="2000" dirty="0"/>
          </a:p>
          <a:p>
            <a:r>
              <a:rPr lang="en-US" sz="2000" dirty="0"/>
              <a:t>Website: dividednolonger.com</a:t>
            </a:r>
          </a:p>
          <a:p>
            <a:r>
              <a:rPr lang="en-US" sz="2000" dirty="0"/>
              <a:t>Email: </a:t>
            </a:r>
            <a:r>
              <a:rPr lang="en-US" sz="2000" dirty="0" err="1"/>
              <a:t>dividednolonger@gmail.com</a:t>
            </a:r>
            <a:endParaRPr lang="en-US" sz="2000" dirty="0"/>
          </a:p>
          <a:p>
            <a:r>
              <a:rPr lang="en-US" sz="2000" dirty="0"/>
              <a:t>Twitter: @</a:t>
            </a:r>
            <a:r>
              <a:rPr lang="en-US" sz="2000" dirty="0" err="1"/>
              <a:t>dividednolonger</a:t>
            </a:r>
            <a:endParaRPr lang="en-US" sz="2000" dirty="0"/>
          </a:p>
          <a:p>
            <a:r>
              <a:rPr lang="en-US" sz="2000" dirty="0"/>
              <a:t>Pronouns: she/her/hers</a:t>
            </a:r>
          </a:p>
          <a:p>
            <a:endParaRPr lang="en-US" dirty="0"/>
          </a:p>
          <a:p>
            <a:endParaRPr lang="en-US" dirty="0"/>
          </a:p>
        </p:txBody>
      </p:sp>
      <p:pic>
        <p:nvPicPr>
          <p:cNvPr id="4" name="Picture 3"/>
          <p:cNvPicPr>
            <a:picLocks noChangeAspect="1"/>
          </p:cNvPicPr>
          <p:nvPr/>
        </p:nvPicPr>
        <p:blipFill>
          <a:blip r:embed="rId3"/>
          <a:stretch>
            <a:fillRect/>
          </a:stretch>
        </p:blipFill>
        <p:spPr>
          <a:xfrm>
            <a:off x="6805571" y="3822701"/>
            <a:ext cx="1627229" cy="2438400"/>
          </a:xfrm>
          <a:prstGeom prst="rect">
            <a:avLst/>
          </a:prstGeom>
        </p:spPr>
      </p:pic>
    </p:spTree>
    <p:extLst>
      <p:ext uri="{BB962C8B-B14F-4D97-AF65-F5344CB8AC3E}">
        <p14:creationId xmlns:p14="http://schemas.microsoft.com/office/powerpoint/2010/main" val="1684169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43062"/>
            <a:ext cx="7498080" cy="771339"/>
          </a:xfrm>
        </p:spPr>
        <p:txBody>
          <a:bodyPr>
            <a:noAutofit/>
          </a:bodyPr>
          <a:lstStyle/>
          <a:p>
            <a:pPr algn="ctr"/>
            <a:r>
              <a:rPr lang="en-US" dirty="0"/>
              <a:t>Resources on my website</a:t>
            </a:r>
          </a:p>
        </p:txBody>
      </p:sp>
      <p:sp>
        <p:nvSpPr>
          <p:cNvPr id="3" name="Content Placeholder 2"/>
          <p:cNvSpPr>
            <a:spLocks noGrp="1"/>
          </p:cNvSpPr>
          <p:nvPr>
            <p:ph idx="1"/>
          </p:nvPr>
        </p:nvSpPr>
        <p:spPr>
          <a:xfrm>
            <a:off x="1111045" y="914400"/>
            <a:ext cx="7822643" cy="5791199"/>
          </a:xfrm>
        </p:spPr>
        <p:txBody>
          <a:bodyPr>
            <a:normAutofit fontScale="85000" lnSpcReduction="20000"/>
          </a:bodyPr>
          <a:lstStyle/>
          <a:p>
            <a:r>
              <a:rPr lang="en-US" dirty="0"/>
              <a:t>My website = Divided No Longer: </a:t>
            </a:r>
            <a:r>
              <a:rPr lang="en-US" dirty="0">
                <a:hlinkClick r:id="rId2">
                  <a:extLst>
                    <a:ext uri="{A12FA001-AC4F-418D-AE19-62706E023703}">
                      <ahyp:hlinkClr xmlns:ahyp="http://schemas.microsoft.com/office/drawing/2018/hyperlinkcolor" val="tx"/>
                    </a:ext>
                  </a:extLst>
                </a:hlinkClick>
              </a:rPr>
              <a:t>https://dividednolonger.com/</a:t>
            </a:r>
            <a:endParaRPr lang="en-US" dirty="0"/>
          </a:p>
          <a:p>
            <a:r>
              <a:rPr lang="en-US" dirty="0"/>
              <a:t>Check out the tabs at the top (or in a menu list depending on your browser), which include Resources on Race and Racism (which then includes sub-tabs on specific topics)</a:t>
            </a:r>
          </a:p>
          <a:p>
            <a:r>
              <a:rPr lang="en-US" dirty="0"/>
              <a:t>Also click on the tab “My Presentations” and scroll down to the Leisure Learning Series of </a:t>
            </a:r>
            <a:r>
              <a:rPr lang="en-US" dirty="0" err="1"/>
              <a:t>Bernards</a:t>
            </a:r>
            <a:r>
              <a:rPr lang="en-US" dirty="0"/>
              <a:t> Library and click on the link to this page: </a:t>
            </a:r>
            <a:r>
              <a:rPr lang="en-US" dirty="0">
                <a:hlinkClick r:id="rId3">
                  <a:extLst>
                    <a:ext uri="{A12FA001-AC4F-418D-AE19-62706E023703}">
                      <ahyp:hlinkClr xmlns:ahyp="http://schemas.microsoft.com/office/drawing/2018/hyperlinkcolor" val="tx"/>
                    </a:ext>
                  </a:extLst>
                </a:hlinkClick>
              </a:rPr>
              <a:t>https://dividednolonger.com/lecture-series/</a:t>
            </a:r>
            <a:endParaRPr lang="en-US" dirty="0"/>
          </a:p>
          <a:p>
            <a:pPr lvl="1"/>
            <a:r>
              <a:rPr lang="en-US" dirty="0"/>
              <a:t>I created this page for you to compile resources relevant for each week of this series, so please check it out</a:t>
            </a:r>
          </a:p>
          <a:p>
            <a:r>
              <a:rPr lang="en-US" dirty="0"/>
              <a:t>Feel free to email me with any feedback or questions</a:t>
            </a:r>
          </a:p>
          <a:p>
            <a:pPr lvl="1"/>
            <a:r>
              <a:rPr lang="en-US" dirty="0"/>
              <a:t>Email: dividednolonger@gmail.com</a:t>
            </a:r>
          </a:p>
          <a:p>
            <a:pPr lvl="1"/>
            <a:endParaRPr lang="en-US" dirty="0"/>
          </a:p>
        </p:txBody>
      </p:sp>
    </p:spTree>
    <p:extLst>
      <p:ext uri="{BB962C8B-B14F-4D97-AF65-F5344CB8AC3E}">
        <p14:creationId xmlns:p14="http://schemas.microsoft.com/office/powerpoint/2010/main" val="1765950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43063"/>
            <a:ext cx="7498080" cy="385576"/>
          </a:xfrm>
        </p:spPr>
        <p:txBody>
          <a:bodyPr>
            <a:noAutofit/>
          </a:bodyPr>
          <a:lstStyle/>
          <a:p>
            <a:pPr algn="ctr"/>
            <a:r>
              <a:rPr lang="en-US" dirty="0"/>
              <a:t>How can my book help you?</a:t>
            </a:r>
          </a:p>
        </p:txBody>
      </p:sp>
      <p:sp>
        <p:nvSpPr>
          <p:cNvPr id="3" name="Content Placeholder 2"/>
          <p:cNvSpPr>
            <a:spLocks noGrp="1"/>
          </p:cNvSpPr>
          <p:nvPr>
            <p:ph idx="1"/>
          </p:nvPr>
        </p:nvSpPr>
        <p:spPr>
          <a:xfrm>
            <a:off x="885825" y="528639"/>
            <a:ext cx="8047863" cy="6186299"/>
          </a:xfrm>
        </p:spPr>
        <p:txBody>
          <a:bodyPr>
            <a:noAutofit/>
          </a:bodyPr>
          <a:lstStyle/>
          <a:p>
            <a:r>
              <a:rPr lang="en-US" sz="2200" dirty="0"/>
              <a:t>This entire lecture series is based on my book, </a:t>
            </a:r>
            <a:r>
              <a:rPr lang="en-US" sz="2200" b="1" i="1" dirty="0"/>
              <a:t>Dismantling the Racism Machine: A Manual and Toolbox </a:t>
            </a:r>
            <a:r>
              <a:rPr lang="en-US" sz="2200" dirty="0"/>
              <a:t>(Routledge, 2018)</a:t>
            </a:r>
          </a:p>
          <a:p>
            <a:r>
              <a:rPr lang="en-US" sz="2200" dirty="0"/>
              <a:t>My book will help answer many of the questions you’ve raised</a:t>
            </a:r>
          </a:p>
          <a:p>
            <a:r>
              <a:rPr lang="en-US" sz="2200" dirty="0"/>
              <a:t>My book can help you with next steps:</a:t>
            </a:r>
          </a:p>
          <a:p>
            <a:pPr lvl="1"/>
            <a:r>
              <a:rPr lang="en-US" sz="2200" dirty="0"/>
              <a:t>The last chapter (Step 5) is entirely action steps, specific actions you can take to address the problems of systemic racism being raised here</a:t>
            </a:r>
          </a:p>
          <a:p>
            <a:pPr lvl="1"/>
            <a:r>
              <a:rPr lang="en-US" sz="2200" dirty="0"/>
              <a:t>Organize a book club reading &amp; discussion of my book to raise awareness among your neighbors, community group members, church group members, etc. </a:t>
            </a:r>
          </a:p>
          <a:p>
            <a:pPr lvl="1"/>
            <a:r>
              <a:rPr lang="en-US" sz="2200" dirty="0"/>
              <a:t>My book also serves as professional development for K-12 educators, so recommend it to teachers and school board members you know</a:t>
            </a:r>
          </a:p>
          <a:p>
            <a:pPr lvl="1"/>
            <a:r>
              <a:rPr lang="en-US" sz="2200" dirty="0"/>
              <a:t>Recommend it to your network of family members, friends, former colleagues, and more</a:t>
            </a:r>
          </a:p>
          <a:p>
            <a:pPr lvl="1"/>
            <a:r>
              <a:rPr lang="en-US" sz="2200" dirty="0"/>
              <a:t>If lack of awareness is one of our obstacles, use my book to help address that</a:t>
            </a:r>
          </a:p>
        </p:txBody>
      </p:sp>
    </p:spTree>
    <p:extLst>
      <p:ext uri="{BB962C8B-B14F-4D97-AF65-F5344CB8AC3E}">
        <p14:creationId xmlns:p14="http://schemas.microsoft.com/office/powerpoint/2010/main" val="739333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604136"/>
          </a:xfrm>
        </p:spPr>
        <p:txBody>
          <a:bodyPr>
            <a:normAutofit fontScale="90000"/>
          </a:bodyPr>
          <a:lstStyle/>
          <a:p>
            <a:pPr algn="ctr"/>
            <a:r>
              <a:rPr lang="en-US" dirty="0"/>
              <a:t>Review: Whiteness</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878774"/>
            <a:ext cx="7686779" cy="5878285"/>
          </a:xfrm>
        </p:spPr>
        <p:txBody>
          <a:bodyPr>
            <a:noAutofit/>
          </a:bodyPr>
          <a:lstStyle/>
          <a:p>
            <a:r>
              <a:rPr lang="en-US" sz="2800" dirty="0"/>
              <a:t>“whiteness defined through European ancestry was </a:t>
            </a:r>
            <a:r>
              <a:rPr lang="en-US" sz="2800" b="1" dirty="0"/>
              <a:t>a calculated racial solution</a:t>
            </a:r>
            <a:r>
              <a:rPr lang="en-US" sz="2800" dirty="0"/>
              <a:t> developed by colonial leaders to the economic and physical threat of laboring-class solidarity”</a:t>
            </a:r>
          </a:p>
          <a:p>
            <a:r>
              <a:rPr lang="en-US" sz="2800" dirty="0"/>
              <a:t>Part of this “calculation” of whiteness needed to include mechanisms for establishing the borders around whiteness (since it’s not real to begin with – it’s an invention) and for patrolling those borders</a:t>
            </a:r>
          </a:p>
          <a:p>
            <a:r>
              <a:rPr lang="en-US" sz="2800" dirty="0"/>
              <a:t>Last week – mechanism of the census </a:t>
            </a:r>
          </a:p>
        </p:txBody>
      </p:sp>
    </p:spTree>
    <p:extLst>
      <p:ext uri="{BB962C8B-B14F-4D97-AF65-F5344CB8AC3E}">
        <p14:creationId xmlns:p14="http://schemas.microsoft.com/office/powerpoint/2010/main" val="1310303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022555" y="274638"/>
            <a:ext cx="7911133" cy="1739900"/>
          </a:xfrm>
        </p:spPr>
        <p:txBody>
          <a:bodyPr>
            <a:normAutofit fontScale="90000"/>
          </a:bodyPr>
          <a:lstStyle/>
          <a:p>
            <a:pPr algn="ctr"/>
            <a:r>
              <a:rPr lang="en-US" sz="3800" dirty="0"/>
              <a:t>Today’s topic: </a:t>
            </a:r>
            <a:br>
              <a:rPr lang="en-US" sz="3800" dirty="0"/>
            </a:br>
            <a:r>
              <a:rPr lang="en-US" sz="3800" dirty="0"/>
              <a:t>How and why has systemic racism persisted after the Civil Rights Movement?</a:t>
            </a:r>
            <a:endParaRPr lang="en-US" sz="3600" dirty="0"/>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2555" y="2014538"/>
            <a:ext cx="7911133" cy="4742521"/>
          </a:xfrm>
        </p:spPr>
        <p:txBody>
          <a:bodyPr>
            <a:noAutofit/>
          </a:bodyPr>
          <a:lstStyle/>
          <a:p>
            <a:pPr marL="82296" indent="0">
              <a:buNone/>
            </a:pPr>
            <a:r>
              <a:rPr lang="en-US" sz="2600" dirty="0"/>
              <a:t>Why would we even ask such a question?</a:t>
            </a:r>
          </a:p>
          <a:p>
            <a:pPr marL="82296" indent="0">
              <a:buNone/>
            </a:pPr>
            <a:r>
              <a:rPr lang="en-US" sz="2600" dirty="0"/>
              <a:t>After all, the Civil Rights Movement of 1950s and 1960s accomplished so much:</a:t>
            </a:r>
          </a:p>
          <a:p>
            <a:r>
              <a:rPr lang="en-US" sz="2600" dirty="0"/>
              <a:t>Montgomery Bus Boycott and lunch counter sit-ins</a:t>
            </a:r>
          </a:p>
          <a:p>
            <a:r>
              <a:rPr lang="en-US" sz="2600" i="1" dirty="0"/>
              <a:t>Brown v. Board of Education</a:t>
            </a:r>
            <a:r>
              <a:rPr lang="en-US" sz="2600" dirty="0"/>
              <a:t> (1954): “separate but equal” school segregation is unconstitutional</a:t>
            </a:r>
          </a:p>
          <a:p>
            <a:r>
              <a:rPr lang="en-US" sz="2600" dirty="0"/>
              <a:t>Civil Rights Act (1964)</a:t>
            </a:r>
          </a:p>
          <a:p>
            <a:r>
              <a:rPr lang="en-US" sz="2600" dirty="0"/>
              <a:t>Voting Rights Act (1965)</a:t>
            </a:r>
          </a:p>
          <a:p>
            <a:r>
              <a:rPr lang="en-US" sz="2600" dirty="0"/>
              <a:t>Fair Housing Act (1968)</a:t>
            </a:r>
          </a:p>
          <a:p>
            <a:r>
              <a:rPr lang="en-US" sz="2600" dirty="0"/>
              <a:t>institutions &amp; facilities cannot say “whites only”</a:t>
            </a:r>
          </a:p>
          <a:p>
            <a:endParaRPr lang="en-US" dirty="0"/>
          </a:p>
        </p:txBody>
      </p:sp>
    </p:spTree>
    <p:extLst>
      <p:ext uri="{BB962C8B-B14F-4D97-AF65-F5344CB8AC3E}">
        <p14:creationId xmlns:p14="http://schemas.microsoft.com/office/powerpoint/2010/main" val="2921743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5 decades after Civil Rights Movement, where are we?</a:t>
            </a:r>
          </a:p>
        </p:txBody>
      </p:sp>
      <p:sp>
        <p:nvSpPr>
          <p:cNvPr id="3" name="Content Placeholder 2"/>
          <p:cNvSpPr>
            <a:spLocks noGrp="1"/>
          </p:cNvSpPr>
          <p:nvPr>
            <p:ph idx="1"/>
          </p:nvPr>
        </p:nvSpPr>
        <p:spPr>
          <a:xfrm>
            <a:off x="1285875" y="1447800"/>
            <a:ext cx="7647813" cy="5135562"/>
          </a:xfrm>
        </p:spPr>
        <p:txBody>
          <a:bodyPr>
            <a:normAutofit fontScale="92500"/>
          </a:bodyPr>
          <a:lstStyle/>
          <a:p>
            <a:r>
              <a:rPr lang="en-US" dirty="0"/>
              <a:t>Yes, the Civil Rights Movement created massive cultural and legal changes</a:t>
            </a:r>
          </a:p>
          <a:p>
            <a:r>
              <a:rPr lang="en-US" dirty="0"/>
              <a:t>Yes, we elected a black President</a:t>
            </a:r>
          </a:p>
          <a:p>
            <a:r>
              <a:rPr lang="en-US" dirty="0"/>
              <a:t>But the following systemic problems persist today at significant and even worsening levels</a:t>
            </a:r>
          </a:p>
          <a:p>
            <a:pPr lvl="1"/>
            <a:r>
              <a:rPr lang="en-US" dirty="0"/>
              <a:t>housing segregation</a:t>
            </a:r>
          </a:p>
          <a:p>
            <a:pPr lvl="1"/>
            <a:r>
              <a:rPr lang="en-US" dirty="0"/>
              <a:t>school segregation </a:t>
            </a:r>
          </a:p>
          <a:p>
            <a:pPr lvl="1"/>
            <a:r>
              <a:rPr lang="en-US" dirty="0"/>
              <a:t>racial wealth gap</a:t>
            </a:r>
          </a:p>
          <a:p>
            <a:pPr lvl="1"/>
            <a:r>
              <a:rPr lang="en-US" dirty="0"/>
              <a:t>maternal and infant mortality</a:t>
            </a:r>
          </a:p>
          <a:p>
            <a:r>
              <a:rPr lang="en-US" dirty="0"/>
              <a:t>How do we know these persist? Why?</a:t>
            </a:r>
          </a:p>
        </p:txBody>
      </p:sp>
    </p:spTree>
    <p:extLst>
      <p:ext uri="{BB962C8B-B14F-4D97-AF65-F5344CB8AC3E}">
        <p14:creationId xmlns:p14="http://schemas.microsoft.com/office/powerpoint/2010/main" val="51145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School segregation</a:t>
            </a:r>
          </a:p>
        </p:txBody>
      </p:sp>
      <p:sp>
        <p:nvSpPr>
          <p:cNvPr id="3" name="Content Placeholder 2"/>
          <p:cNvSpPr>
            <a:spLocks noGrp="1"/>
          </p:cNvSpPr>
          <p:nvPr>
            <p:ph idx="1"/>
          </p:nvPr>
        </p:nvSpPr>
        <p:spPr>
          <a:xfrm>
            <a:off x="1258529" y="1447800"/>
            <a:ext cx="7675159" cy="4800600"/>
          </a:xfrm>
        </p:spPr>
        <p:txBody>
          <a:bodyPr>
            <a:normAutofit fontScale="85000" lnSpcReduction="10000"/>
          </a:bodyPr>
          <a:lstStyle/>
          <a:p>
            <a:r>
              <a:rPr lang="en-US" dirty="0"/>
              <a:t>Racial school segregation has worsened significantly since the 1980s</a:t>
            </a:r>
          </a:p>
          <a:p>
            <a:pPr lvl="1"/>
            <a:r>
              <a:rPr lang="en-US" dirty="0"/>
              <a:t>number of schools with almost all white children has increased</a:t>
            </a:r>
          </a:p>
          <a:p>
            <a:pPr lvl="1"/>
            <a:r>
              <a:rPr lang="en-US" dirty="0"/>
              <a:t>number of schools with almost all children of color has increased</a:t>
            </a:r>
          </a:p>
          <a:p>
            <a:r>
              <a:rPr lang="en-US" dirty="0"/>
              <a:t>For example, UCLA reports that in 1988, almost 6% of public schools were more than 90% non-white, while in 2013, that tripled to 18% </a:t>
            </a:r>
            <a:r>
              <a:rPr lang="en-US" i="1" dirty="0"/>
              <a:t>(Brown at 62).</a:t>
            </a:r>
          </a:p>
          <a:p>
            <a:r>
              <a:rPr lang="en-US" dirty="0"/>
              <a:t>2013 report from Rutgers: NJ has “apartheid” and “hyper-segregated” levels of school segregation</a:t>
            </a:r>
          </a:p>
        </p:txBody>
      </p:sp>
    </p:spTree>
    <p:extLst>
      <p:ext uri="{BB962C8B-B14F-4D97-AF65-F5344CB8AC3E}">
        <p14:creationId xmlns:p14="http://schemas.microsoft.com/office/powerpoint/2010/main" val="2791143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t>Housing segregation</a:t>
            </a:r>
            <a:br>
              <a:rPr lang="en-US" dirty="0"/>
            </a:br>
            <a:endParaRPr lang="en-US" sz="2700" dirty="0"/>
          </a:p>
        </p:txBody>
      </p:sp>
      <p:sp>
        <p:nvSpPr>
          <p:cNvPr id="3" name="Content Placeholder 2"/>
          <p:cNvSpPr>
            <a:spLocks noGrp="1"/>
          </p:cNvSpPr>
          <p:nvPr>
            <p:ph idx="1"/>
          </p:nvPr>
        </p:nvSpPr>
        <p:spPr>
          <a:xfrm>
            <a:off x="1278194" y="1447800"/>
            <a:ext cx="7655494" cy="4800600"/>
          </a:xfrm>
        </p:spPr>
        <p:txBody>
          <a:bodyPr/>
          <a:lstStyle/>
          <a:p>
            <a:r>
              <a:rPr lang="en-US" dirty="0"/>
              <a:t>“Segregation's Legacy: Fifty years after the Fair Housing Act was signed, America is nearly as segregated as when President Lyndon Johnson signed the law.” (</a:t>
            </a:r>
            <a:r>
              <a:rPr lang="en-US" i="1" dirty="0"/>
              <a:t>US News &amp; World Report</a:t>
            </a:r>
            <a:r>
              <a:rPr lang="en-US" dirty="0"/>
              <a:t>, 2018)</a:t>
            </a:r>
          </a:p>
          <a:p>
            <a:r>
              <a:rPr lang="en-US" dirty="0"/>
              <a:t>“Poor whites live in richer neighborhoods than middle-class blacks and Latinos” (</a:t>
            </a:r>
            <a:r>
              <a:rPr lang="en-US" i="1" dirty="0"/>
              <a:t>Washington Post</a:t>
            </a:r>
            <a:r>
              <a:rPr lang="en-US" dirty="0"/>
              <a:t>, 2015)</a:t>
            </a:r>
          </a:p>
        </p:txBody>
      </p:sp>
    </p:spTree>
    <p:extLst>
      <p:ext uri="{BB962C8B-B14F-4D97-AF65-F5344CB8AC3E}">
        <p14:creationId xmlns:p14="http://schemas.microsoft.com/office/powerpoint/2010/main" val="2572931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0039" y="127819"/>
            <a:ext cx="7763649" cy="1130710"/>
          </a:xfrm>
        </p:spPr>
        <p:txBody>
          <a:bodyPr>
            <a:normAutofit fontScale="90000"/>
          </a:bodyPr>
          <a:lstStyle/>
          <a:p>
            <a:pPr algn="ctr"/>
            <a:r>
              <a:rPr lang="en-US" sz="3300" dirty="0"/>
              <a:t>Racial Wealth Gap</a:t>
            </a:r>
            <a:br>
              <a:rPr lang="en-US" sz="3300" dirty="0"/>
            </a:br>
            <a:r>
              <a:rPr lang="en-US" sz="2200" dirty="0"/>
              <a:t>NJ Institute for Social Justice (2018 data)</a:t>
            </a:r>
            <a:br>
              <a:rPr lang="en-US" sz="2200" dirty="0"/>
            </a:br>
            <a:r>
              <a:rPr lang="en-US" sz="2200" dirty="0"/>
              <a:t>(from report “Reclaiming the American Dream” </a:t>
            </a:r>
            <a:r>
              <a:rPr lang="en-US" sz="2200" dirty="0">
                <a:solidFill>
                  <a:schemeClr val="tx1"/>
                </a:solidFill>
              </a:rPr>
              <a:t>https://www.njisj.org/)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1484" y="1258529"/>
            <a:ext cx="6814260" cy="5599472"/>
          </a:xfrm>
        </p:spPr>
      </p:pic>
    </p:spTree>
    <p:extLst>
      <p:ext uri="{BB962C8B-B14F-4D97-AF65-F5344CB8AC3E}">
        <p14:creationId xmlns:p14="http://schemas.microsoft.com/office/powerpoint/2010/main" val="2062385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022555" y="274637"/>
            <a:ext cx="7911133" cy="1052717"/>
          </a:xfrm>
        </p:spPr>
        <p:txBody>
          <a:bodyPr>
            <a:noAutofit/>
          </a:bodyPr>
          <a:lstStyle/>
          <a:p>
            <a:pPr algn="ctr"/>
            <a:r>
              <a:rPr lang="en-US" sz="3800" dirty="0"/>
              <a:t>Maternal mortality</a:t>
            </a:r>
            <a:br>
              <a:rPr lang="en-US" sz="3400" dirty="0"/>
            </a:br>
            <a:r>
              <a:rPr lang="en-US" sz="2600" dirty="0"/>
              <a:t>American College of Obstetricians and Gynecologists</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2555" y="1528763"/>
            <a:ext cx="7911133" cy="5228296"/>
          </a:xfrm>
        </p:spPr>
        <p:txBody>
          <a:bodyPr>
            <a:noAutofit/>
          </a:bodyPr>
          <a:lstStyle/>
          <a:p>
            <a:pPr marL="82296" indent="0">
              <a:buNone/>
            </a:pPr>
            <a:r>
              <a:rPr lang="en-US" sz="3000" dirty="0"/>
              <a:t>“More women die in the US from pregnancy-related complications than in any other developed country. The US is the only industrialized nation with a rising maternal mortality rate, and between 2000 and 2014, there was a 26% increase in the maternal mortality rate. Racial disparities in maternal mortality are staggering -- black women are three to four times more likely to die from a pregnancy-related complication than non-Hispanic white women.”</a:t>
            </a:r>
          </a:p>
        </p:txBody>
      </p:sp>
    </p:spTree>
    <p:extLst>
      <p:ext uri="{BB962C8B-B14F-4D97-AF65-F5344CB8AC3E}">
        <p14:creationId xmlns:p14="http://schemas.microsoft.com/office/powerpoint/2010/main" val="1126946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022554" y="186147"/>
            <a:ext cx="7911133" cy="1271177"/>
          </a:xfrm>
        </p:spPr>
        <p:txBody>
          <a:bodyPr>
            <a:noAutofit/>
          </a:bodyPr>
          <a:lstStyle/>
          <a:p>
            <a:pPr algn="ctr"/>
            <a:r>
              <a:rPr lang="en-US" sz="3800" dirty="0"/>
              <a:t>Infant Mortality</a:t>
            </a:r>
            <a:br>
              <a:rPr lang="en-US" sz="3400" dirty="0"/>
            </a:br>
            <a:r>
              <a:rPr lang="en-US" sz="2600" dirty="0"/>
              <a:t>from </a:t>
            </a:r>
            <a:r>
              <a:rPr lang="en-US" sz="2600" i="1" dirty="0"/>
              <a:t>The Nation</a:t>
            </a:r>
            <a:r>
              <a:rPr lang="en-US" sz="2600" dirty="0"/>
              <a:t>, 2017</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2555" y="1457325"/>
            <a:ext cx="7911133" cy="5299734"/>
          </a:xfrm>
        </p:spPr>
        <p:txBody>
          <a:bodyPr>
            <a:noAutofit/>
          </a:bodyPr>
          <a:lstStyle/>
          <a:p>
            <a:pPr marL="82296" indent="0">
              <a:buNone/>
            </a:pPr>
            <a:r>
              <a:rPr lang="en-US" sz="2600" dirty="0"/>
              <a:t>“White, educated American women lose their infants at rates similar to mothers in America’s peer countries…. Across the United States, black infants die at a rate that’s more than twice as high as that of white infants. The disparity is acute in a number of booming urban areas, from San Francisco—where black mothers are more than six times as likely to lose infants as white mothers—to Washington, DC. In the capital’s Ward 8, which is the poorest in the city and over 93 percent black, the infant-mortality rate is 10 times what it is in the affluent, predominantly white Ward 3.</a:t>
            </a:r>
            <a:r>
              <a:rPr lang="en-US" sz="2800" dirty="0"/>
              <a:t>” (Carpenter)</a:t>
            </a:r>
            <a:endParaRPr lang="en-US" sz="2600" dirty="0"/>
          </a:p>
        </p:txBody>
      </p:sp>
    </p:spTree>
    <p:extLst>
      <p:ext uri="{BB962C8B-B14F-4D97-AF65-F5344CB8AC3E}">
        <p14:creationId xmlns:p14="http://schemas.microsoft.com/office/powerpoint/2010/main" val="4086231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9871" y="117322"/>
            <a:ext cx="7826477" cy="846239"/>
          </a:xfrm>
        </p:spPr>
        <p:txBody>
          <a:bodyPr>
            <a:noAutofit/>
          </a:bodyPr>
          <a:lstStyle/>
          <a:p>
            <a:pPr algn="ctr"/>
            <a:r>
              <a:rPr lang="en-US" sz="2600" dirty="0"/>
              <a:t>Why has systemic racism persisted after </a:t>
            </a:r>
            <a:br>
              <a:rPr lang="en-US" sz="2600" dirty="0"/>
            </a:br>
            <a:r>
              <a:rPr lang="en-US" sz="2600" dirty="0"/>
              <a:t>the Civil Rights Movement?</a:t>
            </a:r>
          </a:p>
        </p:txBody>
      </p:sp>
      <p:sp>
        <p:nvSpPr>
          <p:cNvPr id="3" name="Content Placeholder 2"/>
          <p:cNvSpPr>
            <a:spLocks noGrp="1"/>
          </p:cNvSpPr>
          <p:nvPr>
            <p:ph idx="1"/>
          </p:nvPr>
        </p:nvSpPr>
        <p:spPr>
          <a:xfrm>
            <a:off x="914400" y="1106129"/>
            <a:ext cx="8091947" cy="5771535"/>
          </a:xfrm>
        </p:spPr>
        <p:txBody>
          <a:bodyPr>
            <a:noAutofit/>
          </a:bodyPr>
          <a:lstStyle/>
          <a:p>
            <a:r>
              <a:rPr lang="en-US" sz="2200" dirty="0"/>
              <a:t>Derrick Bell, legal scholar and Critical Race Theorist, describes the Supreme Court under the leadership of Chief Justice Earl Warren, who served from 1953 to 1969. We may think of this Court as ending racism through decisions like </a:t>
            </a:r>
            <a:r>
              <a:rPr lang="en-US" sz="2200" i="1" dirty="0"/>
              <a:t>Brown v. Board of Education</a:t>
            </a:r>
            <a:r>
              <a:rPr lang="en-US" sz="2200" dirty="0"/>
              <a:t>, which ruled in 1954 that racial segregation in schools was unconstitutional. However, Bell writes:</a:t>
            </a:r>
          </a:p>
          <a:p>
            <a:pPr lvl="1"/>
            <a:r>
              <a:rPr lang="en-US" sz="2200" dirty="0"/>
              <a:t>“the civil rights decisions of the Warren Court were profoundly conservative and protected the economic and political status quo by responding to the pleas for justice by blacks and other severely disadvantaged groups just enough to siphon off discontent, thereby limiting the chances that the existing social order would pay more than minimal costs for the reforms achieved” (61)</a:t>
            </a:r>
          </a:p>
          <a:p>
            <a:pPr lvl="1"/>
            <a:r>
              <a:rPr lang="en-US" sz="2200" dirty="0"/>
              <a:t>“We have made progress in everything yet nothing has changed” (22). </a:t>
            </a:r>
          </a:p>
        </p:txBody>
      </p:sp>
    </p:spTree>
    <p:extLst>
      <p:ext uri="{BB962C8B-B14F-4D97-AF65-F5344CB8AC3E}">
        <p14:creationId xmlns:p14="http://schemas.microsoft.com/office/powerpoint/2010/main" val="888979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Why has systemic racism persisted after the Civil Rights Movement?</a:t>
            </a:r>
            <a:endParaRPr lang="en-US" dirty="0"/>
          </a:p>
        </p:txBody>
      </p:sp>
      <p:sp>
        <p:nvSpPr>
          <p:cNvPr id="3" name="Content Placeholder 2"/>
          <p:cNvSpPr>
            <a:spLocks noGrp="1"/>
          </p:cNvSpPr>
          <p:nvPr>
            <p:ph idx="1"/>
          </p:nvPr>
        </p:nvSpPr>
        <p:spPr>
          <a:xfrm>
            <a:off x="1091381" y="1447799"/>
            <a:ext cx="7842307" cy="5208639"/>
          </a:xfrm>
        </p:spPr>
        <p:txBody>
          <a:bodyPr>
            <a:noAutofit/>
          </a:bodyPr>
          <a:lstStyle/>
          <a:p>
            <a:r>
              <a:rPr lang="en-US" sz="2800" dirty="0"/>
              <a:t>Massive backlash to the Civil Rights Movement that manifested in a variety of forms</a:t>
            </a:r>
          </a:p>
          <a:p>
            <a:pPr lvl="1"/>
            <a:r>
              <a:rPr lang="en-US" dirty="0"/>
              <a:t>Next week: “divide and conquer” stereotypes that I touched upon during our first lecture</a:t>
            </a:r>
          </a:p>
          <a:p>
            <a:pPr lvl="1"/>
            <a:r>
              <a:rPr lang="en-US" dirty="0"/>
              <a:t>COINTELPRO (FBI’s Counter-Intelligence Program)</a:t>
            </a:r>
          </a:p>
          <a:p>
            <a:pPr lvl="2"/>
            <a:r>
              <a:rPr lang="en-US" dirty="0"/>
              <a:t>conducted surveillance, infiltration, and intimidation on a variety of civil rights groups and group leaders in order to break apart burgeoning, increasingly powerful interracial alliances and to discredit leaders</a:t>
            </a:r>
          </a:p>
        </p:txBody>
      </p:sp>
    </p:spTree>
    <p:extLst>
      <p:ext uri="{BB962C8B-B14F-4D97-AF65-F5344CB8AC3E}">
        <p14:creationId xmlns:p14="http://schemas.microsoft.com/office/powerpoint/2010/main" val="751081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2CEE1-B951-3149-A939-D2099206E493}"/>
              </a:ext>
            </a:extLst>
          </p:cNvPr>
          <p:cNvSpPr>
            <a:spLocks noGrp="1"/>
          </p:cNvSpPr>
          <p:nvPr>
            <p:ph type="title"/>
          </p:nvPr>
        </p:nvSpPr>
        <p:spPr>
          <a:xfrm>
            <a:off x="1157288" y="274638"/>
            <a:ext cx="7776400" cy="696912"/>
          </a:xfrm>
        </p:spPr>
        <p:txBody>
          <a:bodyPr>
            <a:noAutofit/>
          </a:bodyPr>
          <a:lstStyle/>
          <a:p>
            <a:r>
              <a:rPr lang="en-US" sz="2800" dirty="0"/>
              <a:t>COINTELPRO (FBI’s Counter-Intelligence Program)</a:t>
            </a:r>
          </a:p>
        </p:txBody>
      </p:sp>
      <p:sp>
        <p:nvSpPr>
          <p:cNvPr id="3" name="Content Placeholder 2">
            <a:extLst>
              <a:ext uri="{FF2B5EF4-FFF2-40B4-BE49-F238E27FC236}">
                <a16:creationId xmlns:a16="http://schemas.microsoft.com/office/drawing/2014/main" id="{E6736564-91B1-0449-8FDE-E7DB11711056}"/>
              </a:ext>
            </a:extLst>
          </p:cNvPr>
          <p:cNvSpPr>
            <a:spLocks noGrp="1"/>
          </p:cNvSpPr>
          <p:nvPr>
            <p:ph idx="1"/>
          </p:nvPr>
        </p:nvSpPr>
        <p:spPr>
          <a:xfrm>
            <a:off x="1157288" y="971550"/>
            <a:ext cx="7776400" cy="5276850"/>
          </a:xfrm>
        </p:spPr>
        <p:txBody>
          <a:bodyPr>
            <a:normAutofit fontScale="85000" lnSpcReduction="20000"/>
          </a:bodyPr>
          <a:lstStyle/>
          <a:p>
            <a:r>
              <a:rPr lang="en-US" dirty="0"/>
              <a:t>FBI Director Edgar J. Hoover mandated the agency use COINTELPRO to “expose, disrupt, misdirect, discredit, and otherwise neutralize” several civil rights organizations and leaders (qtd. in Taylor)</a:t>
            </a:r>
          </a:p>
          <a:p>
            <a:r>
              <a:rPr lang="en-US" i="1" dirty="0"/>
              <a:t>The COINTELPRO Papers: Documents from the FBI’s Secret Wars Against the Dissent in the United States</a:t>
            </a:r>
            <a:r>
              <a:rPr lang="en-US" dirty="0"/>
              <a:t>, published in 1990, reproduces copies of many of these FBI internal memos, including: “forged letters to activists and their supporters, families, employers, landlords, college administrators and church superiors; FBI-authored articles and editorials which ‘cooperative news media’ ran as their own; cartoon leaflets that the FBI published in the name of certain radical groups in order to ridicule and antagonize others” (Churchill and Wall xi). </a:t>
            </a:r>
          </a:p>
          <a:p>
            <a:endParaRPr lang="en-US" dirty="0"/>
          </a:p>
          <a:p>
            <a:endParaRPr lang="en-US" dirty="0"/>
          </a:p>
        </p:txBody>
      </p:sp>
    </p:spTree>
    <p:extLst>
      <p:ext uri="{BB962C8B-B14F-4D97-AF65-F5344CB8AC3E}">
        <p14:creationId xmlns:p14="http://schemas.microsoft.com/office/powerpoint/2010/main" val="1597063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2CEE1-B951-3149-A939-D2099206E493}"/>
              </a:ext>
            </a:extLst>
          </p:cNvPr>
          <p:cNvSpPr>
            <a:spLocks noGrp="1"/>
          </p:cNvSpPr>
          <p:nvPr>
            <p:ph type="title"/>
          </p:nvPr>
        </p:nvSpPr>
        <p:spPr>
          <a:xfrm>
            <a:off x="1157288" y="274638"/>
            <a:ext cx="7776400" cy="525462"/>
          </a:xfrm>
        </p:spPr>
        <p:txBody>
          <a:bodyPr>
            <a:noAutofit/>
          </a:bodyPr>
          <a:lstStyle/>
          <a:p>
            <a:r>
              <a:rPr lang="en-US" sz="2800" dirty="0"/>
              <a:t>COINTELPRO (FBI’s Counter-Intelligence Program)</a:t>
            </a:r>
          </a:p>
        </p:txBody>
      </p:sp>
      <p:sp>
        <p:nvSpPr>
          <p:cNvPr id="3" name="Content Placeholder 2">
            <a:extLst>
              <a:ext uri="{FF2B5EF4-FFF2-40B4-BE49-F238E27FC236}">
                <a16:creationId xmlns:a16="http://schemas.microsoft.com/office/drawing/2014/main" id="{E6736564-91B1-0449-8FDE-E7DB11711056}"/>
              </a:ext>
            </a:extLst>
          </p:cNvPr>
          <p:cNvSpPr>
            <a:spLocks noGrp="1"/>
          </p:cNvSpPr>
          <p:nvPr>
            <p:ph idx="1"/>
          </p:nvPr>
        </p:nvSpPr>
        <p:spPr>
          <a:xfrm>
            <a:off x="1157288" y="800100"/>
            <a:ext cx="7776400" cy="5886450"/>
          </a:xfrm>
        </p:spPr>
        <p:txBody>
          <a:bodyPr>
            <a:normAutofit fontScale="55000" lnSpcReduction="20000"/>
          </a:bodyPr>
          <a:lstStyle/>
          <a:p>
            <a:r>
              <a:rPr lang="en-US" sz="4000" dirty="0"/>
              <a:t>For example, one internal FBI memo states:</a:t>
            </a:r>
          </a:p>
          <a:p>
            <a:r>
              <a:rPr lang="en-US" sz="4000" dirty="0"/>
              <a:t>“These suggestions are to create factionalism between not only the national leaders but also local leaders, steps to neutralize all organizational efforts of the BPP [Black Panther Party] as well as create suspicion amongst the leaders as to each others sources of finances, suspicion concerning their respective spouses and suspicion as to who may be cooperating with law enforcement” (qtd in. Churchill and Wall 125)</a:t>
            </a:r>
          </a:p>
          <a:p>
            <a:r>
              <a:rPr lang="en-US" sz="4000" dirty="0"/>
              <a:t>The Black Panthers were trying to end police brutality and build community resources, like a free breakfast program for children. </a:t>
            </a:r>
          </a:p>
          <a:p>
            <a:r>
              <a:rPr lang="en-US" sz="4000" dirty="0"/>
              <a:t>Another internal FBI memo explicitly states the program’s purpose, “to help neutralize extremist Black Panthers and foster split between them and Student Nonviolent Coordinating Committee (SNCC)” (qtd. in Churchill and Wall 127)</a:t>
            </a:r>
          </a:p>
          <a:p>
            <a:r>
              <a:rPr lang="en-US" sz="4000" dirty="0"/>
              <a:t>COINTELPRO program served as one explicit example of a powerful divide and conquer strategy aimed at discrediting civil rights leaders and organizations and disrupting interracial coalitions.</a:t>
            </a:r>
          </a:p>
          <a:p>
            <a:endParaRPr lang="en-US" dirty="0"/>
          </a:p>
          <a:p>
            <a:endParaRPr lang="en-US" dirty="0"/>
          </a:p>
          <a:p>
            <a:endParaRPr lang="en-US" dirty="0"/>
          </a:p>
        </p:txBody>
      </p:sp>
    </p:spTree>
    <p:extLst>
      <p:ext uri="{BB962C8B-B14F-4D97-AF65-F5344CB8AC3E}">
        <p14:creationId xmlns:p14="http://schemas.microsoft.com/office/powerpoint/2010/main" val="2270710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825500"/>
          </a:xfrm>
        </p:spPr>
        <p:txBody>
          <a:bodyPr>
            <a:noAutofit/>
          </a:bodyPr>
          <a:lstStyle/>
          <a:p>
            <a:pPr algn="ctr"/>
            <a:r>
              <a:rPr lang="en-US" sz="3600" dirty="0"/>
              <a:t>Why has systemic racism persisted after the Civil Rights Movement?</a:t>
            </a:r>
          </a:p>
        </p:txBody>
      </p:sp>
      <p:sp>
        <p:nvSpPr>
          <p:cNvPr id="3" name="Content Placeholder 2"/>
          <p:cNvSpPr>
            <a:spLocks noGrp="1"/>
          </p:cNvSpPr>
          <p:nvPr>
            <p:ph idx="1"/>
          </p:nvPr>
        </p:nvSpPr>
        <p:spPr>
          <a:xfrm>
            <a:off x="914401" y="1228725"/>
            <a:ext cx="8019288" cy="5427713"/>
          </a:xfrm>
        </p:spPr>
        <p:txBody>
          <a:bodyPr>
            <a:noAutofit/>
          </a:bodyPr>
          <a:lstStyle/>
          <a:p>
            <a:r>
              <a:rPr lang="en-US" sz="2200" dirty="0"/>
              <a:t>Existing systemic racism was not effectively disrupted</a:t>
            </a:r>
          </a:p>
          <a:p>
            <a:pPr lvl="1"/>
            <a:r>
              <a:rPr lang="en-US" sz="2200" dirty="0"/>
              <a:t>Redlining and segregated suburbs, segregated schools, and segregated lives</a:t>
            </a:r>
          </a:p>
          <a:p>
            <a:pPr lvl="1"/>
            <a:r>
              <a:rPr lang="en-US" sz="2200" dirty="0"/>
              <a:t>Early-mid1900s: Red lines were drawn around neighborhoods deemed risky and undesirable, usually communities of color. Homebuyers of color were funneled to these areas, and they were charged much higher rates. This practice negatively affected intergenerational wealth for black families and serves as yet another contributor to today’s racial wealth gap.</a:t>
            </a:r>
          </a:p>
          <a:p>
            <a:pPr lvl="1"/>
            <a:r>
              <a:rPr lang="en-US" sz="2200" dirty="0"/>
              <a:t>Segregated suburbs were built outside of cities; highways were also built to provide easy access from the suburb to the city, and many of these highways divided and even demolished urban communities of color</a:t>
            </a:r>
          </a:p>
          <a:p>
            <a:pPr lvl="1"/>
            <a:r>
              <a:rPr lang="en-US" sz="2200" dirty="0"/>
              <a:t>Benefits of Social Security and GI Bill not readily available to African Americans </a:t>
            </a:r>
          </a:p>
        </p:txBody>
      </p:sp>
    </p:spTree>
    <p:extLst>
      <p:ext uri="{BB962C8B-B14F-4D97-AF65-F5344CB8AC3E}">
        <p14:creationId xmlns:p14="http://schemas.microsoft.com/office/powerpoint/2010/main" val="1410252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825500"/>
          </a:xfrm>
        </p:spPr>
        <p:txBody>
          <a:bodyPr>
            <a:noAutofit/>
          </a:bodyPr>
          <a:lstStyle/>
          <a:p>
            <a:pPr algn="ctr"/>
            <a:r>
              <a:rPr lang="en-US" sz="3200" dirty="0"/>
              <a:t>Why has systemic racism persisted after the Civil Rights Movement?</a:t>
            </a:r>
          </a:p>
        </p:txBody>
      </p:sp>
      <p:sp>
        <p:nvSpPr>
          <p:cNvPr id="3" name="Content Placeholder 2"/>
          <p:cNvSpPr>
            <a:spLocks noGrp="1"/>
          </p:cNvSpPr>
          <p:nvPr>
            <p:ph idx="1"/>
          </p:nvPr>
        </p:nvSpPr>
        <p:spPr>
          <a:xfrm>
            <a:off x="914400" y="1257301"/>
            <a:ext cx="8229599" cy="5399138"/>
          </a:xfrm>
        </p:spPr>
        <p:txBody>
          <a:bodyPr>
            <a:noAutofit/>
          </a:bodyPr>
          <a:lstStyle/>
          <a:p>
            <a:r>
              <a:rPr lang="en-US" sz="2200" dirty="0"/>
              <a:t>Existing systemic racism was not effectively disrupted</a:t>
            </a:r>
          </a:p>
          <a:p>
            <a:pPr lvl="1"/>
            <a:r>
              <a:rPr lang="en-US" sz="2200" dirty="0"/>
              <a:t>Environmental racism</a:t>
            </a:r>
          </a:p>
          <a:p>
            <a:pPr lvl="2"/>
            <a:r>
              <a:rPr lang="en-US" sz="2200" dirty="0"/>
              <a:t>Communities of color were and are much more likely to live closer to environmentally dangerous locations</a:t>
            </a:r>
          </a:p>
          <a:p>
            <a:r>
              <a:rPr lang="en-US" sz="2200" dirty="0"/>
              <a:t>Fundamental racial ideology that race is biological and hierarchical persists</a:t>
            </a:r>
          </a:p>
          <a:p>
            <a:pPr lvl="1"/>
            <a:r>
              <a:rPr lang="en-US" sz="2200" dirty="0"/>
              <a:t>School to prison pipeline</a:t>
            </a:r>
          </a:p>
          <a:p>
            <a:pPr lvl="2"/>
            <a:r>
              <a:rPr lang="en-US" sz="2200" dirty="0"/>
              <a:t>Children of color get more harshly disciplined for same behavior in school as white children</a:t>
            </a:r>
          </a:p>
          <a:p>
            <a:pPr lvl="2"/>
            <a:r>
              <a:rPr lang="en-US" sz="2200" dirty="0"/>
              <a:t>Next week: more on criminalization of African Americans after civil rights movement through War on Drugs</a:t>
            </a:r>
          </a:p>
          <a:p>
            <a:pPr lvl="1"/>
            <a:r>
              <a:rPr lang="en-US" sz="2200" dirty="0"/>
              <a:t>Medical racism</a:t>
            </a:r>
          </a:p>
          <a:p>
            <a:pPr lvl="2"/>
            <a:r>
              <a:rPr lang="en-US" sz="2200" dirty="0"/>
              <a:t>African Americans are perceived as having a higher pain threshold than white people (Part 2 resources on my website)</a:t>
            </a:r>
          </a:p>
        </p:txBody>
      </p:sp>
    </p:spTree>
    <p:extLst>
      <p:ext uri="{BB962C8B-B14F-4D97-AF65-F5344CB8AC3E}">
        <p14:creationId xmlns:p14="http://schemas.microsoft.com/office/powerpoint/2010/main" val="478985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Why has systemic racism persisted after the Civil Rights Movement?</a:t>
            </a:r>
            <a:endParaRPr lang="en-US" dirty="0"/>
          </a:p>
        </p:txBody>
      </p:sp>
      <p:sp>
        <p:nvSpPr>
          <p:cNvPr id="3" name="Content Placeholder 2"/>
          <p:cNvSpPr>
            <a:spLocks noGrp="1"/>
          </p:cNvSpPr>
          <p:nvPr>
            <p:ph idx="1"/>
          </p:nvPr>
        </p:nvSpPr>
        <p:spPr>
          <a:xfrm>
            <a:off x="1091381" y="1447799"/>
            <a:ext cx="7842307" cy="5208639"/>
          </a:xfrm>
        </p:spPr>
        <p:txBody>
          <a:bodyPr>
            <a:noAutofit/>
          </a:bodyPr>
          <a:lstStyle/>
          <a:p>
            <a:r>
              <a:rPr lang="en-US" sz="2200" dirty="0"/>
              <a:t>Massive backlash to the Civil Rights Movement that manifested in a variety of forms</a:t>
            </a:r>
          </a:p>
          <a:p>
            <a:r>
              <a:rPr lang="en-US" sz="2200" dirty="0"/>
              <a:t>Creation of mythical “frauds” that target, demonize, and marginalize specific racialized groups</a:t>
            </a:r>
          </a:p>
          <a:p>
            <a:pPr lvl="1"/>
            <a:r>
              <a:rPr lang="en-US" sz="2200" dirty="0"/>
              <a:t>“Welfare fraud”</a:t>
            </a:r>
          </a:p>
          <a:p>
            <a:pPr lvl="1"/>
            <a:r>
              <a:rPr lang="en-US" sz="2200" dirty="0"/>
              <a:t>“Voter fraud”</a:t>
            </a:r>
          </a:p>
          <a:p>
            <a:pPr lvl="1"/>
            <a:r>
              <a:rPr lang="en-US" sz="2200" dirty="0"/>
              <a:t>“immigration fraud”</a:t>
            </a:r>
          </a:p>
          <a:p>
            <a:r>
              <a:rPr lang="en-US" sz="2200" dirty="0"/>
              <a:t>Once the ideology that these “frauds” are real is perpetuated successfully, access to rights and opportunities are blocked or limited</a:t>
            </a:r>
          </a:p>
          <a:p>
            <a:r>
              <a:rPr lang="en-US" sz="2200" dirty="0"/>
              <a:t>Yes, the “whites only” sign of Jim Crow segregation came down. But what if not much else about an institution or system changed?</a:t>
            </a:r>
          </a:p>
        </p:txBody>
      </p:sp>
    </p:spTree>
    <p:extLst>
      <p:ext uri="{BB962C8B-B14F-4D97-AF65-F5344CB8AC3E}">
        <p14:creationId xmlns:p14="http://schemas.microsoft.com/office/powerpoint/2010/main" val="3935310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 Comments?</a:t>
            </a:r>
          </a:p>
        </p:txBody>
      </p:sp>
      <p:sp>
        <p:nvSpPr>
          <p:cNvPr id="3" name="Content Placeholder 2"/>
          <p:cNvSpPr>
            <a:spLocks noGrp="1"/>
          </p:cNvSpPr>
          <p:nvPr>
            <p:ph idx="1"/>
          </p:nvPr>
        </p:nvSpPr>
        <p:spPr>
          <a:xfrm>
            <a:off x="1435608" y="1447800"/>
            <a:ext cx="7498080" cy="4635500"/>
          </a:xfrm>
        </p:spPr>
        <p:txBody>
          <a:bodyPr>
            <a:normAutofit fontScale="92500" lnSpcReduction="20000"/>
          </a:bodyPr>
          <a:lstStyle/>
          <a:p>
            <a:r>
              <a:rPr lang="en-US" dirty="0"/>
              <a:t>Thanks to the Leisure Learning Program, sponsored by the Friends of the </a:t>
            </a:r>
            <a:r>
              <a:rPr lang="en-US" dirty="0" err="1"/>
              <a:t>Bernards</a:t>
            </a:r>
            <a:r>
              <a:rPr lang="en-US" dirty="0"/>
              <a:t> Township Library and the </a:t>
            </a:r>
            <a:r>
              <a:rPr lang="en-US" dirty="0" err="1"/>
              <a:t>Bernards</a:t>
            </a:r>
            <a:r>
              <a:rPr lang="en-US" dirty="0"/>
              <a:t> Township Library</a:t>
            </a:r>
          </a:p>
          <a:p>
            <a:r>
              <a:rPr lang="en-US" i="1" dirty="0"/>
              <a:t>Dismantling the Racism Machine: A Manual and Toolbox </a:t>
            </a:r>
            <a:r>
              <a:rPr lang="en-US" dirty="0"/>
              <a:t>is available at </a:t>
            </a:r>
            <a:r>
              <a:rPr lang="en-US" dirty="0" err="1"/>
              <a:t>routledge.com</a:t>
            </a:r>
            <a:r>
              <a:rPr lang="en-US" dirty="0"/>
              <a:t> and Amazon</a:t>
            </a:r>
          </a:p>
          <a:p>
            <a:r>
              <a:rPr lang="en-US" dirty="0"/>
              <a:t>Visit my website </a:t>
            </a:r>
            <a:r>
              <a:rPr lang="en-US" dirty="0" err="1"/>
              <a:t>dividednolonger.com</a:t>
            </a:r>
            <a:r>
              <a:rPr lang="en-US" dirty="0"/>
              <a:t> for this </a:t>
            </a:r>
            <a:r>
              <a:rPr lang="en-US" dirty="0" err="1"/>
              <a:t>Powerpoint</a:t>
            </a:r>
            <a:r>
              <a:rPr lang="en-US" dirty="0"/>
              <a:t> and many resources, </a:t>
            </a:r>
            <a:r>
              <a:rPr lang="en-US" dirty="0" err="1"/>
              <a:t>inc.</a:t>
            </a:r>
            <a:r>
              <a:rPr lang="en-US" dirty="0"/>
              <a:t> a page for this series under My Presentations</a:t>
            </a:r>
          </a:p>
          <a:p>
            <a:r>
              <a:rPr lang="en-US" dirty="0"/>
              <a:t>Email me: </a:t>
            </a:r>
            <a:r>
              <a:rPr lang="en-US" dirty="0" err="1"/>
              <a:t>dividednolonger@gmail.com</a:t>
            </a:r>
            <a:endParaRPr lang="en-US" dirty="0"/>
          </a:p>
        </p:txBody>
      </p:sp>
    </p:spTree>
    <p:extLst>
      <p:ext uri="{BB962C8B-B14F-4D97-AF65-F5344CB8AC3E}">
        <p14:creationId xmlns:p14="http://schemas.microsoft.com/office/powerpoint/2010/main" val="37257841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13970</TotalTime>
  <Words>1854</Words>
  <Application>Microsoft Macintosh PowerPoint</Application>
  <PresentationFormat>On-screen Show (4:3)</PresentationFormat>
  <Paragraphs>115</Paragraphs>
  <Slides>19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Calibri</vt:lpstr>
      <vt:lpstr>Gill Sans MT</vt:lpstr>
      <vt:lpstr>Verdana</vt:lpstr>
      <vt:lpstr>Wingdings 2</vt:lpstr>
      <vt:lpstr>Solstice</vt:lpstr>
      <vt:lpstr>Dismantling the Racism Machine Part 6</vt:lpstr>
      <vt:lpstr>Resources on my website</vt:lpstr>
      <vt:lpstr>How can my book help you?</vt:lpstr>
      <vt:lpstr>Review: Whiteness</vt:lpstr>
      <vt:lpstr>Today’s topic:  How and why has systemic racism persisted after the Civil Rights Movement?</vt:lpstr>
      <vt:lpstr>5 decades after Civil Rights Movement, where are we?</vt:lpstr>
      <vt:lpstr>School segregation</vt:lpstr>
      <vt:lpstr>Housing segregation </vt:lpstr>
      <vt:lpstr>Racial Wealth Gap NJ Institute for Social Justice (2018 data) (from report “Reclaiming the American Dream” https://www.njisj.org/)</vt:lpstr>
      <vt:lpstr>Maternal mortality American College of Obstetricians and Gynecologists</vt:lpstr>
      <vt:lpstr>Infant Mortality from The Nation, 2017</vt:lpstr>
      <vt:lpstr>Why has systemic racism persisted after  the Civil Rights Movement?</vt:lpstr>
      <vt:lpstr>Why has systemic racism persisted after the Civil Rights Movement?</vt:lpstr>
      <vt:lpstr>COINTELPRO (FBI’s Counter-Intelligence Program)</vt:lpstr>
      <vt:lpstr>COINTELPRO (FBI’s Counter-Intelligence Program)</vt:lpstr>
      <vt:lpstr>Why has systemic racism persisted after the Civil Rights Movement?</vt:lpstr>
      <vt:lpstr>Why has systemic racism persisted after the Civil Rights Movement?</vt:lpstr>
      <vt:lpstr>Why has systemic racism persisted after the Civil Rights Movement?</vt:lpstr>
      <vt:lpstr>Questions? Comments?</vt:lpstr>
    </vt:vector>
  </TitlesOfParts>
  <Company>RVCC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Netroots Nation</dc:title>
  <dc:creator>Karen Gaffney</dc:creator>
  <cp:lastModifiedBy>Gaffney,Karen</cp:lastModifiedBy>
  <cp:revision>419</cp:revision>
  <cp:lastPrinted>2019-04-08T00:07:46Z</cp:lastPrinted>
  <dcterms:created xsi:type="dcterms:W3CDTF">2017-07-27T11:06:47Z</dcterms:created>
  <dcterms:modified xsi:type="dcterms:W3CDTF">2019-04-22T01:33:22Z</dcterms:modified>
</cp:coreProperties>
</file>