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4" r:id="rId1"/>
  </p:sldMasterIdLst>
  <p:notesMasterIdLst>
    <p:notesMasterId r:id="rId22"/>
  </p:notesMasterIdLst>
  <p:handoutMasterIdLst>
    <p:handoutMasterId r:id="rId23"/>
  </p:handoutMasterIdLst>
  <p:sldIdLst>
    <p:sldId id="256" r:id="rId2"/>
    <p:sldId id="340" r:id="rId3"/>
    <p:sldId id="341" r:id="rId4"/>
    <p:sldId id="317" r:id="rId5"/>
    <p:sldId id="343" r:id="rId6"/>
    <p:sldId id="344" r:id="rId7"/>
    <p:sldId id="345" r:id="rId8"/>
    <p:sldId id="346" r:id="rId9"/>
    <p:sldId id="348" r:id="rId10"/>
    <p:sldId id="349" r:id="rId11"/>
    <p:sldId id="350" r:id="rId12"/>
    <p:sldId id="351" r:id="rId13"/>
    <p:sldId id="352" r:id="rId14"/>
    <p:sldId id="354" r:id="rId15"/>
    <p:sldId id="355" r:id="rId16"/>
    <p:sldId id="356" r:id="rId17"/>
    <p:sldId id="358" r:id="rId18"/>
    <p:sldId id="357" r:id="rId19"/>
    <p:sldId id="359" r:id="rId20"/>
    <p:sldId id="290" r:id="rId2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82" autoAdjust="0"/>
    <p:restoredTop sz="94633" autoAdjust="0"/>
  </p:normalViewPr>
  <p:slideViewPr>
    <p:cSldViewPr snapToGrid="0" snapToObjects="1">
      <p:cViewPr varScale="1">
        <p:scale>
          <a:sx n="65" d="100"/>
          <a:sy n="65" d="100"/>
        </p:scale>
        <p:origin x="1384"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E6ECE71C-9FB9-074C-A3E2-70533E2557FE}" type="datetimeFigureOut">
              <a:rPr lang="en-US" smtClean="0"/>
              <a:t>4/15/2019</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023F5B34-B794-F546-8B8E-2C9745CCEE28}" type="slidenum">
              <a:rPr lang="en-US" smtClean="0"/>
              <a:t>‹#›</a:t>
            </a:fld>
            <a:endParaRPr lang="en-US"/>
          </a:p>
        </p:txBody>
      </p:sp>
    </p:spTree>
    <p:extLst>
      <p:ext uri="{BB962C8B-B14F-4D97-AF65-F5344CB8AC3E}">
        <p14:creationId xmlns:p14="http://schemas.microsoft.com/office/powerpoint/2010/main" val="1310440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8910401D-E0B3-A64E-8593-840096A4AEE3}" type="datetimeFigureOut">
              <a:rPr lang="en-US" smtClean="0"/>
              <a:t>4/15/2019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F1C469FC-19EA-5141-8061-1BA882A3A33F}" type="slidenum">
              <a:rPr lang="en-US" smtClean="0"/>
              <a:t>‹#›</a:t>
            </a:fld>
            <a:endParaRPr lang="en-US"/>
          </a:p>
        </p:txBody>
      </p:sp>
    </p:spTree>
    <p:extLst>
      <p:ext uri="{BB962C8B-B14F-4D97-AF65-F5344CB8AC3E}">
        <p14:creationId xmlns:p14="http://schemas.microsoft.com/office/powerpoint/2010/main" val="16216763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C469FC-19EA-5141-8061-1BA882A3A33F}" type="slidenum">
              <a:rPr lang="en-US" smtClean="0"/>
              <a:t>1</a:t>
            </a:fld>
            <a:endParaRPr lang="en-US"/>
          </a:p>
        </p:txBody>
      </p:sp>
    </p:spTree>
    <p:extLst>
      <p:ext uri="{BB962C8B-B14F-4D97-AF65-F5344CB8AC3E}">
        <p14:creationId xmlns:p14="http://schemas.microsoft.com/office/powerpoint/2010/main" val="2226951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04AF466F-BDA4-4F18-9C7B-FF0A9A1B0E80}" type="datetime1">
              <a:rPr lang="en-US" smtClean="0"/>
              <a:pPr/>
              <a:t>4/15/2019</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CEF607B-A47E-422C-9BEF-122CCDB7C526}" type="datetime1">
              <a:rPr lang="en-US" smtClean="0"/>
              <a:pPr/>
              <a:t>4/15/2019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3A9A7CB-BEE6-4F99-898E-913F06E8E125}" type="datetime1">
              <a:rPr lang="en-US" smtClean="0"/>
              <a:pPr/>
              <a:t>4/15/2019</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6EE300C-6FC5-4FC3-AF1A-075E4F50620D}" type="datetime1">
              <a:rPr lang="en-US" smtClean="0"/>
              <a:pPr/>
              <a:t>4/15/2019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50D295D-4A77-4DEB-B04C-9F4282A8BC04}" type="datetime1">
              <a:rPr lang="en-US" smtClean="0"/>
              <a:pPr/>
              <a:t>4/15/2019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02B28685-4D0C-42D5-8013-B5904CD1FCBC}" type="datetime1">
              <a:rPr lang="en-US" smtClean="0"/>
              <a:pPr/>
              <a:t>4/15/2019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FDF226C0-9885-4BA9-BBFA-A52CBFEBB775}" type="datetime1">
              <a:rPr lang="en-US" smtClean="0"/>
              <a:pPr/>
              <a:t>4/15/2019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BEE1B38-C5EB-4D66-9137-0AFE9CDEDE8F}" type="datetime1">
              <a:rPr lang="en-US" smtClean="0"/>
              <a:pPr/>
              <a:t>4/15/2019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327B613C-1AD7-49D3-885D-F654C5CDBAA6}" type="datetime1">
              <a:rPr lang="en-US" smtClean="0"/>
              <a:pPr/>
              <a:t>4/15/2019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Drag picture to placeholder or click icon to add</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8FB4290-6522-4139-852E-05BD9E7F0D2E}" type="datetime1">
              <a:rPr lang="en-US" smtClean="0"/>
              <a:pPr/>
              <a:t>4/15/2019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AB955F9-81EA-47C5-8059-9E5C2B437C70}" type="datetime1">
              <a:rPr lang="en-US" smtClean="0"/>
              <a:pPr/>
              <a:t>4/15/2019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7B613C-1AD7-49D3-885D-F654C5CDBAA6}" type="datetime1">
              <a:rPr lang="en-US" smtClean="0"/>
              <a:pPr/>
              <a:t>4/15/2019</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E2D2B3B-882E-40F3-A32F-6DD516915044}"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Lst>
  <p:hf sldNum="0"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dividednolonger.com/lecture-series/" TargetMode="External"/><Relationship Id="rId2" Type="http://schemas.openxmlformats.org/officeDocument/2006/relationships/hyperlink" Target="https://dividednolonger.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329792"/>
            <a:ext cx="7406640" cy="2088555"/>
          </a:xfrm>
        </p:spPr>
        <p:txBody>
          <a:bodyPr>
            <a:noAutofit/>
          </a:bodyPr>
          <a:lstStyle/>
          <a:p>
            <a:pPr algn="ctr"/>
            <a:r>
              <a:rPr lang="en-US" sz="4000" i="1" dirty="0"/>
              <a:t>Dismantling the Racism Machine</a:t>
            </a:r>
            <a:br>
              <a:rPr lang="en-US" sz="4000" i="1" dirty="0"/>
            </a:br>
            <a:r>
              <a:rPr lang="en-US" sz="4000" dirty="0"/>
              <a:t>Part 5</a:t>
            </a:r>
          </a:p>
        </p:txBody>
      </p:sp>
      <p:sp>
        <p:nvSpPr>
          <p:cNvPr id="3" name="Subtitle 2"/>
          <p:cNvSpPr>
            <a:spLocks noGrp="1"/>
          </p:cNvSpPr>
          <p:nvPr>
            <p:ph type="subTitle" idx="1"/>
          </p:nvPr>
        </p:nvSpPr>
        <p:spPr>
          <a:xfrm>
            <a:off x="1432560" y="2562725"/>
            <a:ext cx="7406640" cy="4093713"/>
          </a:xfrm>
        </p:spPr>
        <p:txBody>
          <a:bodyPr>
            <a:normAutofit fontScale="92500" lnSpcReduction="20000"/>
          </a:bodyPr>
          <a:lstStyle/>
          <a:p>
            <a:endParaRPr lang="en-US" dirty="0"/>
          </a:p>
          <a:p>
            <a:r>
              <a:rPr lang="en-US" dirty="0"/>
              <a:t>Dr. Karen Gaffney</a:t>
            </a:r>
          </a:p>
          <a:p>
            <a:r>
              <a:rPr lang="en-US" dirty="0"/>
              <a:t>English Department</a:t>
            </a:r>
          </a:p>
          <a:p>
            <a:r>
              <a:rPr lang="en-US" dirty="0"/>
              <a:t>Raritan Valley Community College</a:t>
            </a:r>
          </a:p>
          <a:p>
            <a:r>
              <a:rPr lang="en-US" dirty="0"/>
              <a:t>Branchburg, NJ</a:t>
            </a:r>
          </a:p>
          <a:p>
            <a:endParaRPr lang="en-US" dirty="0"/>
          </a:p>
          <a:p>
            <a:endParaRPr lang="en-US" sz="2000" dirty="0"/>
          </a:p>
          <a:p>
            <a:endParaRPr lang="en-US" sz="2000" dirty="0"/>
          </a:p>
          <a:p>
            <a:r>
              <a:rPr lang="en-US" sz="2000" dirty="0"/>
              <a:t>Website: dividednolonger.com</a:t>
            </a:r>
          </a:p>
          <a:p>
            <a:r>
              <a:rPr lang="en-US" sz="2000" dirty="0"/>
              <a:t>Email: </a:t>
            </a:r>
            <a:r>
              <a:rPr lang="en-US" sz="2000" dirty="0" err="1"/>
              <a:t>dividednolonger@gmail.com</a:t>
            </a:r>
            <a:endParaRPr lang="en-US" sz="2000" dirty="0"/>
          </a:p>
          <a:p>
            <a:r>
              <a:rPr lang="en-US" sz="2000" dirty="0"/>
              <a:t>Twitter: @</a:t>
            </a:r>
            <a:r>
              <a:rPr lang="en-US" sz="2000" dirty="0" err="1"/>
              <a:t>dividednolonger</a:t>
            </a:r>
            <a:endParaRPr lang="en-US" sz="2000" dirty="0"/>
          </a:p>
          <a:p>
            <a:r>
              <a:rPr lang="en-US" sz="2000" dirty="0"/>
              <a:t>Pronouns: she/her/hers</a:t>
            </a:r>
          </a:p>
          <a:p>
            <a:endParaRPr lang="en-US" dirty="0"/>
          </a:p>
          <a:p>
            <a:endParaRPr lang="en-US" dirty="0"/>
          </a:p>
        </p:txBody>
      </p:sp>
      <p:pic>
        <p:nvPicPr>
          <p:cNvPr id="4" name="Picture 3"/>
          <p:cNvPicPr>
            <a:picLocks noChangeAspect="1"/>
          </p:cNvPicPr>
          <p:nvPr/>
        </p:nvPicPr>
        <p:blipFill>
          <a:blip r:embed="rId3"/>
          <a:stretch>
            <a:fillRect/>
          </a:stretch>
        </p:blipFill>
        <p:spPr>
          <a:xfrm>
            <a:off x="6805571" y="3822701"/>
            <a:ext cx="1627229" cy="2438400"/>
          </a:xfrm>
          <a:prstGeom prst="rect">
            <a:avLst/>
          </a:prstGeom>
        </p:spPr>
      </p:pic>
    </p:spTree>
    <p:extLst>
      <p:ext uri="{BB962C8B-B14F-4D97-AF65-F5344CB8AC3E}">
        <p14:creationId xmlns:p14="http://schemas.microsoft.com/office/powerpoint/2010/main" val="1684169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43062"/>
            <a:ext cx="7498080" cy="771339"/>
          </a:xfrm>
        </p:spPr>
        <p:txBody>
          <a:bodyPr>
            <a:noAutofit/>
          </a:bodyPr>
          <a:lstStyle/>
          <a:p>
            <a:pPr algn="ctr"/>
            <a:r>
              <a:rPr lang="en-US" dirty="0"/>
              <a:t>Resources on my website</a:t>
            </a:r>
          </a:p>
        </p:txBody>
      </p:sp>
      <p:sp>
        <p:nvSpPr>
          <p:cNvPr id="3" name="Content Placeholder 2"/>
          <p:cNvSpPr>
            <a:spLocks noGrp="1"/>
          </p:cNvSpPr>
          <p:nvPr>
            <p:ph idx="1"/>
          </p:nvPr>
        </p:nvSpPr>
        <p:spPr>
          <a:xfrm>
            <a:off x="1111045" y="914400"/>
            <a:ext cx="7822643" cy="5791199"/>
          </a:xfrm>
        </p:spPr>
        <p:txBody>
          <a:bodyPr>
            <a:normAutofit fontScale="77500" lnSpcReduction="20000"/>
          </a:bodyPr>
          <a:lstStyle/>
          <a:p>
            <a:r>
              <a:rPr lang="en-US" dirty="0"/>
              <a:t>My website = Divided No Longer: </a:t>
            </a:r>
            <a:r>
              <a:rPr lang="en-US" dirty="0">
                <a:hlinkClick r:id="rId2">
                  <a:extLst>
                    <a:ext uri="{A12FA001-AC4F-418D-AE19-62706E023703}">
                      <ahyp:hlinkClr xmlns:ahyp="http://schemas.microsoft.com/office/drawing/2018/hyperlinkcolor" xmlns="" val="tx"/>
                    </a:ext>
                  </a:extLst>
                </a:hlinkClick>
              </a:rPr>
              <a:t>https://dividednolonger.com/</a:t>
            </a:r>
            <a:endParaRPr lang="en-US" dirty="0"/>
          </a:p>
          <a:p>
            <a:r>
              <a:rPr lang="en-US" dirty="0"/>
              <a:t>Along the side, scroll down for a list of recommended Blogs, Magazines, &amp; Podcasts</a:t>
            </a:r>
          </a:p>
          <a:p>
            <a:r>
              <a:rPr lang="en-US" dirty="0"/>
              <a:t>Keep scrolling for a list of recommended Organizations</a:t>
            </a:r>
          </a:p>
          <a:p>
            <a:r>
              <a:rPr lang="en-US" dirty="0"/>
              <a:t>Check out the tabs at the top (or in a menu list depending on your browser), which include Resources on Race and Racism (which then includes sub-tabs on specific topics)</a:t>
            </a:r>
          </a:p>
          <a:p>
            <a:r>
              <a:rPr lang="en-US" dirty="0"/>
              <a:t>Also click on the tab “My Presentations” and scroll down to the Leisure Learning Series of </a:t>
            </a:r>
            <a:r>
              <a:rPr lang="en-US" dirty="0" err="1"/>
              <a:t>Bernards</a:t>
            </a:r>
            <a:r>
              <a:rPr lang="en-US" dirty="0"/>
              <a:t> Library and click on the link to this page: </a:t>
            </a:r>
            <a:r>
              <a:rPr lang="en-US" dirty="0">
                <a:hlinkClick r:id="rId3">
                  <a:extLst>
                    <a:ext uri="{A12FA001-AC4F-418D-AE19-62706E023703}">
                      <ahyp:hlinkClr xmlns:ahyp="http://schemas.microsoft.com/office/drawing/2018/hyperlinkcolor" xmlns="" val="tx"/>
                    </a:ext>
                  </a:extLst>
                </a:hlinkClick>
              </a:rPr>
              <a:t>https://dividednolonger.com/lecture-series/</a:t>
            </a:r>
            <a:endParaRPr lang="en-US" dirty="0"/>
          </a:p>
          <a:p>
            <a:pPr lvl="1"/>
            <a:r>
              <a:rPr lang="en-US" dirty="0"/>
              <a:t>I created this page for you to compile resources relevant for each week of this series, so please check it out</a:t>
            </a:r>
          </a:p>
          <a:p>
            <a:r>
              <a:rPr lang="en-US" dirty="0"/>
              <a:t>Feel free to email me with any feedback or questions</a:t>
            </a:r>
          </a:p>
          <a:p>
            <a:pPr lvl="1"/>
            <a:r>
              <a:rPr lang="en-US" dirty="0"/>
              <a:t>Email: dividednolonger@gmail.com</a:t>
            </a:r>
          </a:p>
          <a:p>
            <a:pPr lvl="1"/>
            <a:endParaRPr lang="en-US" dirty="0"/>
          </a:p>
        </p:txBody>
      </p:sp>
    </p:spTree>
    <p:extLst>
      <p:ext uri="{BB962C8B-B14F-4D97-AF65-F5344CB8AC3E}">
        <p14:creationId xmlns:p14="http://schemas.microsoft.com/office/powerpoint/2010/main" val="1765950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43063"/>
            <a:ext cx="7498080" cy="385576"/>
          </a:xfrm>
        </p:spPr>
        <p:txBody>
          <a:bodyPr>
            <a:noAutofit/>
          </a:bodyPr>
          <a:lstStyle/>
          <a:p>
            <a:pPr algn="ctr"/>
            <a:r>
              <a:rPr lang="en-US" dirty="0"/>
              <a:t>How can my book help you?</a:t>
            </a:r>
          </a:p>
        </p:txBody>
      </p:sp>
      <p:sp>
        <p:nvSpPr>
          <p:cNvPr id="3" name="Content Placeholder 2"/>
          <p:cNvSpPr>
            <a:spLocks noGrp="1"/>
          </p:cNvSpPr>
          <p:nvPr>
            <p:ph idx="1"/>
          </p:nvPr>
        </p:nvSpPr>
        <p:spPr>
          <a:xfrm>
            <a:off x="885825" y="528639"/>
            <a:ext cx="8047863" cy="6186299"/>
          </a:xfrm>
        </p:spPr>
        <p:txBody>
          <a:bodyPr>
            <a:noAutofit/>
          </a:bodyPr>
          <a:lstStyle/>
          <a:p>
            <a:r>
              <a:rPr lang="en-US" sz="2200" dirty="0"/>
              <a:t>This entire lecture series is based on my book, </a:t>
            </a:r>
            <a:r>
              <a:rPr lang="en-US" sz="2200" b="1" i="1" dirty="0"/>
              <a:t>Dismantling the Racism Machine: A Manual and Toolbox </a:t>
            </a:r>
            <a:r>
              <a:rPr lang="en-US" sz="2200" dirty="0"/>
              <a:t>(Routledge, 2018)</a:t>
            </a:r>
          </a:p>
          <a:p>
            <a:r>
              <a:rPr lang="en-US" sz="2200" dirty="0"/>
              <a:t>My book will help answer many of the questions you’ve raised</a:t>
            </a:r>
          </a:p>
          <a:p>
            <a:r>
              <a:rPr lang="en-US" sz="2200" dirty="0"/>
              <a:t>My book can help you with next steps:</a:t>
            </a:r>
          </a:p>
          <a:p>
            <a:pPr lvl="1"/>
            <a:r>
              <a:rPr lang="en-US" sz="2200" dirty="0"/>
              <a:t>The last chapter (Step 5) is entirely action steps, specific actions you can take to address the problems of systemic racism being raised here</a:t>
            </a:r>
          </a:p>
          <a:p>
            <a:pPr lvl="1"/>
            <a:r>
              <a:rPr lang="en-US" sz="2200" dirty="0"/>
              <a:t>Organize a book club reading &amp; discussion of my book to raise awareness among your neighbors, community group members, church group members, etc. </a:t>
            </a:r>
          </a:p>
          <a:p>
            <a:pPr lvl="1"/>
            <a:r>
              <a:rPr lang="en-US" sz="2200" dirty="0"/>
              <a:t>My book also serves as professional development for K-12 educators, so recommend it to teachers and school board members you know</a:t>
            </a:r>
          </a:p>
          <a:p>
            <a:pPr lvl="1"/>
            <a:r>
              <a:rPr lang="en-US" sz="2200" dirty="0"/>
              <a:t>Recommend it to your network of family members, friends, former colleagues, and more</a:t>
            </a:r>
          </a:p>
          <a:p>
            <a:pPr lvl="1"/>
            <a:r>
              <a:rPr lang="en-US" sz="2200" dirty="0"/>
              <a:t>If lack of awareness is one of our obstacles, use my book to help address that</a:t>
            </a:r>
          </a:p>
        </p:txBody>
      </p:sp>
    </p:spTree>
    <p:extLst>
      <p:ext uri="{BB962C8B-B14F-4D97-AF65-F5344CB8AC3E}">
        <p14:creationId xmlns:p14="http://schemas.microsoft.com/office/powerpoint/2010/main" val="739333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435608" y="274638"/>
            <a:ext cx="7498080" cy="604136"/>
          </a:xfrm>
        </p:spPr>
        <p:txBody>
          <a:bodyPr>
            <a:normAutofit fontScale="90000"/>
          </a:bodyPr>
          <a:lstStyle/>
          <a:p>
            <a:pPr algn="ctr"/>
            <a:r>
              <a:rPr lang="en-US" dirty="0"/>
              <a:t>Review: Whiteness</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246909" y="878774"/>
            <a:ext cx="7686779" cy="5878285"/>
          </a:xfrm>
        </p:spPr>
        <p:txBody>
          <a:bodyPr>
            <a:noAutofit/>
          </a:bodyPr>
          <a:lstStyle/>
          <a:p>
            <a:r>
              <a:rPr lang="en-US" sz="2800" dirty="0"/>
              <a:t>“whiteness defined through European ancestry was </a:t>
            </a:r>
            <a:r>
              <a:rPr lang="en-US" sz="2800" b="1" dirty="0"/>
              <a:t>a calculated racial solution</a:t>
            </a:r>
            <a:r>
              <a:rPr lang="en-US" sz="2800" dirty="0"/>
              <a:t> developed by colonial leaders to the economic and physical threat of laboring-class solidarity”</a:t>
            </a:r>
          </a:p>
          <a:p>
            <a:r>
              <a:rPr lang="en-US" sz="2800" dirty="0"/>
              <a:t>Part of this “calculation” of whiteness needed to include mechanisms for establishing the borders around whiteness (since it’s not real to begin with – it’s an invention) and for patrolling those borders</a:t>
            </a:r>
          </a:p>
          <a:p>
            <a:r>
              <a:rPr lang="en-US" sz="2800" dirty="0"/>
              <a:t>One such mechanism: Census (Today’s topic)</a:t>
            </a:r>
          </a:p>
          <a:p>
            <a:r>
              <a:rPr lang="en-US" sz="2800" dirty="0"/>
              <a:t>How did the census serve as a weapon of white supremacy in the past? What is the relationship between the census and race today?</a:t>
            </a:r>
          </a:p>
        </p:txBody>
      </p:sp>
    </p:spTree>
    <p:extLst>
      <p:ext uri="{BB962C8B-B14F-4D97-AF65-F5344CB8AC3E}">
        <p14:creationId xmlns:p14="http://schemas.microsoft.com/office/powerpoint/2010/main" val="1310303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022555" y="274638"/>
            <a:ext cx="7911133" cy="846240"/>
          </a:xfrm>
        </p:spPr>
        <p:txBody>
          <a:bodyPr>
            <a:normAutofit/>
          </a:bodyPr>
          <a:lstStyle/>
          <a:p>
            <a:pPr algn="ctr"/>
            <a:r>
              <a:rPr lang="en-US" sz="3200" dirty="0"/>
              <a:t>Slavery &amp; US Constitutional Convention, 1787</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022555" y="1120878"/>
            <a:ext cx="7911133" cy="5636181"/>
          </a:xfrm>
        </p:spPr>
        <p:txBody>
          <a:bodyPr>
            <a:noAutofit/>
          </a:bodyPr>
          <a:lstStyle/>
          <a:p>
            <a:r>
              <a:rPr lang="en-US" dirty="0"/>
              <a:t>Three-Fifths Compromise</a:t>
            </a:r>
          </a:p>
          <a:p>
            <a:pPr lvl="1"/>
            <a:r>
              <a:rPr lang="en-US" sz="2600" dirty="0"/>
              <a:t>Slave states could count (using the census) three-fifths of the state’s slave population toward representation for that state in the House of Representatives and in the Electoral College</a:t>
            </a:r>
          </a:p>
          <a:p>
            <a:pPr lvl="1"/>
            <a:r>
              <a:rPr lang="en-US" sz="2600" dirty="0"/>
              <a:t>Gave states with more slaves more representation and power in government</a:t>
            </a:r>
          </a:p>
          <a:p>
            <a:pPr lvl="1"/>
            <a:r>
              <a:rPr lang="en-US" sz="2600" dirty="0"/>
              <a:t>This greater representation didn’t mean that slaves were being represented because they were identified as property</a:t>
            </a:r>
          </a:p>
          <a:p>
            <a:pPr lvl="1"/>
            <a:r>
              <a:rPr lang="en-US" sz="2600" dirty="0"/>
              <a:t>Three-Fifths also has an enduring legacy because it symbolizes how black people have not been seen as fully human          </a:t>
            </a:r>
            <a:r>
              <a:rPr lang="en-US" sz="2000" dirty="0"/>
              <a:t>(see </a:t>
            </a:r>
            <a:r>
              <a:rPr lang="en-US" sz="2000" i="1" dirty="0"/>
              <a:t>Dismantling the Racism Machine</a:t>
            </a:r>
            <a:r>
              <a:rPr lang="en-US" sz="2000" dirty="0"/>
              <a:t>, page 92)</a:t>
            </a:r>
          </a:p>
          <a:p>
            <a:pPr lvl="1"/>
            <a:endParaRPr lang="en-US" sz="2600" dirty="0"/>
          </a:p>
        </p:txBody>
      </p:sp>
    </p:spTree>
    <p:extLst>
      <p:ext uri="{BB962C8B-B14F-4D97-AF65-F5344CB8AC3E}">
        <p14:creationId xmlns:p14="http://schemas.microsoft.com/office/powerpoint/2010/main" val="2921743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022555" y="274638"/>
            <a:ext cx="7911133" cy="846240"/>
          </a:xfrm>
        </p:spPr>
        <p:txBody>
          <a:bodyPr>
            <a:normAutofit/>
          </a:bodyPr>
          <a:lstStyle/>
          <a:p>
            <a:pPr algn="ctr"/>
            <a:r>
              <a:rPr lang="en-US" sz="4000" dirty="0"/>
              <a:t>Census</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022555" y="1120878"/>
            <a:ext cx="7911133" cy="5636181"/>
          </a:xfrm>
        </p:spPr>
        <p:txBody>
          <a:bodyPr>
            <a:noAutofit/>
          </a:bodyPr>
          <a:lstStyle/>
          <a:p>
            <a:r>
              <a:rPr lang="en-US" dirty="0"/>
              <a:t>Started in 1790</a:t>
            </a:r>
          </a:p>
          <a:p>
            <a:r>
              <a:rPr lang="en-US" dirty="0"/>
              <a:t>Conducted every 10 years since then (“decennial”)</a:t>
            </a:r>
          </a:p>
          <a:p>
            <a:r>
              <a:rPr lang="en-US" dirty="0"/>
              <a:t>Until 1960, people did not fill out their own forms; a census worker (“enumerator”) filled it out on your behalf</a:t>
            </a:r>
          </a:p>
          <a:p>
            <a:r>
              <a:rPr lang="en-US" dirty="0"/>
              <a:t>Every Census since 1790 categorizes people by race</a:t>
            </a:r>
          </a:p>
          <a:p>
            <a:pPr marL="82296" indent="0">
              <a:buNone/>
            </a:pPr>
            <a:endParaRPr lang="en-US" dirty="0"/>
          </a:p>
          <a:p>
            <a:pPr marL="402336" lvl="1" indent="0">
              <a:buNone/>
            </a:pPr>
            <a:r>
              <a:rPr lang="en-US" sz="2000" dirty="0"/>
              <a:t>(see </a:t>
            </a:r>
            <a:r>
              <a:rPr lang="en-US" sz="2000" i="1" dirty="0"/>
              <a:t>Dismantling the Racism Machine</a:t>
            </a:r>
            <a:r>
              <a:rPr lang="en-US" sz="2000" dirty="0"/>
              <a:t>, pages 92-93)</a:t>
            </a:r>
          </a:p>
          <a:p>
            <a:pPr lvl="1"/>
            <a:endParaRPr lang="en-US" sz="2600" dirty="0"/>
          </a:p>
        </p:txBody>
      </p:sp>
    </p:spTree>
    <p:extLst>
      <p:ext uri="{BB962C8B-B14F-4D97-AF65-F5344CB8AC3E}">
        <p14:creationId xmlns:p14="http://schemas.microsoft.com/office/powerpoint/2010/main" val="381440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022555" y="274638"/>
            <a:ext cx="7911133" cy="954394"/>
          </a:xfrm>
        </p:spPr>
        <p:txBody>
          <a:bodyPr>
            <a:noAutofit/>
          </a:bodyPr>
          <a:lstStyle/>
          <a:p>
            <a:r>
              <a:rPr lang="en-US" sz="3400" dirty="0"/>
              <a:t>Census gives legitimacy to idea of racial categorization and to categories used</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022555" y="1229032"/>
            <a:ext cx="7911133" cy="5528027"/>
          </a:xfrm>
        </p:spPr>
        <p:txBody>
          <a:bodyPr>
            <a:noAutofit/>
          </a:bodyPr>
          <a:lstStyle/>
          <a:p>
            <a:pPr marL="82296" indent="0">
              <a:buNone/>
            </a:pPr>
            <a:r>
              <a:rPr lang="en-US" b="1" dirty="0"/>
              <a:t>Why does this matter? </a:t>
            </a:r>
          </a:p>
          <a:p>
            <a:r>
              <a:rPr lang="en-US" dirty="0"/>
              <a:t>Also in 1790: Naturalization Act stated that only “free white persons” were citizens</a:t>
            </a:r>
            <a:endParaRPr lang="en-US" b="1" dirty="0"/>
          </a:p>
          <a:p>
            <a:pPr marL="82296" indent="0">
              <a:buNone/>
            </a:pPr>
            <a:r>
              <a:rPr lang="en-US" dirty="0"/>
              <a:t>Census helped normalize the following false beliefs:</a:t>
            </a:r>
          </a:p>
          <a:p>
            <a:r>
              <a:rPr lang="en-US" sz="2800" dirty="0"/>
              <a:t>race is biological</a:t>
            </a:r>
          </a:p>
          <a:p>
            <a:r>
              <a:rPr lang="en-US" sz="2800" dirty="0"/>
              <a:t>white people are superior</a:t>
            </a:r>
          </a:p>
          <a:p>
            <a:r>
              <a:rPr lang="en-US" sz="2800" dirty="0"/>
              <a:t>whiteness is real and not an invention</a:t>
            </a:r>
          </a:p>
          <a:p>
            <a:r>
              <a:rPr lang="en-US" sz="2800" dirty="0"/>
              <a:t>whiteness needs to be protected</a:t>
            </a:r>
          </a:p>
          <a:p>
            <a:r>
              <a:rPr lang="en-US" sz="2800" dirty="0"/>
              <a:t>people of color need to be identified and controlled        </a:t>
            </a:r>
            <a:r>
              <a:rPr lang="en-US" sz="2000" dirty="0"/>
              <a:t>(see </a:t>
            </a:r>
            <a:r>
              <a:rPr lang="en-US" sz="2000" i="1" dirty="0"/>
              <a:t>Dismantling the Racism Machine</a:t>
            </a:r>
            <a:r>
              <a:rPr lang="en-US" sz="2000" dirty="0"/>
              <a:t>, pages 92-93)</a:t>
            </a:r>
          </a:p>
          <a:p>
            <a:pPr lvl="1"/>
            <a:endParaRPr lang="en-US" sz="2600" dirty="0"/>
          </a:p>
        </p:txBody>
      </p:sp>
    </p:spTree>
    <p:extLst>
      <p:ext uri="{BB962C8B-B14F-4D97-AF65-F5344CB8AC3E}">
        <p14:creationId xmlns:p14="http://schemas.microsoft.com/office/powerpoint/2010/main" val="3925595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022555" y="274638"/>
            <a:ext cx="7911133" cy="846240"/>
          </a:xfrm>
        </p:spPr>
        <p:txBody>
          <a:bodyPr>
            <a:noAutofit/>
          </a:bodyPr>
          <a:lstStyle/>
          <a:p>
            <a:r>
              <a:rPr lang="en-US" sz="3400" dirty="0"/>
              <a:t>Census: 1840</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022555" y="1229032"/>
            <a:ext cx="7911133" cy="5528027"/>
          </a:xfrm>
        </p:spPr>
        <p:txBody>
          <a:bodyPr>
            <a:noAutofit/>
          </a:bodyPr>
          <a:lstStyle/>
          <a:p>
            <a:r>
              <a:rPr lang="en-US" sz="2800" dirty="0"/>
              <a:t>New category of “insane, idiotic” created to compare black people who were free vs. black people who were enslaved</a:t>
            </a:r>
          </a:p>
          <a:p>
            <a:r>
              <a:rPr lang="en-US" sz="2800" dirty="0"/>
              <a:t>SC Senator John C. Calhoun </a:t>
            </a:r>
            <a:r>
              <a:rPr lang="en-US" sz="2800"/>
              <a:t>used </a:t>
            </a:r>
            <a:r>
              <a:rPr lang="en-US" sz="2800" smtClean="0"/>
              <a:t>censu</a:t>
            </a:r>
            <a:r>
              <a:rPr lang="en-US" sz="2800" smtClean="0"/>
              <a:t>s </a:t>
            </a:r>
            <a:r>
              <a:rPr lang="en-US" sz="2800" smtClean="0"/>
              <a:t>data </a:t>
            </a:r>
            <a:r>
              <a:rPr lang="en-US" sz="2800" dirty="0"/>
              <a:t>to “prove” that freedom for black people causes insanity because “natural” condition was slavery</a:t>
            </a:r>
          </a:p>
          <a:p>
            <a:pPr lvl="1"/>
            <a:r>
              <a:rPr lang="en-US" dirty="0"/>
              <a:t>Used to justify why Texas should be slave state</a:t>
            </a:r>
          </a:p>
          <a:p>
            <a:r>
              <a:rPr lang="en-US" sz="2800" dirty="0"/>
              <a:t>Consistent w mainstream science, which perpetuated false belief white people were biologically superior</a:t>
            </a:r>
          </a:p>
          <a:p>
            <a:pPr marL="82296" indent="0">
              <a:buNone/>
            </a:pPr>
            <a:r>
              <a:rPr lang="en-US" sz="2200" dirty="0"/>
              <a:t>(see </a:t>
            </a:r>
            <a:r>
              <a:rPr lang="en-US" sz="2200" i="1" dirty="0"/>
              <a:t>What is Your Race</a:t>
            </a:r>
            <a:r>
              <a:rPr lang="en-US" sz="2200" dirty="0"/>
              <a:t>? by Kenneth Prewitt, 50-51)</a:t>
            </a:r>
          </a:p>
        </p:txBody>
      </p:sp>
    </p:spTree>
    <p:extLst>
      <p:ext uri="{BB962C8B-B14F-4D97-AF65-F5344CB8AC3E}">
        <p14:creationId xmlns:p14="http://schemas.microsoft.com/office/powerpoint/2010/main" val="1341756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022555" y="274638"/>
            <a:ext cx="7911133" cy="846240"/>
          </a:xfrm>
        </p:spPr>
        <p:txBody>
          <a:bodyPr>
            <a:noAutofit/>
          </a:bodyPr>
          <a:lstStyle/>
          <a:p>
            <a:r>
              <a:rPr lang="en-US" sz="3400" dirty="0"/>
              <a:t>Census: 1870</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022555" y="1229032"/>
            <a:ext cx="7911133" cy="5528027"/>
          </a:xfrm>
        </p:spPr>
        <p:txBody>
          <a:bodyPr>
            <a:noAutofit/>
          </a:bodyPr>
          <a:lstStyle/>
          <a:p>
            <a:pPr marL="82296" indent="0">
              <a:buNone/>
            </a:pPr>
            <a:r>
              <a:rPr lang="en-US" dirty="0"/>
              <a:t>Categories and Directions to Census workers</a:t>
            </a:r>
          </a:p>
          <a:p>
            <a:r>
              <a:rPr lang="en-US" dirty="0"/>
              <a:t>“Color: white, black, Chinese, mulatto, Indian”</a:t>
            </a:r>
          </a:p>
          <a:p>
            <a:r>
              <a:rPr lang="en-US" sz="2800" dirty="0"/>
              <a:t>“It must not be assumed that, where nothing is written in this column, ‘White’ is to be understood. The column is always to be filled. Be particularly careful in reporting the class </a:t>
            </a:r>
            <a:r>
              <a:rPr lang="en-US" sz="2800" i="1" dirty="0"/>
              <a:t>Mulatto</a:t>
            </a:r>
            <a:r>
              <a:rPr lang="en-US" sz="2800" dirty="0"/>
              <a:t>. The word is here generic, and includes quadroons, octoroons, and all persons having any perceptible trace of African blood. Important scientific results depend upon the correct determination of this class in schedules 1 and 2.” </a:t>
            </a:r>
            <a:r>
              <a:rPr lang="en-US" sz="1800" dirty="0"/>
              <a:t>(see </a:t>
            </a:r>
            <a:r>
              <a:rPr lang="en-US" sz="1800" i="1" dirty="0"/>
              <a:t>Dismantling the Racism Machine</a:t>
            </a:r>
            <a:r>
              <a:rPr lang="en-US" sz="1800" dirty="0"/>
              <a:t>, pages 93)</a:t>
            </a:r>
            <a:endParaRPr lang="en-US" sz="2800" dirty="0"/>
          </a:p>
          <a:p>
            <a:pPr marL="82296" indent="0">
              <a:buNone/>
            </a:pPr>
            <a:endParaRPr lang="en-US" dirty="0"/>
          </a:p>
        </p:txBody>
      </p:sp>
    </p:spTree>
    <p:extLst>
      <p:ext uri="{BB962C8B-B14F-4D97-AF65-F5344CB8AC3E}">
        <p14:creationId xmlns:p14="http://schemas.microsoft.com/office/powerpoint/2010/main" val="1126946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022555" y="274638"/>
            <a:ext cx="7911133" cy="846240"/>
          </a:xfrm>
        </p:spPr>
        <p:txBody>
          <a:bodyPr>
            <a:noAutofit/>
          </a:bodyPr>
          <a:lstStyle/>
          <a:p>
            <a:r>
              <a:rPr lang="en-US" sz="3400" dirty="0"/>
              <a:t>Census: 1930</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022555" y="1229032"/>
            <a:ext cx="7911133" cy="5528027"/>
          </a:xfrm>
        </p:spPr>
        <p:txBody>
          <a:bodyPr>
            <a:noAutofit/>
          </a:bodyPr>
          <a:lstStyle/>
          <a:p>
            <a:pPr marL="82296" indent="0">
              <a:buNone/>
            </a:pPr>
            <a:r>
              <a:rPr lang="en-US" dirty="0"/>
              <a:t>Categories and Directions to Census workers</a:t>
            </a:r>
          </a:p>
          <a:p>
            <a:r>
              <a:rPr lang="en-US" dirty="0"/>
              <a:t>“Color or Race: White, Negro, Mexican, Indian, Chinese, Japanese, Filipino, Hindu, Korean”</a:t>
            </a:r>
          </a:p>
          <a:p>
            <a:r>
              <a:rPr lang="en-US" sz="2800" dirty="0"/>
              <a:t>The previous category “Mulatto” has been removed and now “Negro” includes “A person of mixed white and Negro blood…no matter how small the percentage of Negro blood”</a:t>
            </a:r>
          </a:p>
          <a:p>
            <a:r>
              <a:rPr lang="en-US" sz="2800" dirty="0"/>
              <a:t>“Mexican” is a new category: “Practically all Mexican laborers are of a racial mixture difficult to classify”</a:t>
            </a:r>
          </a:p>
          <a:p>
            <a:endParaRPr lang="en-US" sz="2800" dirty="0"/>
          </a:p>
          <a:p>
            <a:endParaRPr lang="en-US" sz="2800" dirty="0"/>
          </a:p>
          <a:p>
            <a:r>
              <a:rPr lang="en-US" sz="2800" dirty="0"/>
              <a:t> </a:t>
            </a:r>
            <a:r>
              <a:rPr lang="en-US" sz="1800" dirty="0"/>
              <a:t>(see </a:t>
            </a:r>
            <a:r>
              <a:rPr lang="en-US" sz="1800" i="1" dirty="0"/>
              <a:t>Dismantling the Racism Machine</a:t>
            </a:r>
            <a:r>
              <a:rPr lang="en-US" sz="1800" dirty="0"/>
              <a:t>, pages 94-95)</a:t>
            </a:r>
            <a:endParaRPr lang="en-US" sz="2800" dirty="0"/>
          </a:p>
          <a:p>
            <a:pPr marL="82296" indent="0">
              <a:buNone/>
            </a:pPr>
            <a:endParaRPr lang="en-US" dirty="0"/>
          </a:p>
        </p:txBody>
      </p:sp>
    </p:spTree>
    <p:extLst>
      <p:ext uri="{BB962C8B-B14F-4D97-AF65-F5344CB8AC3E}">
        <p14:creationId xmlns:p14="http://schemas.microsoft.com/office/powerpoint/2010/main" val="4086231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022555" y="274638"/>
            <a:ext cx="7911133" cy="846240"/>
          </a:xfrm>
        </p:spPr>
        <p:txBody>
          <a:bodyPr>
            <a:noAutofit/>
          </a:bodyPr>
          <a:lstStyle/>
          <a:p>
            <a:r>
              <a:rPr lang="en-US" sz="3400" dirty="0"/>
              <a:t>Census: 1930 – Scholarly analysis</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022555" y="1229032"/>
            <a:ext cx="7911133" cy="5528027"/>
          </a:xfrm>
        </p:spPr>
        <p:txBody>
          <a:bodyPr>
            <a:noAutofit/>
          </a:bodyPr>
          <a:lstStyle/>
          <a:p>
            <a:r>
              <a:rPr lang="en-US" sz="2800" dirty="0"/>
              <a:t>“The Census Bureau explained that the category was added because of increased immigration to the United States in the wake of Mexico’s revolution of the 1920s. . . . During the economic depression of the 1930s, nearly 400,000 Mexicans and Mexican Americans living in the United States were deported to Mexico. Many Mexicans saw a link between the Mexican racial category on the census and this forced expulsion” (Goodman et al. 160).</a:t>
            </a:r>
          </a:p>
          <a:p>
            <a:endParaRPr lang="en-US" sz="2800" dirty="0"/>
          </a:p>
          <a:p>
            <a:pPr marL="82296" indent="0">
              <a:buNone/>
            </a:pPr>
            <a:r>
              <a:rPr lang="en-US" sz="1800" dirty="0"/>
              <a:t>(see </a:t>
            </a:r>
            <a:r>
              <a:rPr lang="en-US" sz="1800" i="1" dirty="0"/>
              <a:t>Dismantling the Racism Machine</a:t>
            </a:r>
            <a:r>
              <a:rPr lang="en-US" sz="1800" dirty="0"/>
              <a:t>, pages 96)</a:t>
            </a:r>
            <a:endParaRPr lang="en-US" sz="2800" dirty="0"/>
          </a:p>
          <a:p>
            <a:pPr marL="82296" indent="0">
              <a:buNone/>
            </a:pPr>
            <a:endParaRPr lang="en-US" dirty="0"/>
          </a:p>
        </p:txBody>
      </p:sp>
    </p:spTree>
    <p:extLst>
      <p:ext uri="{BB962C8B-B14F-4D97-AF65-F5344CB8AC3E}">
        <p14:creationId xmlns:p14="http://schemas.microsoft.com/office/powerpoint/2010/main" val="4052215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022555" y="274638"/>
            <a:ext cx="7911133" cy="846240"/>
          </a:xfrm>
        </p:spPr>
        <p:txBody>
          <a:bodyPr>
            <a:noAutofit/>
          </a:bodyPr>
          <a:lstStyle/>
          <a:p>
            <a:r>
              <a:rPr lang="en-US" sz="3400" dirty="0"/>
              <a:t>Census: 1930 and 1940</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022555" y="1229032"/>
            <a:ext cx="7911133" cy="5528027"/>
          </a:xfrm>
        </p:spPr>
        <p:txBody>
          <a:bodyPr>
            <a:noAutofit/>
          </a:bodyPr>
          <a:lstStyle/>
          <a:p>
            <a:r>
              <a:rPr lang="en-US" sz="3000" dirty="0"/>
              <a:t>Ian Haney López explains that the new census category of “Mexican” “helped legitimize federal and state expulsion campaigns” in the 1930s (“Race on the 2010 Census” 44). </a:t>
            </a:r>
          </a:p>
          <a:p>
            <a:r>
              <a:rPr lang="en-US" sz="3000" dirty="0"/>
              <a:t>However, that category did not remain on the census, and the 1940 census instructions explain, “Mexicans are to be regarded as white unless definitely of Indian or other nonwhite race”</a:t>
            </a:r>
          </a:p>
          <a:p>
            <a:pPr marL="82296" indent="0">
              <a:buNone/>
            </a:pPr>
            <a:endParaRPr lang="en-US" sz="2800" dirty="0"/>
          </a:p>
          <a:p>
            <a:pPr marL="82296" indent="0">
              <a:buNone/>
            </a:pPr>
            <a:r>
              <a:rPr lang="en-US" sz="1800" dirty="0"/>
              <a:t>(see </a:t>
            </a:r>
            <a:r>
              <a:rPr lang="en-US" sz="1800" i="1" dirty="0"/>
              <a:t>Dismantling the Racism Machine</a:t>
            </a:r>
            <a:r>
              <a:rPr lang="en-US" sz="1800" dirty="0"/>
              <a:t>, pages 96)</a:t>
            </a:r>
            <a:endParaRPr lang="en-US" sz="2800" dirty="0"/>
          </a:p>
          <a:p>
            <a:pPr marL="82296" indent="0">
              <a:buNone/>
            </a:pPr>
            <a:endParaRPr lang="en-US" dirty="0"/>
          </a:p>
        </p:txBody>
      </p:sp>
    </p:spTree>
    <p:extLst>
      <p:ext uri="{BB962C8B-B14F-4D97-AF65-F5344CB8AC3E}">
        <p14:creationId xmlns:p14="http://schemas.microsoft.com/office/powerpoint/2010/main" val="39645747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022555" y="274638"/>
            <a:ext cx="7911133" cy="846240"/>
          </a:xfrm>
        </p:spPr>
        <p:txBody>
          <a:bodyPr>
            <a:noAutofit/>
          </a:bodyPr>
          <a:lstStyle/>
          <a:p>
            <a:r>
              <a:rPr lang="en-US" sz="3400" dirty="0"/>
              <a:t>Census: 1940</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022555" y="1229032"/>
            <a:ext cx="7911133" cy="5528027"/>
          </a:xfrm>
        </p:spPr>
        <p:txBody>
          <a:bodyPr>
            <a:noAutofit/>
          </a:bodyPr>
          <a:lstStyle/>
          <a:p>
            <a:pPr marL="82296" indent="0">
              <a:buNone/>
            </a:pPr>
            <a:r>
              <a:rPr lang="en-US" sz="3400" dirty="0"/>
              <a:t>Racial category “Japanese”</a:t>
            </a:r>
          </a:p>
          <a:p>
            <a:r>
              <a:rPr lang="en-US" sz="3400" i="1" dirty="0"/>
              <a:t>Washington Post </a:t>
            </a:r>
            <a:r>
              <a:rPr lang="en-US" sz="3400" dirty="0"/>
              <a:t>recently</a:t>
            </a:r>
            <a:r>
              <a:rPr lang="en-US" sz="3400" i="1" dirty="0"/>
              <a:t> </a:t>
            </a:r>
            <a:r>
              <a:rPr lang="en-US" sz="3400" dirty="0"/>
              <a:t>reports “Secret use of census info helped send Japanese Americans to internment camps in WWII” (</a:t>
            </a:r>
            <a:r>
              <a:rPr lang="it" sz="3400" dirty="0"/>
              <a:t>Lori Aratani 4/6/18)</a:t>
            </a:r>
          </a:p>
          <a:p>
            <a:pPr marL="82296" indent="0">
              <a:buNone/>
            </a:pPr>
            <a:endParaRPr lang="en-US" sz="2800" dirty="0"/>
          </a:p>
        </p:txBody>
      </p:sp>
    </p:spTree>
    <p:extLst>
      <p:ext uri="{BB962C8B-B14F-4D97-AF65-F5344CB8AC3E}">
        <p14:creationId xmlns:p14="http://schemas.microsoft.com/office/powerpoint/2010/main" val="1888704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7BAF2-520F-3549-8AC9-8CD755580E25}"/>
              </a:ext>
            </a:extLst>
          </p:cNvPr>
          <p:cNvSpPr>
            <a:spLocks noGrp="1"/>
          </p:cNvSpPr>
          <p:nvPr>
            <p:ph type="title"/>
          </p:nvPr>
        </p:nvSpPr>
        <p:spPr/>
        <p:txBody>
          <a:bodyPr/>
          <a:lstStyle/>
          <a:p>
            <a:r>
              <a:rPr lang="en-US" dirty="0"/>
              <a:t>Post-Civil Rights Census</a:t>
            </a:r>
          </a:p>
        </p:txBody>
      </p:sp>
      <p:sp>
        <p:nvSpPr>
          <p:cNvPr id="3" name="Content Placeholder 2">
            <a:extLst>
              <a:ext uri="{FF2B5EF4-FFF2-40B4-BE49-F238E27FC236}">
                <a16:creationId xmlns:a16="http://schemas.microsoft.com/office/drawing/2014/main" id="{ECC60C49-30EB-674C-8DC9-E01498DD7598}"/>
              </a:ext>
            </a:extLst>
          </p:cNvPr>
          <p:cNvSpPr>
            <a:spLocks noGrp="1"/>
          </p:cNvSpPr>
          <p:nvPr>
            <p:ph idx="1"/>
          </p:nvPr>
        </p:nvSpPr>
        <p:spPr/>
        <p:txBody>
          <a:bodyPr/>
          <a:lstStyle/>
          <a:p>
            <a:r>
              <a:rPr lang="en-US" dirty="0"/>
              <a:t>People self-identify and fill out their own census form (since 1960)</a:t>
            </a:r>
          </a:p>
          <a:p>
            <a:r>
              <a:rPr lang="en-US" dirty="0"/>
              <a:t>Since 2000, people can identify as more than one race</a:t>
            </a:r>
          </a:p>
          <a:p>
            <a:endParaRPr lang="en-US" dirty="0"/>
          </a:p>
        </p:txBody>
      </p:sp>
    </p:spTree>
    <p:extLst>
      <p:ext uri="{BB962C8B-B14F-4D97-AF65-F5344CB8AC3E}">
        <p14:creationId xmlns:p14="http://schemas.microsoft.com/office/powerpoint/2010/main" val="15262774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7BAF2-520F-3549-8AC9-8CD755580E25}"/>
              </a:ext>
            </a:extLst>
          </p:cNvPr>
          <p:cNvSpPr>
            <a:spLocks noGrp="1"/>
          </p:cNvSpPr>
          <p:nvPr>
            <p:ph type="title"/>
          </p:nvPr>
        </p:nvSpPr>
        <p:spPr>
          <a:xfrm>
            <a:off x="1435608" y="274638"/>
            <a:ext cx="7498080" cy="739775"/>
          </a:xfrm>
        </p:spPr>
        <p:txBody>
          <a:bodyPr>
            <a:normAutofit fontScale="90000"/>
          </a:bodyPr>
          <a:lstStyle/>
          <a:p>
            <a:r>
              <a:rPr lang="en-US" dirty="0"/>
              <a:t>Post-Civil Rights Census</a:t>
            </a:r>
          </a:p>
        </p:txBody>
      </p:sp>
      <p:sp>
        <p:nvSpPr>
          <p:cNvPr id="3" name="Content Placeholder 2">
            <a:extLst>
              <a:ext uri="{FF2B5EF4-FFF2-40B4-BE49-F238E27FC236}">
                <a16:creationId xmlns:a16="http://schemas.microsoft.com/office/drawing/2014/main" id="{ECC60C49-30EB-674C-8DC9-E01498DD7598}"/>
              </a:ext>
            </a:extLst>
          </p:cNvPr>
          <p:cNvSpPr>
            <a:spLocks noGrp="1"/>
          </p:cNvSpPr>
          <p:nvPr>
            <p:ph idx="1"/>
          </p:nvPr>
        </p:nvSpPr>
        <p:spPr>
          <a:xfrm>
            <a:off x="1143000" y="1014413"/>
            <a:ext cx="7790688" cy="5729287"/>
          </a:xfrm>
        </p:spPr>
        <p:txBody>
          <a:bodyPr>
            <a:noAutofit/>
          </a:bodyPr>
          <a:lstStyle/>
          <a:p>
            <a:pPr marL="82296" indent="0">
              <a:buNone/>
            </a:pPr>
            <a:r>
              <a:rPr lang="en-US" sz="2800" dirty="0"/>
              <a:t>The Census Bureau’s website says:</a:t>
            </a:r>
          </a:p>
          <a:p>
            <a:r>
              <a:rPr lang="en-US" sz="2800" dirty="0"/>
              <a:t>“The racial categories included in the census questionnaire generally reflect a social definition of race recognized in this country and not an attempt to define race biologically, anthropologically, or genetically.”</a:t>
            </a:r>
          </a:p>
          <a:p>
            <a:r>
              <a:rPr lang="en-US" sz="2800" dirty="0"/>
              <a:t>“Information on race is required for many Federal programs and is critical in making policy decisions, particularly for civil rights. States use these data to meet legislative redistricting principles. Race data also are used to promote equal employment opportunities and to assess racial disparities in health and environmental risks.”</a:t>
            </a:r>
          </a:p>
        </p:txBody>
      </p:sp>
    </p:spTree>
    <p:extLst>
      <p:ext uri="{BB962C8B-B14F-4D97-AF65-F5344CB8AC3E}">
        <p14:creationId xmlns:p14="http://schemas.microsoft.com/office/powerpoint/2010/main" val="3941239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7BAF2-520F-3549-8AC9-8CD755580E25}"/>
              </a:ext>
            </a:extLst>
          </p:cNvPr>
          <p:cNvSpPr>
            <a:spLocks noGrp="1"/>
          </p:cNvSpPr>
          <p:nvPr>
            <p:ph type="title"/>
          </p:nvPr>
        </p:nvSpPr>
        <p:spPr/>
        <p:txBody>
          <a:bodyPr/>
          <a:lstStyle/>
          <a:p>
            <a:r>
              <a:rPr lang="en-US" dirty="0"/>
              <a:t>Challenging the Census</a:t>
            </a:r>
          </a:p>
        </p:txBody>
      </p:sp>
      <p:sp>
        <p:nvSpPr>
          <p:cNvPr id="3" name="Content Placeholder 2">
            <a:extLst>
              <a:ext uri="{FF2B5EF4-FFF2-40B4-BE49-F238E27FC236}">
                <a16:creationId xmlns:a16="http://schemas.microsoft.com/office/drawing/2014/main" id="{ECC60C49-30EB-674C-8DC9-E01498DD7598}"/>
              </a:ext>
            </a:extLst>
          </p:cNvPr>
          <p:cNvSpPr>
            <a:spLocks noGrp="1"/>
          </p:cNvSpPr>
          <p:nvPr>
            <p:ph idx="1"/>
          </p:nvPr>
        </p:nvSpPr>
        <p:spPr/>
        <p:txBody>
          <a:bodyPr>
            <a:normAutofit fontScale="85000" lnSpcReduction="10000"/>
          </a:bodyPr>
          <a:lstStyle/>
          <a:p>
            <a:r>
              <a:rPr lang="en-US" dirty="0"/>
              <a:t>In other words, the Census Bureau explicitly acknowledges that race is a social construct and not biological and that they want to use the data they collect to advance civil rights</a:t>
            </a:r>
          </a:p>
          <a:p>
            <a:r>
              <a:rPr lang="en-US" dirty="0"/>
              <a:t>However, the Census Bureau uses the 5 racial categories that Johann Blumenbach developed in the late 1700s, which became very foundation of false ideology that race is biological and hierarchical that we’ve been talking about</a:t>
            </a:r>
          </a:p>
          <a:p>
            <a:r>
              <a:rPr lang="en-US" dirty="0"/>
              <a:t>How can the Census Bureau reconcile continuing to use something that was a weapon of white supremacy to supposedly advance civil rights?</a:t>
            </a:r>
          </a:p>
        </p:txBody>
      </p:sp>
    </p:spTree>
    <p:extLst>
      <p:ext uri="{BB962C8B-B14F-4D97-AF65-F5344CB8AC3E}">
        <p14:creationId xmlns:p14="http://schemas.microsoft.com/office/powerpoint/2010/main" val="3384187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7BAF2-520F-3549-8AC9-8CD755580E25}"/>
              </a:ext>
            </a:extLst>
          </p:cNvPr>
          <p:cNvSpPr>
            <a:spLocks noGrp="1"/>
          </p:cNvSpPr>
          <p:nvPr>
            <p:ph type="title"/>
          </p:nvPr>
        </p:nvSpPr>
        <p:spPr>
          <a:xfrm>
            <a:off x="1435608" y="88900"/>
            <a:ext cx="7498080" cy="854075"/>
          </a:xfrm>
        </p:spPr>
        <p:txBody>
          <a:bodyPr>
            <a:normAutofit/>
          </a:bodyPr>
          <a:lstStyle/>
          <a:p>
            <a:r>
              <a:rPr lang="en-US" sz="4000" dirty="0"/>
              <a:t>Media reports census results</a:t>
            </a:r>
          </a:p>
        </p:txBody>
      </p:sp>
      <p:sp>
        <p:nvSpPr>
          <p:cNvPr id="3" name="Content Placeholder 2">
            <a:extLst>
              <a:ext uri="{FF2B5EF4-FFF2-40B4-BE49-F238E27FC236}">
                <a16:creationId xmlns:a16="http://schemas.microsoft.com/office/drawing/2014/main" id="{ECC60C49-30EB-674C-8DC9-E01498DD7598}"/>
              </a:ext>
            </a:extLst>
          </p:cNvPr>
          <p:cNvSpPr>
            <a:spLocks noGrp="1"/>
          </p:cNvSpPr>
          <p:nvPr>
            <p:ph idx="1"/>
          </p:nvPr>
        </p:nvSpPr>
        <p:spPr>
          <a:xfrm>
            <a:off x="1228725" y="942975"/>
            <a:ext cx="7704963" cy="5640387"/>
          </a:xfrm>
        </p:spPr>
        <p:txBody>
          <a:bodyPr>
            <a:normAutofit fontScale="77500" lnSpcReduction="20000"/>
          </a:bodyPr>
          <a:lstStyle/>
          <a:p>
            <a:pPr marL="82296" indent="0">
              <a:buNone/>
            </a:pPr>
            <a:r>
              <a:rPr lang="en-US" dirty="0"/>
              <a:t>In 2001</a:t>
            </a:r>
          </a:p>
          <a:p>
            <a:r>
              <a:rPr lang="en-US" dirty="0"/>
              <a:t>“Latinos Surge in Census Count Officials Surprised By 2000 Figures”</a:t>
            </a:r>
          </a:p>
          <a:p>
            <a:r>
              <a:rPr lang="en-US" dirty="0"/>
              <a:t>“New Census Shows Hispanics Are Even with Blacks in U.S.”</a:t>
            </a:r>
          </a:p>
          <a:p>
            <a:pPr marL="82296" indent="0">
              <a:buNone/>
            </a:pPr>
            <a:r>
              <a:rPr lang="en-US" dirty="0"/>
              <a:t>In 2003</a:t>
            </a:r>
          </a:p>
          <a:p>
            <a:r>
              <a:rPr lang="en-US" dirty="0"/>
              <a:t>“Latinos Now Top Minority”</a:t>
            </a:r>
          </a:p>
          <a:p>
            <a:pPr marL="82296" indent="0">
              <a:buNone/>
            </a:pPr>
            <a:r>
              <a:rPr lang="en-US" dirty="0"/>
              <a:t>In 2005</a:t>
            </a:r>
          </a:p>
          <a:p>
            <a:r>
              <a:rPr lang="en-US" dirty="0"/>
              <a:t>“Census: Hispanics are Fastest Growing Minority” </a:t>
            </a:r>
          </a:p>
          <a:p>
            <a:pPr marL="82296" indent="0">
              <a:buNone/>
            </a:pPr>
            <a:r>
              <a:rPr lang="en-US" dirty="0"/>
              <a:t>In 2008</a:t>
            </a:r>
          </a:p>
          <a:p>
            <a:r>
              <a:rPr lang="en-US" dirty="0"/>
              <a:t>“In a Generation, Minorities May Be the U.S. Majority” </a:t>
            </a:r>
          </a:p>
          <a:p>
            <a:pPr marL="82296" indent="0">
              <a:buNone/>
            </a:pPr>
            <a:r>
              <a:rPr lang="en-US" dirty="0"/>
              <a:t>In 2009</a:t>
            </a:r>
          </a:p>
          <a:p>
            <a:r>
              <a:rPr lang="en-US" dirty="0"/>
              <a:t>“Projections Put Whites in Minority in U.S. by 2050” </a:t>
            </a:r>
          </a:p>
        </p:txBody>
      </p:sp>
    </p:spTree>
    <p:extLst>
      <p:ext uri="{BB962C8B-B14F-4D97-AF65-F5344CB8AC3E}">
        <p14:creationId xmlns:p14="http://schemas.microsoft.com/office/powerpoint/2010/main" val="2742811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7BAF2-520F-3549-8AC9-8CD755580E25}"/>
              </a:ext>
            </a:extLst>
          </p:cNvPr>
          <p:cNvSpPr>
            <a:spLocks noGrp="1"/>
          </p:cNvSpPr>
          <p:nvPr>
            <p:ph type="title"/>
          </p:nvPr>
        </p:nvSpPr>
        <p:spPr/>
        <p:txBody>
          <a:bodyPr/>
          <a:lstStyle/>
          <a:p>
            <a:r>
              <a:rPr lang="en-US" dirty="0"/>
              <a:t>2010 Census: Questions 8 &amp; 9</a:t>
            </a:r>
          </a:p>
        </p:txBody>
      </p:sp>
      <p:sp>
        <p:nvSpPr>
          <p:cNvPr id="3" name="Content Placeholder 2">
            <a:extLst>
              <a:ext uri="{FF2B5EF4-FFF2-40B4-BE49-F238E27FC236}">
                <a16:creationId xmlns:a16="http://schemas.microsoft.com/office/drawing/2014/main" id="{ECC60C49-30EB-674C-8DC9-E01498DD7598}"/>
              </a:ext>
            </a:extLst>
          </p:cNvPr>
          <p:cNvSpPr>
            <a:spLocks noGrp="1"/>
          </p:cNvSpPr>
          <p:nvPr>
            <p:ph idx="1"/>
          </p:nvPr>
        </p:nvSpPr>
        <p:spPr/>
        <p:txBody>
          <a:bodyPr>
            <a:normAutofit/>
          </a:bodyPr>
          <a:lstStyle/>
          <a:p>
            <a:pPr marL="82296" indent="0">
              <a:buNone/>
            </a:pPr>
            <a:r>
              <a:rPr lang="en-US" dirty="0"/>
              <a:t>See handout for copy of 2010 Census</a:t>
            </a:r>
          </a:p>
          <a:p>
            <a:r>
              <a:rPr lang="en-US" dirty="0"/>
              <a:t>Question 8: “origin”</a:t>
            </a:r>
          </a:p>
          <a:p>
            <a:pPr lvl="1"/>
            <a:r>
              <a:rPr lang="en-US" dirty="0"/>
              <a:t>Hispanic? Yes/No</a:t>
            </a:r>
          </a:p>
          <a:p>
            <a:r>
              <a:rPr lang="en-US" dirty="0"/>
              <a:t>Question 9: “race”</a:t>
            </a:r>
          </a:p>
          <a:p>
            <a:pPr lvl="1"/>
            <a:r>
              <a:rPr lang="en-US" dirty="0"/>
              <a:t>5 options plus “Some other race”</a:t>
            </a:r>
          </a:p>
          <a:p>
            <a:pPr lvl="1"/>
            <a:r>
              <a:rPr lang="en-US" dirty="0"/>
              <a:t>Doesn’t include Hispanic</a:t>
            </a:r>
          </a:p>
          <a:p>
            <a:r>
              <a:rPr lang="en-US" dirty="0"/>
              <a:t>Results: “Some other race” is 3</a:t>
            </a:r>
            <a:r>
              <a:rPr lang="en-US" baseline="30000" dirty="0"/>
              <a:t>rd</a:t>
            </a:r>
            <a:r>
              <a:rPr lang="en-US" dirty="0"/>
              <a:t> most popular choice, especially for people who said yes to Question 8</a:t>
            </a:r>
          </a:p>
        </p:txBody>
      </p:sp>
    </p:spTree>
    <p:extLst>
      <p:ext uri="{BB962C8B-B14F-4D97-AF65-F5344CB8AC3E}">
        <p14:creationId xmlns:p14="http://schemas.microsoft.com/office/powerpoint/2010/main" val="3765033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7BAF2-520F-3549-8AC9-8CD755580E25}"/>
              </a:ext>
            </a:extLst>
          </p:cNvPr>
          <p:cNvSpPr>
            <a:spLocks noGrp="1"/>
          </p:cNvSpPr>
          <p:nvPr>
            <p:ph type="title"/>
          </p:nvPr>
        </p:nvSpPr>
        <p:spPr>
          <a:xfrm>
            <a:off x="1435608" y="88900"/>
            <a:ext cx="7498080" cy="854075"/>
          </a:xfrm>
        </p:spPr>
        <p:txBody>
          <a:bodyPr>
            <a:normAutofit/>
          </a:bodyPr>
          <a:lstStyle/>
          <a:p>
            <a:pPr algn="ctr"/>
            <a:r>
              <a:rPr lang="en-US" sz="4000" dirty="0"/>
              <a:t>2020 Census</a:t>
            </a:r>
          </a:p>
        </p:txBody>
      </p:sp>
      <p:sp>
        <p:nvSpPr>
          <p:cNvPr id="3" name="Content Placeholder 2">
            <a:extLst>
              <a:ext uri="{FF2B5EF4-FFF2-40B4-BE49-F238E27FC236}">
                <a16:creationId xmlns:a16="http://schemas.microsoft.com/office/drawing/2014/main" id="{ECC60C49-30EB-674C-8DC9-E01498DD7598}"/>
              </a:ext>
            </a:extLst>
          </p:cNvPr>
          <p:cNvSpPr>
            <a:spLocks noGrp="1"/>
          </p:cNvSpPr>
          <p:nvPr>
            <p:ph idx="1"/>
          </p:nvPr>
        </p:nvSpPr>
        <p:spPr>
          <a:xfrm>
            <a:off x="1228725" y="942975"/>
            <a:ext cx="7704963" cy="5640387"/>
          </a:xfrm>
        </p:spPr>
        <p:txBody>
          <a:bodyPr>
            <a:normAutofit/>
          </a:bodyPr>
          <a:lstStyle/>
          <a:p>
            <a:r>
              <a:rPr lang="en-US" dirty="0"/>
              <a:t>Citizenship question?</a:t>
            </a:r>
          </a:p>
          <a:p>
            <a:r>
              <a:rPr lang="en-US" dirty="0"/>
              <a:t>Administration is proceeding but there are many lawsuits</a:t>
            </a:r>
          </a:p>
          <a:p>
            <a:r>
              <a:rPr lang="en-US" dirty="0"/>
              <a:t>Follow NPR census analyst </a:t>
            </a:r>
            <a:r>
              <a:rPr lang="en-US" dirty="0" err="1"/>
              <a:t>Hansi</a:t>
            </a:r>
            <a:r>
              <a:rPr lang="en-US" dirty="0"/>
              <a:t> Lo Wang</a:t>
            </a:r>
          </a:p>
          <a:p>
            <a:r>
              <a:rPr lang="en-US" dirty="0"/>
              <a:t>Revised “origin” and “race” questions (see handout for proposed 2020 Census)</a:t>
            </a:r>
          </a:p>
        </p:txBody>
      </p:sp>
    </p:spTree>
    <p:extLst>
      <p:ext uri="{BB962C8B-B14F-4D97-AF65-F5344CB8AC3E}">
        <p14:creationId xmlns:p14="http://schemas.microsoft.com/office/powerpoint/2010/main" val="6070233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Questions? Comments?</a:t>
            </a:r>
          </a:p>
        </p:txBody>
      </p:sp>
      <p:sp>
        <p:nvSpPr>
          <p:cNvPr id="3" name="Content Placeholder 2"/>
          <p:cNvSpPr>
            <a:spLocks noGrp="1"/>
          </p:cNvSpPr>
          <p:nvPr>
            <p:ph idx="1"/>
          </p:nvPr>
        </p:nvSpPr>
        <p:spPr>
          <a:xfrm>
            <a:off x="1435608" y="1447800"/>
            <a:ext cx="7498080" cy="4635500"/>
          </a:xfrm>
        </p:spPr>
        <p:txBody>
          <a:bodyPr>
            <a:normAutofit fontScale="92500" lnSpcReduction="20000"/>
          </a:bodyPr>
          <a:lstStyle/>
          <a:p>
            <a:r>
              <a:rPr lang="en-US" dirty="0"/>
              <a:t>Thanks to the Leisure Learning Program, sponsored by the Friends of the </a:t>
            </a:r>
            <a:r>
              <a:rPr lang="en-US" dirty="0" err="1"/>
              <a:t>Bernards</a:t>
            </a:r>
            <a:r>
              <a:rPr lang="en-US" dirty="0"/>
              <a:t> Township Library and the </a:t>
            </a:r>
            <a:r>
              <a:rPr lang="en-US" dirty="0" err="1"/>
              <a:t>Bernards</a:t>
            </a:r>
            <a:r>
              <a:rPr lang="en-US" dirty="0"/>
              <a:t> Township Library</a:t>
            </a:r>
          </a:p>
          <a:p>
            <a:r>
              <a:rPr lang="en-US" i="1" dirty="0"/>
              <a:t>Dismantling the Racism Machine: A Manual and Toolbox </a:t>
            </a:r>
            <a:r>
              <a:rPr lang="en-US" dirty="0"/>
              <a:t>is available at </a:t>
            </a:r>
            <a:r>
              <a:rPr lang="en-US" dirty="0" err="1"/>
              <a:t>routledge.com</a:t>
            </a:r>
            <a:r>
              <a:rPr lang="en-US" dirty="0"/>
              <a:t> and Amazon</a:t>
            </a:r>
          </a:p>
          <a:p>
            <a:r>
              <a:rPr lang="en-US" dirty="0"/>
              <a:t>Visit my website </a:t>
            </a:r>
            <a:r>
              <a:rPr lang="en-US" dirty="0" err="1"/>
              <a:t>dividednolonger.com</a:t>
            </a:r>
            <a:r>
              <a:rPr lang="en-US" dirty="0"/>
              <a:t> for this </a:t>
            </a:r>
            <a:r>
              <a:rPr lang="en-US" dirty="0" err="1"/>
              <a:t>Powerpoint</a:t>
            </a:r>
            <a:r>
              <a:rPr lang="en-US" dirty="0"/>
              <a:t> and many resources, </a:t>
            </a:r>
            <a:r>
              <a:rPr lang="en-US" dirty="0" err="1"/>
              <a:t>inc.</a:t>
            </a:r>
            <a:r>
              <a:rPr lang="en-US" dirty="0"/>
              <a:t> a page for this series under My Presentations</a:t>
            </a:r>
          </a:p>
          <a:p>
            <a:r>
              <a:rPr lang="en-US" dirty="0"/>
              <a:t>Email me: </a:t>
            </a:r>
            <a:r>
              <a:rPr lang="en-US" dirty="0" err="1"/>
              <a:t>dividednolonger@gmail.com</a:t>
            </a:r>
            <a:endParaRPr lang="en-US" dirty="0"/>
          </a:p>
        </p:txBody>
      </p:sp>
    </p:spTree>
    <p:extLst>
      <p:ext uri="{BB962C8B-B14F-4D97-AF65-F5344CB8AC3E}">
        <p14:creationId xmlns:p14="http://schemas.microsoft.com/office/powerpoint/2010/main" val="37257841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13389</TotalTime>
  <Words>1635</Words>
  <Application>Microsoft Office PowerPoint</Application>
  <PresentationFormat>On-screen Show (4:3)</PresentationFormat>
  <Paragraphs>130</Paragraphs>
  <Slides>20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Calibri</vt:lpstr>
      <vt:lpstr>Gill Sans MT</vt:lpstr>
      <vt:lpstr>Verdana</vt:lpstr>
      <vt:lpstr>Wingdings 2</vt:lpstr>
      <vt:lpstr>Solstice</vt:lpstr>
      <vt:lpstr>Dismantling the Racism Machine Part 5</vt:lpstr>
      <vt:lpstr>Resources on my website</vt:lpstr>
      <vt:lpstr>How can my book help you?</vt:lpstr>
      <vt:lpstr>Review: Whiteness</vt:lpstr>
      <vt:lpstr>Slavery &amp; US Constitutional Convention, 1787</vt:lpstr>
      <vt:lpstr>Census</vt:lpstr>
      <vt:lpstr>Census gives legitimacy to idea of racial categorization and to categories used</vt:lpstr>
      <vt:lpstr>Census: 1840</vt:lpstr>
      <vt:lpstr>Census: 1870</vt:lpstr>
      <vt:lpstr>Census: 1930</vt:lpstr>
      <vt:lpstr>Census: 1930 – Scholarly analysis</vt:lpstr>
      <vt:lpstr>Census: 1930 and 1940</vt:lpstr>
      <vt:lpstr>Census: 1940</vt:lpstr>
      <vt:lpstr>Post-Civil Rights Census</vt:lpstr>
      <vt:lpstr>Post-Civil Rights Census</vt:lpstr>
      <vt:lpstr>Challenging the Census</vt:lpstr>
      <vt:lpstr>Media reports census results</vt:lpstr>
      <vt:lpstr>2010 Census: Questions 8 &amp; 9</vt:lpstr>
      <vt:lpstr>2020 Census</vt:lpstr>
      <vt:lpstr>Questions? Comments?</vt:lpstr>
    </vt:vector>
  </TitlesOfParts>
  <Company>RVCC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Netroots Nation</dc:title>
  <dc:creator>Karen Gaffney</dc:creator>
  <cp:lastModifiedBy>Gaffney,Karen</cp:lastModifiedBy>
  <cp:revision>364</cp:revision>
  <cp:lastPrinted>2019-04-08T00:07:46Z</cp:lastPrinted>
  <dcterms:created xsi:type="dcterms:W3CDTF">2017-07-27T11:06:47Z</dcterms:created>
  <dcterms:modified xsi:type="dcterms:W3CDTF">2019-04-15T16:04:25Z</dcterms:modified>
</cp:coreProperties>
</file>