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17"/>
  </p:notesMasterIdLst>
  <p:handoutMasterIdLst>
    <p:handoutMasterId r:id="rId18"/>
  </p:handoutMasterIdLst>
  <p:sldIdLst>
    <p:sldId id="256" r:id="rId2"/>
    <p:sldId id="312" r:id="rId3"/>
    <p:sldId id="295" r:id="rId4"/>
    <p:sldId id="322" r:id="rId5"/>
    <p:sldId id="317" r:id="rId6"/>
    <p:sldId id="306" r:id="rId7"/>
    <p:sldId id="337" r:id="rId8"/>
    <p:sldId id="324" r:id="rId9"/>
    <p:sldId id="338" r:id="rId10"/>
    <p:sldId id="330" r:id="rId11"/>
    <p:sldId id="331" r:id="rId12"/>
    <p:sldId id="333" r:id="rId13"/>
    <p:sldId id="335" r:id="rId14"/>
    <p:sldId id="336" r:id="rId15"/>
    <p:sldId id="290"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77" autoAdjust="0"/>
    <p:restoredTop sz="94681" autoAdjust="0"/>
  </p:normalViewPr>
  <p:slideViewPr>
    <p:cSldViewPr snapToGrid="0" snapToObjects="1">
      <p:cViewPr varScale="1">
        <p:scale>
          <a:sx n="107" d="100"/>
          <a:sy n="107" d="100"/>
        </p:scale>
        <p:origin x="65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6ECE71C-9FB9-074C-A3E2-70533E2557FE}" type="datetimeFigureOut">
              <a:rPr lang="en-US" smtClean="0"/>
              <a:t>4/7/19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23F5B34-B794-F546-8B8E-2C9745CCEE28}" type="slidenum">
              <a:rPr lang="en-US" smtClean="0"/>
              <a:t>‹#›</a:t>
            </a:fld>
            <a:endParaRPr lang="en-US"/>
          </a:p>
        </p:txBody>
      </p:sp>
    </p:spTree>
    <p:extLst>
      <p:ext uri="{BB962C8B-B14F-4D97-AF65-F5344CB8AC3E}">
        <p14:creationId xmlns:p14="http://schemas.microsoft.com/office/powerpoint/2010/main" val="131044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910401D-E0B3-A64E-8593-840096A4AEE3}" type="datetimeFigureOut">
              <a:rPr lang="en-US" smtClean="0"/>
              <a:t>4/7/19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1C469FC-19EA-5141-8061-1BA882A3A33F}" type="slidenum">
              <a:rPr lang="en-US" smtClean="0"/>
              <a:t>‹#›</a:t>
            </a:fld>
            <a:endParaRPr lang="en-US"/>
          </a:p>
        </p:txBody>
      </p:sp>
    </p:spTree>
    <p:extLst>
      <p:ext uri="{BB962C8B-B14F-4D97-AF65-F5344CB8AC3E}">
        <p14:creationId xmlns:p14="http://schemas.microsoft.com/office/powerpoint/2010/main" val="1621676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C469FC-19EA-5141-8061-1BA882A3A33F}" type="slidenum">
              <a:rPr lang="en-US" smtClean="0"/>
              <a:t>1</a:t>
            </a:fld>
            <a:endParaRPr lang="en-US"/>
          </a:p>
        </p:txBody>
      </p:sp>
    </p:spTree>
    <p:extLst>
      <p:ext uri="{BB962C8B-B14F-4D97-AF65-F5344CB8AC3E}">
        <p14:creationId xmlns:p14="http://schemas.microsoft.com/office/powerpoint/2010/main" val="222695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4AF466F-BDA4-4F18-9C7B-FF0A9A1B0E80}" type="datetime1">
              <a:rPr lang="en-US" smtClean="0"/>
              <a:pPr/>
              <a:t>4/7/19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CEF607B-A47E-422C-9BEF-122CCDB7C526}"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6EE300C-6FC5-4FC3-AF1A-075E4F50620D}" type="datetime1">
              <a:rPr lang="en-US" smtClean="0"/>
              <a:pPr/>
              <a:t>4/7/19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D295D-4A77-4DEB-B04C-9F4282A8BC04}" type="datetime1">
              <a:rPr lang="en-US" smtClean="0"/>
              <a:pPr/>
              <a:t>4/7/19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4/7/19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FDF226C0-9885-4BA9-BBFA-A52CBFEBB775}" type="datetime1">
              <a:rPr lang="en-US" smtClean="0"/>
              <a:pPr/>
              <a:t>4/7/19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BEE1B38-C5EB-4D66-9137-0AFE9CDEDE8F}" type="datetime1">
              <a:rPr lang="en-US" smtClean="0"/>
              <a:pPr/>
              <a:t>4/7/19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27B613C-1AD7-49D3-885D-F654C5CDBAA6}" type="datetime1">
              <a:rPr lang="en-US" smtClean="0"/>
              <a:pPr/>
              <a:t>4/7/19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8FB4290-6522-4139-852E-05BD9E7F0D2E}"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B955F9-81EA-47C5-8059-9E5C2B437C70}" type="datetime1">
              <a:rPr lang="en-US" smtClean="0"/>
              <a:pPr/>
              <a:t>4/7/19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7B613C-1AD7-49D3-885D-F654C5CDBAA6}" type="datetime1">
              <a:rPr lang="en-US" smtClean="0"/>
              <a:pPr/>
              <a:t>4/7/19</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2D2B3B-882E-40F3-A32F-6DD516915044}"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29792"/>
            <a:ext cx="7406640" cy="2088555"/>
          </a:xfrm>
        </p:spPr>
        <p:txBody>
          <a:bodyPr>
            <a:noAutofit/>
          </a:bodyPr>
          <a:lstStyle/>
          <a:p>
            <a:pPr algn="ctr"/>
            <a:r>
              <a:rPr lang="en-US" sz="4000" i="1" dirty="0"/>
              <a:t>Dismantling the Racism Machine</a:t>
            </a:r>
            <a:br>
              <a:rPr lang="en-US" sz="4000" i="1" dirty="0"/>
            </a:br>
            <a:r>
              <a:rPr lang="en-US" sz="4000" dirty="0"/>
              <a:t>Part 4</a:t>
            </a:r>
          </a:p>
        </p:txBody>
      </p:sp>
      <p:sp>
        <p:nvSpPr>
          <p:cNvPr id="3" name="Subtitle 2"/>
          <p:cNvSpPr>
            <a:spLocks noGrp="1"/>
          </p:cNvSpPr>
          <p:nvPr>
            <p:ph type="subTitle" idx="1"/>
          </p:nvPr>
        </p:nvSpPr>
        <p:spPr>
          <a:xfrm>
            <a:off x="1432560" y="2562725"/>
            <a:ext cx="7406640" cy="4093713"/>
          </a:xfrm>
        </p:spPr>
        <p:txBody>
          <a:bodyPr>
            <a:normAutofit fontScale="92500" lnSpcReduction="20000"/>
          </a:bodyPr>
          <a:lstStyle/>
          <a:p>
            <a:endParaRPr lang="en-US" dirty="0"/>
          </a:p>
          <a:p>
            <a:r>
              <a:rPr lang="en-US" dirty="0"/>
              <a:t>Dr. Karen Gaffney</a:t>
            </a:r>
          </a:p>
          <a:p>
            <a:r>
              <a:rPr lang="en-US" dirty="0"/>
              <a:t>English Department</a:t>
            </a:r>
          </a:p>
          <a:p>
            <a:r>
              <a:rPr lang="en-US" dirty="0"/>
              <a:t>Raritan Valley Community College</a:t>
            </a:r>
          </a:p>
          <a:p>
            <a:r>
              <a:rPr lang="en-US" dirty="0"/>
              <a:t>Branchburg, NJ</a:t>
            </a:r>
          </a:p>
          <a:p>
            <a:endParaRPr lang="en-US" dirty="0"/>
          </a:p>
          <a:p>
            <a:endParaRPr lang="en-US" sz="2000" dirty="0"/>
          </a:p>
          <a:p>
            <a:endParaRPr lang="en-US" sz="2000" dirty="0"/>
          </a:p>
          <a:p>
            <a:r>
              <a:rPr lang="en-US" sz="2000" dirty="0"/>
              <a:t>Blog: dividednolonger.com</a:t>
            </a:r>
          </a:p>
          <a:p>
            <a:r>
              <a:rPr lang="en-US" sz="2000" dirty="0"/>
              <a:t>Email: </a:t>
            </a:r>
            <a:r>
              <a:rPr lang="en-US" sz="2000" dirty="0" err="1"/>
              <a:t>dividednolonger@gmail.com</a:t>
            </a:r>
            <a:endParaRPr lang="en-US" sz="2000" dirty="0"/>
          </a:p>
          <a:p>
            <a:r>
              <a:rPr lang="en-US" sz="2000" dirty="0"/>
              <a:t>Twitter: @</a:t>
            </a:r>
            <a:r>
              <a:rPr lang="en-US" sz="2000" dirty="0" err="1"/>
              <a:t>dividednolonger</a:t>
            </a:r>
            <a:endParaRPr lang="en-US" sz="2000" dirty="0"/>
          </a:p>
          <a:p>
            <a:r>
              <a:rPr lang="en-US" sz="2000" dirty="0"/>
              <a:t>Pronouns: she/her/hers</a:t>
            </a:r>
          </a:p>
          <a:p>
            <a:endParaRPr lang="en-US" dirty="0"/>
          </a:p>
          <a:p>
            <a:endParaRPr lang="en-US" dirty="0"/>
          </a:p>
        </p:txBody>
      </p:sp>
      <p:pic>
        <p:nvPicPr>
          <p:cNvPr id="4" name="Picture 3"/>
          <p:cNvPicPr>
            <a:picLocks noChangeAspect="1"/>
          </p:cNvPicPr>
          <p:nvPr/>
        </p:nvPicPr>
        <p:blipFill>
          <a:blip r:embed="rId3"/>
          <a:stretch>
            <a:fillRect/>
          </a:stretch>
        </p:blipFill>
        <p:spPr>
          <a:xfrm>
            <a:off x="6805571" y="3822701"/>
            <a:ext cx="1627229" cy="2438400"/>
          </a:xfrm>
          <a:prstGeom prst="rect">
            <a:avLst/>
          </a:prstGeom>
        </p:spPr>
      </p:pic>
    </p:spTree>
    <p:extLst>
      <p:ext uri="{BB962C8B-B14F-4D97-AF65-F5344CB8AC3E}">
        <p14:creationId xmlns:p14="http://schemas.microsoft.com/office/powerpoint/2010/main" val="168416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16E8-FA0F-3740-AAA6-24050528FA5B}"/>
              </a:ext>
            </a:extLst>
          </p:cNvPr>
          <p:cNvSpPr>
            <a:spLocks noGrp="1"/>
          </p:cNvSpPr>
          <p:nvPr>
            <p:ph type="ctrTitle"/>
          </p:nvPr>
        </p:nvSpPr>
        <p:spPr>
          <a:xfrm>
            <a:off x="1432560" y="359896"/>
            <a:ext cx="7406640" cy="3745541"/>
          </a:xfrm>
        </p:spPr>
        <p:txBody>
          <a:bodyPr>
            <a:normAutofit fontScale="90000"/>
          </a:bodyPr>
          <a:lstStyle/>
          <a:p>
            <a:r>
              <a:rPr lang="en-US" sz="3600" dirty="0"/>
              <a:t>Today’s lecture is the 4</a:t>
            </a:r>
            <a:r>
              <a:rPr lang="en-US" sz="3600" baseline="30000" dirty="0"/>
              <a:t>th</a:t>
            </a:r>
            <a:r>
              <a:rPr lang="en-US" sz="3600" dirty="0"/>
              <a:t> of 8 based on my recent book:</a:t>
            </a:r>
            <a:br>
              <a:rPr lang="en-US" sz="3600" dirty="0"/>
            </a:br>
            <a:r>
              <a:rPr lang="en-US" sz="3600" b="1" i="1" dirty="0"/>
              <a:t>Dismantling the Racism Machine: </a:t>
            </a:r>
            <a:br>
              <a:rPr lang="en-US" sz="3600" b="1" i="1" dirty="0"/>
            </a:br>
            <a:r>
              <a:rPr lang="en-US" sz="3600" b="1" i="1" dirty="0"/>
              <a:t>A Manual and Toolbox </a:t>
            </a:r>
            <a:r>
              <a:rPr lang="en-US" sz="3600" dirty="0"/>
              <a:t>(Routledge, 2018)</a:t>
            </a:r>
            <a:br>
              <a:rPr lang="en-US" sz="3600" dirty="0"/>
            </a:br>
            <a:r>
              <a:rPr lang="en-US" sz="2700" i="1" dirty="0"/>
              <a:t>Reminder: some of you have asked about what to do with information you’re learning here; spread awareness to your circles; get my book &amp; organize book club readings &amp; discussions in your community groups, neighborhoods, church groups, etc.; last section of my book is devoted to action steps</a:t>
            </a:r>
            <a:endParaRPr lang="en-US" dirty="0"/>
          </a:p>
        </p:txBody>
      </p:sp>
      <p:sp>
        <p:nvSpPr>
          <p:cNvPr id="3" name="Subtitle 2">
            <a:extLst>
              <a:ext uri="{FF2B5EF4-FFF2-40B4-BE49-F238E27FC236}">
                <a16:creationId xmlns:a16="http://schemas.microsoft.com/office/drawing/2014/main" id="{F55CF54B-965B-BD40-9431-5803F563AE59}"/>
              </a:ext>
            </a:extLst>
          </p:cNvPr>
          <p:cNvSpPr>
            <a:spLocks noGrp="1"/>
          </p:cNvSpPr>
          <p:nvPr>
            <p:ph type="subTitle" idx="1"/>
          </p:nvPr>
        </p:nvSpPr>
        <p:spPr>
          <a:xfrm>
            <a:off x="1432560" y="4105437"/>
            <a:ext cx="7406640" cy="2138202"/>
          </a:xfrm>
        </p:spPr>
        <p:txBody>
          <a:bodyPr>
            <a:noAutofit/>
          </a:bodyPr>
          <a:lstStyle/>
          <a:p>
            <a:r>
              <a:rPr lang="en-US" sz="3000" dirty="0"/>
              <a:t>Today: </a:t>
            </a:r>
          </a:p>
          <a:p>
            <a:r>
              <a:rPr lang="en-US" sz="3000" dirty="0"/>
              <a:t>How were the mechanisms of the Racism Machine strengthened after the founding of the US? (to the end of the 1800s)</a:t>
            </a:r>
          </a:p>
        </p:txBody>
      </p:sp>
    </p:spTree>
    <p:extLst>
      <p:ext uri="{BB962C8B-B14F-4D97-AF65-F5344CB8AC3E}">
        <p14:creationId xmlns:p14="http://schemas.microsoft.com/office/powerpoint/2010/main" val="3242958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71339"/>
          </a:xfrm>
        </p:spPr>
        <p:txBody>
          <a:bodyPr>
            <a:noAutofit/>
          </a:bodyPr>
          <a:lstStyle/>
          <a:p>
            <a:pPr algn="ctr"/>
            <a:r>
              <a:rPr lang="en-US" dirty="0"/>
              <a:t>Review</a:t>
            </a:r>
          </a:p>
        </p:txBody>
      </p:sp>
      <p:sp>
        <p:nvSpPr>
          <p:cNvPr id="3" name="Content Placeholder 2"/>
          <p:cNvSpPr>
            <a:spLocks noGrp="1"/>
          </p:cNvSpPr>
          <p:nvPr>
            <p:ph idx="1"/>
          </p:nvPr>
        </p:nvSpPr>
        <p:spPr>
          <a:xfrm>
            <a:off x="1435608" y="1045977"/>
            <a:ext cx="7498080" cy="5528737"/>
          </a:xfrm>
        </p:spPr>
        <p:txBody>
          <a:bodyPr>
            <a:normAutofit/>
          </a:bodyPr>
          <a:lstStyle/>
          <a:p>
            <a:r>
              <a:rPr lang="en-US" dirty="0"/>
              <a:t>We chipped away at the false ideology that race is biological and recognized the reality that race is a human invention. That allowed us to see the Racism Machine more clearly.</a:t>
            </a:r>
          </a:p>
          <a:p>
            <a:r>
              <a:rPr lang="en-US" dirty="0"/>
              <a:t>We asked: Who built it? When? Why? How?</a:t>
            </a:r>
          </a:p>
          <a:p>
            <a:r>
              <a:rPr lang="en-US" dirty="0"/>
              <a:t>Bacon’s Rebellion, colonial Virginia (1676)</a:t>
            </a:r>
          </a:p>
        </p:txBody>
      </p:sp>
    </p:spTree>
    <p:extLst>
      <p:ext uri="{BB962C8B-B14F-4D97-AF65-F5344CB8AC3E}">
        <p14:creationId xmlns:p14="http://schemas.microsoft.com/office/powerpoint/2010/main" val="2439183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28F2-505D-A148-8409-DAE7782DD48C}"/>
              </a:ext>
            </a:extLst>
          </p:cNvPr>
          <p:cNvSpPr>
            <a:spLocks noGrp="1"/>
          </p:cNvSpPr>
          <p:nvPr>
            <p:ph type="title"/>
          </p:nvPr>
        </p:nvSpPr>
        <p:spPr/>
        <p:txBody>
          <a:bodyPr/>
          <a:lstStyle/>
          <a:p>
            <a:pPr algn="ctr"/>
            <a:r>
              <a:rPr lang="en-US" dirty="0"/>
              <a:t>Virginia slave codes, 1705</a:t>
            </a:r>
          </a:p>
        </p:txBody>
      </p:sp>
      <p:sp>
        <p:nvSpPr>
          <p:cNvPr id="3" name="Content Placeholder 2">
            <a:extLst>
              <a:ext uri="{FF2B5EF4-FFF2-40B4-BE49-F238E27FC236}">
                <a16:creationId xmlns:a16="http://schemas.microsoft.com/office/drawing/2014/main" id="{31B260A1-3777-364E-8E41-29FDAEE59529}"/>
              </a:ext>
            </a:extLst>
          </p:cNvPr>
          <p:cNvSpPr>
            <a:spLocks noGrp="1"/>
          </p:cNvSpPr>
          <p:nvPr>
            <p:ph idx="1"/>
          </p:nvPr>
        </p:nvSpPr>
        <p:spPr/>
        <p:txBody>
          <a:bodyPr>
            <a:normAutofit fontScale="92500" lnSpcReduction="20000"/>
          </a:bodyPr>
          <a:lstStyle/>
          <a:p>
            <a:r>
              <a:rPr lang="en-US" dirty="0"/>
              <a:t>Right to vote, right to serve on a jury, right to hold office were all taken away from black people who had property and were now deemed “persons incapable in law” </a:t>
            </a:r>
          </a:p>
          <a:p>
            <a:r>
              <a:rPr lang="en-US" dirty="0"/>
              <a:t>Black and Native American slaves are now “real estate,” permanent slaves, property with no rights</a:t>
            </a:r>
          </a:p>
          <a:p>
            <a:r>
              <a:rPr lang="en-US" dirty="0"/>
              <a:t>Servants are white and receive benefits when their period of indenture is over, including food, money, weapons; they can go to court if not treated well</a:t>
            </a:r>
          </a:p>
          <a:p>
            <a:pPr marL="82296" indent="0">
              <a:buNone/>
            </a:pPr>
            <a:r>
              <a:rPr lang="en-US" sz="2600" dirty="0"/>
              <a:t>(see </a:t>
            </a:r>
            <a:r>
              <a:rPr lang="en-US" sz="2600" i="1" dirty="0"/>
              <a:t>Dismantling the Racism Machine</a:t>
            </a:r>
            <a:r>
              <a:rPr lang="en-US" sz="2600" dirty="0"/>
              <a:t>, pages 68-70)</a:t>
            </a:r>
          </a:p>
          <a:p>
            <a:endParaRPr lang="en-US" dirty="0"/>
          </a:p>
        </p:txBody>
      </p:sp>
    </p:spTree>
    <p:extLst>
      <p:ext uri="{BB962C8B-B14F-4D97-AF65-F5344CB8AC3E}">
        <p14:creationId xmlns:p14="http://schemas.microsoft.com/office/powerpoint/2010/main" val="334110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D397-1675-8145-83F8-8D89BBD097EB}"/>
              </a:ext>
            </a:extLst>
          </p:cNvPr>
          <p:cNvSpPr>
            <a:spLocks noGrp="1"/>
          </p:cNvSpPr>
          <p:nvPr>
            <p:ph type="title"/>
          </p:nvPr>
        </p:nvSpPr>
        <p:spPr>
          <a:xfrm>
            <a:off x="1435608" y="274638"/>
            <a:ext cx="7498080" cy="604136"/>
          </a:xfrm>
        </p:spPr>
        <p:txBody>
          <a:bodyPr>
            <a:normAutofit fontScale="90000"/>
          </a:bodyPr>
          <a:lstStyle/>
          <a:p>
            <a:pPr algn="ctr"/>
            <a:r>
              <a:rPr lang="en-US" dirty="0"/>
              <a:t>Whiteness</a:t>
            </a:r>
          </a:p>
        </p:txBody>
      </p:sp>
      <p:sp>
        <p:nvSpPr>
          <p:cNvPr id="3" name="Content Placeholder 2">
            <a:extLst>
              <a:ext uri="{FF2B5EF4-FFF2-40B4-BE49-F238E27FC236}">
                <a16:creationId xmlns:a16="http://schemas.microsoft.com/office/drawing/2014/main" id="{436106CD-5C7A-AD4F-81EF-977C9A301E5E}"/>
              </a:ext>
            </a:extLst>
          </p:cNvPr>
          <p:cNvSpPr>
            <a:spLocks noGrp="1"/>
          </p:cNvSpPr>
          <p:nvPr>
            <p:ph idx="1"/>
          </p:nvPr>
        </p:nvSpPr>
        <p:spPr>
          <a:xfrm>
            <a:off x="1246909" y="878774"/>
            <a:ext cx="7686779" cy="5878285"/>
          </a:xfrm>
        </p:spPr>
        <p:txBody>
          <a:bodyPr>
            <a:noAutofit/>
          </a:bodyPr>
          <a:lstStyle/>
          <a:p>
            <a:r>
              <a:rPr lang="en-US" dirty="0"/>
              <a:t>“whiteness defined through European ancestry was </a:t>
            </a:r>
            <a:r>
              <a:rPr lang="en-US" b="1" dirty="0"/>
              <a:t>a calculated racial solution</a:t>
            </a:r>
            <a:r>
              <a:rPr lang="en-US" dirty="0"/>
              <a:t> developed by colonial leaders to the economic and physical threat of laboring-class solidarity”</a:t>
            </a:r>
          </a:p>
          <a:p>
            <a:r>
              <a:rPr lang="en-US" dirty="0"/>
              <a:t>Part of this “calculation” of whiteness needed to include mechanisms for establishing the borders around whiteness (since it’s not real to begin with – it’s an invention) and for patrolling those borders</a:t>
            </a:r>
          </a:p>
        </p:txBody>
      </p:sp>
    </p:spTree>
    <p:extLst>
      <p:ext uri="{BB962C8B-B14F-4D97-AF65-F5344CB8AC3E}">
        <p14:creationId xmlns:p14="http://schemas.microsoft.com/office/powerpoint/2010/main" val="1310303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662420-D3F6-B741-A96A-83170E30B827}"/>
              </a:ext>
            </a:extLst>
          </p:cNvPr>
          <p:cNvSpPr>
            <a:spLocks noGrp="1"/>
          </p:cNvSpPr>
          <p:nvPr>
            <p:ph type="body" idx="1"/>
          </p:nvPr>
        </p:nvSpPr>
        <p:spPr>
          <a:xfrm>
            <a:off x="180474" y="146301"/>
            <a:ext cx="2959768" cy="640080"/>
          </a:xfrm>
        </p:spPr>
        <p:txBody>
          <a:bodyPr>
            <a:normAutofit fontScale="92500"/>
          </a:bodyPr>
          <a:lstStyle/>
          <a:p>
            <a:r>
              <a:rPr lang="en-US" sz="2800" dirty="0"/>
              <a:t>An excerpt from . . . </a:t>
            </a:r>
          </a:p>
        </p:txBody>
      </p:sp>
      <p:pic>
        <p:nvPicPr>
          <p:cNvPr id="14" name="Picture 13">
            <a:extLst>
              <a:ext uri="{FF2B5EF4-FFF2-40B4-BE49-F238E27FC236}">
                <a16:creationId xmlns:a16="http://schemas.microsoft.com/office/drawing/2014/main" id="{681FB57A-34DC-D646-9E1A-F2B434C15A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0" y="883388"/>
            <a:ext cx="8826500" cy="838200"/>
          </a:xfrm>
          <a:prstGeom prst="rect">
            <a:avLst/>
          </a:prstGeom>
        </p:spPr>
      </p:pic>
      <p:sp>
        <p:nvSpPr>
          <p:cNvPr id="31" name="TextBox 30">
            <a:extLst>
              <a:ext uri="{FF2B5EF4-FFF2-40B4-BE49-F238E27FC236}">
                <a16:creationId xmlns:a16="http://schemas.microsoft.com/office/drawing/2014/main" id="{3B3C8E2F-CAB6-1D4F-841C-44A34AEF1D46}"/>
              </a:ext>
            </a:extLst>
          </p:cNvPr>
          <p:cNvSpPr txBox="1"/>
          <p:nvPr/>
        </p:nvSpPr>
        <p:spPr>
          <a:xfrm>
            <a:off x="180474" y="1818595"/>
            <a:ext cx="8804776" cy="3016210"/>
          </a:xfrm>
          <a:prstGeom prst="rect">
            <a:avLst/>
          </a:prstGeom>
          <a:noFill/>
          <a:ln>
            <a:solidFill>
              <a:schemeClr val="tx1"/>
            </a:solidFill>
          </a:ln>
        </p:spPr>
        <p:txBody>
          <a:bodyPr wrap="square" rtlCol="0">
            <a:spAutoFit/>
          </a:bodyPr>
          <a:lstStyle/>
          <a:p>
            <a:r>
              <a:rPr lang="en-US" sz="2800" b="1" dirty="0">
                <a:solidFill>
                  <a:schemeClr val="dk1"/>
                </a:solidFill>
              </a:rPr>
              <a:t>7. Race and freedom evolved together. </a:t>
            </a:r>
            <a:r>
              <a:rPr lang="en-US" sz="2800" dirty="0">
                <a:solidFill>
                  <a:schemeClr val="dk1"/>
                </a:solidFill>
              </a:rPr>
              <a:t>The U.S. was founded on the radical new idea that “All men are created equal.” But our early economy was based largely on slavery. How could this anomaly be rationalized? The new idea of race helped explain why some people could be denied the rights and freedoms that others took for granted.</a:t>
            </a:r>
          </a:p>
          <a:p>
            <a:endParaRPr lang="en-US" sz="2200" dirty="0"/>
          </a:p>
        </p:txBody>
      </p:sp>
    </p:spTree>
    <p:extLst>
      <p:ext uri="{BB962C8B-B14F-4D97-AF65-F5344CB8AC3E}">
        <p14:creationId xmlns:p14="http://schemas.microsoft.com/office/powerpoint/2010/main" val="2074393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662420-D3F6-B741-A96A-83170E30B827}"/>
              </a:ext>
            </a:extLst>
          </p:cNvPr>
          <p:cNvSpPr>
            <a:spLocks noGrp="1"/>
          </p:cNvSpPr>
          <p:nvPr>
            <p:ph type="body" idx="1"/>
          </p:nvPr>
        </p:nvSpPr>
        <p:spPr>
          <a:xfrm>
            <a:off x="180474" y="146301"/>
            <a:ext cx="2959768" cy="640080"/>
          </a:xfrm>
        </p:spPr>
        <p:txBody>
          <a:bodyPr>
            <a:normAutofit fontScale="92500"/>
          </a:bodyPr>
          <a:lstStyle/>
          <a:p>
            <a:r>
              <a:rPr lang="en-US" sz="2800" dirty="0"/>
              <a:t>An excerpt from . . . </a:t>
            </a:r>
          </a:p>
        </p:txBody>
      </p:sp>
      <p:pic>
        <p:nvPicPr>
          <p:cNvPr id="14" name="Picture 13">
            <a:extLst>
              <a:ext uri="{FF2B5EF4-FFF2-40B4-BE49-F238E27FC236}">
                <a16:creationId xmlns:a16="http://schemas.microsoft.com/office/drawing/2014/main" id="{681FB57A-34DC-D646-9E1A-F2B434C15A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0" y="883388"/>
            <a:ext cx="8826500" cy="838200"/>
          </a:xfrm>
          <a:prstGeom prst="rect">
            <a:avLst/>
          </a:prstGeom>
        </p:spPr>
      </p:pic>
      <p:sp>
        <p:nvSpPr>
          <p:cNvPr id="31" name="TextBox 30">
            <a:extLst>
              <a:ext uri="{FF2B5EF4-FFF2-40B4-BE49-F238E27FC236}">
                <a16:creationId xmlns:a16="http://schemas.microsoft.com/office/drawing/2014/main" id="{3B3C8E2F-CAB6-1D4F-841C-44A34AEF1D46}"/>
              </a:ext>
            </a:extLst>
          </p:cNvPr>
          <p:cNvSpPr txBox="1"/>
          <p:nvPr/>
        </p:nvSpPr>
        <p:spPr>
          <a:xfrm>
            <a:off x="180474" y="1818595"/>
            <a:ext cx="8804776" cy="4308872"/>
          </a:xfrm>
          <a:prstGeom prst="rect">
            <a:avLst/>
          </a:prstGeom>
          <a:noFill/>
          <a:ln>
            <a:solidFill>
              <a:schemeClr val="tx1"/>
            </a:solidFill>
          </a:ln>
        </p:spPr>
        <p:txBody>
          <a:bodyPr wrap="square" rtlCol="0">
            <a:spAutoFit/>
          </a:bodyPr>
          <a:lstStyle/>
          <a:p>
            <a:r>
              <a:rPr lang="en-US" sz="2800" b="1" dirty="0">
                <a:solidFill>
                  <a:schemeClr val="dk1"/>
                </a:solidFill>
              </a:rPr>
              <a:t>8. Race justified social inequalities as natural.  </a:t>
            </a:r>
            <a:r>
              <a:rPr lang="en-US" sz="2800" dirty="0">
                <a:solidFill>
                  <a:schemeClr val="dk1"/>
                </a:solidFill>
              </a:rPr>
              <a:t>As the idea of race took hold, white superiority became “common sense” in white America. It rationalized not only slavery but also the extermination of Indians, exclusion of Asian immigrants, and the taking of Mexican lands by a nation that otherwise professed a deep belief in liberty and equality. Racialized practices became institutionalized within American government, laws, and society and persist even though de jure segregation ended. </a:t>
            </a:r>
            <a:endParaRPr lang="en-US" sz="2800" dirty="0"/>
          </a:p>
          <a:p>
            <a:pPr marL="457200" indent="-457200">
              <a:buFont typeface="Arial"/>
              <a:buChar char="•"/>
            </a:pPr>
            <a:endParaRPr lang="en-US" sz="2200" dirty="0"/>
          </a:p>
        </p:txBody>
      </p:sp>
    </p:spTree>
    <p:extLst>
      <p:ext uri="{BB962C8B-B14F-4D97-AF65-F5344CB8AC3E}">
        <p14:creationId xmlns:p14="http://schemas.microsoft.com/office/powerpoint/2010/main" val="3961032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374" y="274638"/>
            <a:ext cx="7783314" cy="718420"/>
          </a:xfrm>
        </p:spPr>
        <p:txBody>
          <a:bodyPr>
            <a:noAutofit/>
          </a:bodyPr>
          <a:lstStyle/>
          <a:p>
            <a:r>
              <a:rPr lang="en-US" sz="3600" dirty="0"/>
              <a:t>In other words…</a:t>
            </a:r>
          </a:p>
        </p:txBody>
      </p:sp>
      <p:sp>
        <p:nvSpPr>
          <p:cNvPr id="3" name="Content Placeholder 2"/>
          <p:cNvSpPr>
            <a:spLocks noGrp="1"/>
          </p:cNvSpPr>
          <p:nvPr>
            <p:ph idx="1"/>
          </p:nvPr>
        </p:nvSpPr>
        <p:spPr>
          <a:xfrm>
            <a:off x="1150374" y="1101213"/>
            <a:ext cx="7783314" cy="5473501"/>
          </a:xfrm>
        </p:spPr>
        <p:txBody>
          <a:bodyPr>
            <a:normAutofit/>
          </a:bodyPr>
          <a:lstStyle/>
          <a:p>
            <a:r>
              <a:rPr lang="en-US" dirty="0"/>
              <a:t>As the Founding Fathers developed our founding documents and envisioned how to establish a democracy, they were already indoctrinated into the false ideology that race is biological and hierarchical</a:t>
            </a:r>
          </a:p>
          <a:p>
            <a:r>
              <a:rPr lang="en-US" dirty="0"/>
              <a:t>“Life, liberty, and the pursuit of happiness” only applied to those who the Founding Fathers saw as fully human</a:t>
            </a:r>
          </a:p>
        </p:txBody>
      </p:sp>
    </p:spTree>
    <p:extLst>
      <p:ext uri="{BB962C8B-B14F-4D97-AF65-F5344CB8AC3E}">
        <p14:creationId xmlns:p14="http://schemas.microsoft.com/office/powerpoint/2010/main" val="3222108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374" y="274638"/>
            <a:ext cx="7783314" cy="718420"/>
          </a:xfrm>
        </p:spPr>
        <p:txBody>
          <a:bodyPr>
            <a:noAutofit/>
          </a:bodyPr>
          <a:lstStyle/>
          <a:p>
            <a:r>
              <a:rPr lang="en-US" sz="3200" dirty="0"/>
              <a:t>Slavery &amp; US Constitutional Convention, 1787</a:t>
            </a:r>
          </a:p>
        </p:txBody>
      </p:sp>
      <p:sp>
        <p:nvSpPr>
          <p:cNvPr id="3" name="Content Placeholder 2"/>
          <p:cNvSpPr>
            <a:spLocks noGrp="1"/>
          </p:cNvSpPr>
          <p:nvPr>
            <p:ph idx="1"/>
          </p:nvPr>
        </p:nvSpPr>
        <p:spPr>
          <a:xfrm>
            <a:off x="1150374" y="1101213"/>
            <a:ext cx="7783314" cy="5473501"/>
          </a:xfrm>
        </p:spPr>
        <p:txBody>
          <a:bodyPr>
            <a:normAutofit fontScale="85000" lnSpcReduction="20000"/>
          </a:bodyPr>
          <a:lstStyle/>
          <a:p>
            <a:r>
              <a:rPr lang="en-US" dirty="0"/>
              <a:t>Derrick Bell, Legal scholar &amp; Critical Race Theorist</a:t>
            </a:r>
          </a:p>
          <a:p>
            <a:pPr lvl="1"/>
            <a:r>
              <a:rPr lang="en-US" dirty="0"/>
              <a:t>Ten “different provisions…placed in the Constitution for the purpose of protecting property in slaves” – why?</a:t>
            </a:r>
          </a:p>
          <a:p>
            <a:pPr lvl="1"/>
            <a:r>
              <a:rPr lang="en-US" dirty="0"/>
              <a:t>All 13 American colonies depended on slavery, not just southern colonies; benefit to northern markets, New England shipping industry, etc.</a:t>
            </a:r>
          </a:p>
          <a:p>
            <a:pPr marL="402336" lvl="1" indent="0">
              <a:buNone/>
            </a:pPr>
            <a:r>
              <a:rPr lang="en-US" dirty="0"/>
              <a:t>(see </a:t>
            </a:r>
            <a:r>
              <a:rPr lang="en-US" i="1" dirty="0"/>
              <a:t>Dismantling the Racism Machine</a:t>
            </a:r>
            <a:r>
              <a:rPr lang="en-US" dirty="0"/>
              <a:t>, pages 78-83)</a:t>
            </a:r>
          </a:p>
          <a:p>
            <a:pPr lvl="1"/>
            <a:r>
              <a:rPr lang="en-US" dirty="0"/>
              <a:t>New Jersey &amp; slavery:</a:t>
            </a:r>
          </a:p>
          <a:p>
            <a:pPr lvl="2"/>
            <a:r>
              <a:rPr lang="en-US" dirty="0"/>
              <a:t>Out of all Northern states, NJ had slavery longest – into the Civil War</a:t>
            </a:r>
          </a:p>
          <a:p>
            <a:pPr lvl="2"/>
            <a:r>
              <a:rPr lang="en-US" dirty="0"/>
              <a:t>Rutgers Univ. &amp; Princeton Univ. are both examining their institutions’ relationships with slavery</a:t>
            </a:r>
          </a:p>
          <a:p>
            <a:pPr lvl="2"/>
            <a:r>
              <a:rPr lang="en-US" dirty="0"/>
              <a:t>Somerset County (Montgomery </a:t>
            </a:r>
            <a:r>
              <a:rPr lang="en-US" dirty="0" err="1"/>
              <a:t>Twp</a:t>
            </a:r>
            <a:r>
              <a:rPr lang="en-US" dirty="0"/>
              <a:t>): </a:t>
            </a:r>
            <a:r>
              <a:rPr lang="en-US" dirty="0" err="1"/>
              <a:t>Stoutsburg</a:t>
            </a:r>
            <a:r>
              <a:rPr lang="en-US" dirty="0"/>
              <a:t> </a:t>
            </a:r>
            <a:r>
              <a:rPr lang="en-US" dirty="0" err="1"/>
              <a:t>Sourland</a:t>
            </a:r>
            <a:r>
              <a:rPr lang="en-US" dirty="0"/>
              <a:t> African American Museum (coming soon)</a:t>
            </a:r>
          </a:p>
          <a:p>
            <a:pPr lvl="2"/>
            <a:r>
              <a:rPr lang="en-US" i="1" dirty="0"/>
              <a:t>If These Stones Could Talk: African American Presence in the Hopewell Valley, </a:t>
            </a:r>
            <a:r>
              <a:rPr lang="en-US" i="1" dirty="0" err="1"/>
              <a:t>Sourland</a:t>
            </a:r>
            <a:r>
              <a:rPr lang="en-US" i="1" dirty="0"/>
              <a:t> Mountain, and Surrounding Regions of New Jersey</a:t>
            </a:r>
          </a:p>
          <a:p>
            <a:pPr marL="658368" lvl="2" indent="0">
              <a:buNone/>
            </a:pPr>
            <a:r>
              <a:rPr lang="en-US" dirty="0"/>
              <a:t>	by Elaine Buck, Beverly Mills</a:t>
            </a:r>
          </a:p>
          <a:p>
            <a:pPr marL="658368" lvl="2" indent="0">
              <a:buNone/>
            </a:pPr>
            <a:endParaRPr lang="en-US" dirty="0"/>
          </a:p>
          <a:p>
            <a:pPr lvl="2"/>
            <a:endParaRPr lang="en-US" dirty="0"/>
          </a:p>
        </p:txBody>
      </p:sp>
    </p:spTree>
    <p:extLst>
      <p:ext uri="{BB962C8B-B14F-4D97-AF65-F5344CB8AC3E}">
        <p14:creationId xmlns:p14="http://schemas.microsoft.com/office/powerpoint/2010/main" val="219357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374" y="274638"/>
            <a:ext cx="7783314" cy="718420"/>
          </a:xfrm>
        </p:spPr>
        <p:txBody>
          <a:bodyPr>
            <a:noAutofit/>
          </a:bodyPr>
          <a:lstStyle/>
          <a:p>
            <a:r>
              <a:rPr lang="en-US" sz="3200" dirty="0"/>
              <a:t>Slavery &amp; US Constitutional Convention, 1787</a:t>
            </a:r>
          </a:p>
        </p:txBody>
      </p:sp>
      <p:sp>
        <p:nvSpPr>
          <p:cNvPr id="3" name="Content Placeholder 2"/>
          <p:cNvSpPr>
            <a:spLocks noGrp="1"/>
          </p:cNvSpPr>
          <p:nvPr>
            <p:ph idx="1"/>
          </p:nvPr>
        </p:nvSpPr>
        <p:spPr>
          <a:xfrm>
            <a:off x="1150374" y="1557338"/>
            <a:ext cx="7783314" cy="5017376"/>
          </a:xfrm>
        </p:spPr>
        <p:txBody>
          <a:bodyPr>
            <a:normAutofit lnSpcReduction="10000"/>
          </a:bodyPr>
          <a:lstStyle/>
          <a:p>
            <a:pPr lvl="1"/>
            <a:r>
              <a:rPr lang="en-US" dirty="0"/>
              <a:t>All 13 American colonies supported the protection of property, a cornerstone of capitalism</a:t>
            </a:r>
          </a:p>
          <a:p>
            <a:pPr lvl="2"/>
            <a:r>
              <a:rPr lang="en-US" sz="2800" dirty="0"/>
              <a:t>Delegate: “property in slaves should not be exposed to danger under a Govt. instituted for the protection of property”</a:t>
            </a:r>
          </a:p>
          <a:p>
            <a:pPr lvl="2"/>
            <a:r>
              <a:rPr lang="en-US" sz="2800" dirty="0"/>
              <a:t>Majority of the delegates owned slaves; many were part of financial elite of colonies</a:t>
            </a:r>
          </a:p>
          <a:p>
            <a:pPr lvl="1"/>
            <a:r>
              <a:rPr lang="en-US" dirty="0"/>
              <a:t>False ideology that race is biological and hierarchical </a:t>
            </a:r>
          </a:p>
          <a:p>
            <a:pPr marL="658368" lvl="2" indent="0">
              <a:buNone/>
            </a:pPr>
            <a:endParaRPr lang="en-US" dirty="0"/>
          </a:p>
          <a:p>
            <a:pPr marL="658368" lvl="2" indent="0">
              <a:buNone/>
            </a:pPr>
            <a:r>
              <a:rPr lang="en-US" sz="2200" dirty="0"/>
              <a:t>(see </a:t>
            </a:r>
            <a:r>
              <a:rPr lang="en-US" sz="2200" i="1" dirty="0"/>
              <a:t>Dismantling the Racism Machine</a:t>
            </a:r>
            <a:r>
              <a:rPr lang="en-US" sz="2200" dirty="0"/>
              <a:t>, pages 78-83)</a:t>
            </a:r>
          </a:p>
          <a:p>
            <a:pPr lvl="2"/>
            <a:endParaRPr lang="en-US" dirty="0"/>
          </a:p>
        </p:txBody>
      </p:sp>
    </p:spTree>
    <p:extLst>
      <p:ext uri="{BB962C8B-B14F-4D97-AF65-F5344CB8AC3E}">
        <p14:creationId xmlns:p14="http://schemas.microsoft.com/office/powerpoint/2010/main" val="2729278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18420"/>
          </a:xfrm>
        </p:spPr>
        <p:txBody>
          <a:bodyPr>
            <a:noAutofit/>
          </a:bodyPr>
          <a:lstStyle/>
          <a:p>
            <a:r>
              <a:rPr lang="en-US" sz="3400" dirty="0"/>
              <a:t>Persistence of Slavery</a:t>
            </a:r>
          </a:p>
        </p:txBody>
      </p:sp>
      <p:sp>
        <p:nvSpPr>
          <p:cNvPr id="3" name="Content Placeholder 2"/>
          <p:cNvSpPr>
            <a:spLocks noGrp="1"/>
          </p:cNvSpPr>
          <p:nvPr>
            <p:ph idx="1"/>
          </p:nvPr>
        </p:nvSpPr>
        <p:spPr>
          <a:xfrm>
            <a:off x="1150374" y="1101213"/>
            <a:ext cx="7783314" cy="5473501"/>
          </a:xfrm>
        </p:spPr>
        <p:txBody>
          <a:bodyPr>
            <a:normAutofit/>
          </a:bodyPr>
          <a:lstStyle/>
          <a:p>
            <a:r>
              <a:rPr lang="en-US" dirty="0"/>
              <a:t>Congress passed the Act Prohibiting Importation of Slaves (starting in 1808)</a:t>
            </a:r>
          </a:p>
          <a:p>
            <a:r>
              <a:rPr lang="en-US" dirty="0"/>
              <a:t>Domestic slave trade flourished (Henry Louis Gates)</a:t>
            </a:r>
          </a:p>
          <a:p>
            <a:pPr lvl="1"/>
            <a:r>
              <a:rPr lang="en-US" dirty="0"/>
              <a:t>“became the second Middle Passage…a warehouse of exportable human capital”</a:t>
            </a:r>
          </a:p>
          <a:p>
            <a:pPr lvl="1"/>
            <a:r>
              <a:rPr lang="en-US" dirty="0"/>
              <a:t>1790: 650,000 slaves</a:t>
            </a:r>
          </a:p>
          <a:p>
            <a:pPr lvl="1"/>
            <a:r>
              <a:rPr lang="en-US" dirty="0"/>
              <a:t>1850: 3.2 million slaves</a:t>
            </a:r>
            <a:endParaRPr lang="en-US" sz="2400" dirty="0"/>
          </a:p>
          <a:p>
            <a:pPr marL="658368" lvl="2" indent="0">
              <a:buNone/>
            </a:pPr>
            <a:endParaRPr lang="en-US" dirty="0"/>
          </a:p>
          <a:p>
            <a:pPr marL="658368" lvl="2" indent="0">
              <a:buNone/>
            </a:pPr>
            <a:r>
              <a:rPr lang="en-US" sz="2200" dirty="0"/>
              <a:t>(see </a:t>
            </a:r>
            <a:r>
              <a:rPr lang="en-US" sz="2200" i="1" dirty="0"/>
              <a:t>Dismantling the Racism Machine</a:t>
            </a:r>
            <a:r>
              <a:rPr lang="en-US" sz="2200" dirty="0"/>
              <a:t>, pages 85-87)</a:t>
            </a:r>
          </a:p>
          <a:p>
            <a:pPr lvl="2"/>
            <a:endParaRPr lang="en-US" dirty="0"/>
          </a:p>
        </p:txBody>
      </p:sp>
    </p:spTree>
    <p:extLst>
      <p:ext uri="{BB962C8B-B14F-4D97-AF65-F5344CB8AC3E}">
        <p14:creationId xmlns:p14="http://schemas.microsoft.com/office/powerpoint/2010/main" val="2846951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9" y="171450"/>
            <a:ext cx="7498080" cy="711201"/>
          </a:xfrm>
        </p:spPr>
        <p:txBody>
          <a:bodyPr>
            <a:noAutofit/>
          </a:bodyPr>
          <a:lstStyle/>
          <a:p>
            <a:r>
              <a:rPr lang="en-US" sz="2600" dirty="0"/>
              <a:t>Whiteness as a “calculated racial solution”: citizenship, voting, and land-holding</a:t>
            </a:r>
          </a:p>
        </p:txBody>
      </p:sp>
      <p:sp>
        <p:nvSpPr>
          <p:cNvPr id="3" name="Content Placeholder 2"/>
          <p:cNvSpPr>
            <a:spLocks noGrp="1"/>
          </p:cNvSpPr>
          <p:nvPr>
            <p:ph idx="1"/>
          </p:nvPr>
        </p:nvSpPr>
        <p:spPr>
          <a:xfrm>
            <a:off x="914401" y="882651"/>
            <a:ext cx="8019288" cy="5803899"/>
          </a:xfrm>
        </p:spPr>
        <p:txBody>
          <a:bodyPr>
            <a:normAutofit fontScale="55000" lnSpcReduction="20000"/>
          </a:bodyPr>
          <a:lstStyle/>
          <a:p>
            <a:r>
              <a:rPr lang="en-US" sz="4400" dirty="0"/>
              <a:t>1790: citizenship for “free white persons” only</a:t>
            </a:r>
          </a:p>
          <a:p>
            <a:r>
              <a:rPr lang="en-US" sz="4400" dirty="0"/>
              <a:t>States’ voting rights expanded for white men without property &amp; taken away from free black women and men and white women</a:t>
            </a:r>
          </a:p>
          <a:p>
            <a:r>
              <a:rPr lang="en-US" sz="4400" dirty="0"/>
              <a:t>1803: “Louisiana Purchase” doubled land holdings of US; this “purchase” was made “without consulting any affected Indigenous nation” who occupied the land (Roxanne Dunbar-Ortiz)</a:t>
            </a:r>
          </a:p>
          <a:p>
            <a:r>
              <a:rPr lang="en-US" sz="4400" dirty="0"/>
              <a:t>1830: Indian Removal Act, forced removal of indigenous peoples from present-day Georgia to Oklahoma – Trail of Tears</a:t>
            </a:r>
          </a:p>
          <a:p>
            <a:r>
              <a:rPr lang="en-US" sz="4400" dirty="0"/>
              <a:t>“Manifest Destiny” – ideology that white people are most deserving of land ownership</a:t>
            </a:r>
          </a:p>
          <a:p>
            <a:r>
              <a:rPr lang="en-US" sz="4400" dirty="0"/>
              <a:t>1846-48: Mexican-American War: US acquired current southwest; people living on the land had second-class status</a:t>
            </a:r>
          </a:p>
          <a:p>
            <a:pPr lvl="1"/>
            <a:r>
              <a:rPr lang="en-US" sz="4400" dirty="0"/>
              <a:t>“My family never crossed the border – the border crossed us” (Actress Eva Longoria)</a:t>
            </a:r>
          </a:p>
          <a:p>
            <a:pPr marL="658368" lvl="2" indent="0">
              <a:buNone/>
            </a:pPr>
            <a:r>
              <a:rPr lang="en-US" sz="3300" dirty="0"/>
              <a:t>(see </a:t>
            </a:r>
            <a:r>
              <a:rPr lang="en-US" sz="3300" i="1" dirty="0"/>
              <a:t>Dismantling the Racism Machine</a:t>
            </a:r>
            <a:r>
              <a:rPr lang="en-US" sz="3300" dirty="0"/>
              <a:t>, pages 87-100)</a:t>
            </a:r>
          </a:p>
        </p:txBody>
      </p:sp>
    </p:spTree>
    <p:extLst>
      <p:ext uri="{BB962C8B-B14F-4D97-AF65-F5344CB8AC3E}">
        <p14:creationId xmlns:p14="http://schemas.microsoft.com/office/powerpoint/2010/main" val="1768131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7"/>
            <a:ext cx="7498080" cy="1411288"/>
          </a:xfrm>
        </p:spPr>
        <p:txBody>
          <a:bodyPr>
            <a:noAutofit/>
          </a:bodyPr>
          <a:lstStyle/>
          <a:p>
            <a:r>
              <a:rPr lang="en-US" sz="3400" dirty="0"/>
              <a:t>Strengthening the Racism Machine: exclusion &amp; control of non-whites</a:t>
            </a:r>
          </a:p>
        </p:txBody>
      </p:sp>
      <p:sp>
        <p:nvSpPr>
          <p:cNvPr id="3" name="Content Placeholder 2"/>
          <p:cNvSpPr>
            <a:spLocks noGrp="1"/>
          </p:cNvSpPr>
          <p:nvPr>
            <p:ph idx="1"/>
          </p:nvPr>
        </p:nvSpPr>
        <p:spPr>
          <a:xfrm>
            <a:off x="1014413" y="1843088"/>
            <a:ext cx="7919275" cy="4731626"/>
          </a:xfrm>
        </p:spPr>
        <p:txBody>
          <a:bodyPr>
            <a:normAutofit fontScale="92500" lnSpcReduction="10000"/>
          </a:bodyPr>
          <a:lstStyle/>
          <a:p>
            <a:r>
              <a:rPr lang="en-US" sz="2800" dirty="0">
                <a:solidFill>
                  <a:schemeClr val="dk1"/>
                </a:solidFill>
              </a:rPr>
              <a:t>1882: Chinese Exclusion Act; fear of “Yellow Peril”</a:t>
            </a:r>
          </a:p>
          <a:p>
            <a:r>
              <a:rPr lang="en-US" sz="2800" dirty="0">
                <a:solidFill>
                  <a:schemeClr val="dk1"/>
                </a:solidFill>
              </a:rPr>
              <a:t>Starting in 1879: Native American Boarding Schools</a:t>
            </a:r>
          </a:p>
          <a:p>
            <a:pPr lvl="1"/>
            <a:r>
              <a:rPr lang="en-US" sz="2400" dirty="0">
                <a:solidFill>
                  <a:schemeClr val="dk1"/>
                </a:solidFill>
              </a:rPr>
              <a:t>Richard Henry Pratt, founder of first school in Carlisle, PA:</a:t>
            </a:r>
          </a:p>
          <a:p>
            <a:pPr lvl="2"/>
            <a:r>
              <a:rPr lang="en-US" dirty="0">
                <a:solidFill>
                  <a:schemeClr val="dk1"/>
                </a:solidFill>
              </a:rPr>
              <a:t>“Transfer the savage-born infant to the surroundings of civilization, and he will grow to possess a civilized language and habit”</a:t>
            </a:r>
          </a:p>
          <a:p>
            <a:pPr lvl="2"/>
            <a:r>
              <a:rPr lang="en-US" dirty="0">
                <a:solidFill>
                  <a:schemeClr val="dk1"/>
                </a:solidFill>
              </a:rPr>
              <a:t>“Kill the Indian in him, and save the man”</a:t>
            </a:r>
          </a:p>
          <a:p>
            <a:pPr lvl="1"/>
            <a:r>
              <a:rPr lang="en-US" sz="2400" dirty="0">
                <a:solidFill>
                  <a:schemeClr val="dk1"/>
                </a:solidFill>
              </a:rPr>
              <a:t>Indigenous children were forced to have their long hair cut or shaved, bathed in kerosene, not allowed to keep their own clothes, punished if they spoke their native language</a:t>
            </a:r>
          </a:p>
          <a:p>
            <a:r>
              <a:rPr lang="en-US" sz="2800" dirty="0">
                <a:solidFill>
                  <a:schemeClr val="dk1"/>
                </a:solidFill>
              </a:rPr>
              <a:t>Eugenics Movement for white racial purity</a:t>
            </a:r>
          </a:p>
          <a:p>
            <a:pPr marL="658368" lvl="2" indent="0">
              <a:buNone/>
            </a:pPr>
            <a:r>
              <a:rPr lang="en-US" sz="2200" dirty="0"/>
              <a:t>(see </a:t>
            </a:r>
            <a:r>
              <a:rPr lang="en-US" sz="2200" i="1" dirty="0"/>
              <a:t>Dismantling the Racism Machine</a:t>
            </a:r>
            <a:r>
              <a:rPr lang="en-US" sz="2200" dirty="0"/>
              <a:t>, pages 88-89)</a:t>
            </a:r>
          </a:p>
        </p:txBody>
      </p:sp>
    </p:spTree>
    <p:extLst>
      <p:ext uri="{BB962C8B-B14F-4D97-AF65-F5344CB8AC3E}">
        <p14:creationId xmlns:p14="http://schemas.microsoft.com/office/powerpoint/2010/main" val="333251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7"/>
            <a:ext cx="7498080" cy="1411288"/>
          </a:xfrm>
        </p:spPr>
        <p:txBody>
          <a:bodyPr>
            <a:noAutofit/>
          </a:bodyPr>
          <a:lstStyle/>
          <a:p>
            <a:r>
              <a:rPr lang="en-US" sz="3400" dirty="0"/>
              <a:t>Strengthening the Racism Machine: Post-Civil War</a:t>
            </a:r>
          </a:p>
        </p:txBody>
      </p:sp>
      <p:sp>
        <p:nvSpPr>
          <p:cNvPr id="3" name="Content Placeholder 2"/>
          <p:cNvSpPr>
            <a:spLocks noGrp="1"/>
          </p:cNvSpPr>
          <p:nvPr>
            <p:ph idx="1"/>
          </p:nvPr>
        </p:nvSpPr>
        <p:spPr>
          <a:xfrm>
            <a:off x="1014413" y="1685925"/>
            <a:ext cx="7919275" cy="4888789"/>
          </a:xfrm>
        </p:spPr>
        <p:txBody>
          <a:bodyPr>
            <a:normAutofit fontScale="92500" lnSpcReduction="10000"/>
          </a:bodyPr>
          <a:lstStyle/>
          <a:p>
            <a:r>
              <a:rPr lang="en-US" sz="2800" dirty="0">
                <a:solidFill>
                  <a:schemeClr val="dk1"/>
                </a:solidFill>
              </a:rPr>
              <a:t>W.E.B. Du </a:t>
            </a:r>
            <a:r>
              <a:rPr lang="en-US" sz="2800" dirty="0" err="1">
                <a:solidFill>
                  <a:schemeClr val="dk1"/>
                </a:solidFill>
              </a:rPr>
              <a:t>Bois</a:t>
            </a:r>
            <a:r>
              <a:rPr lang="en-US" sz="2800" dirty="0">
                <a:solidFill>
                  <a:schemeClr val="dk1"/>
                </a:solidFill>
              </a:rPr>
              <a:t>: “The slave went free; stood a brief moment in the sun; then moved back again toward slavery”</a:t>
            </a:r>
          </a:p>
          <a:p>
            <a:r>
              <a:rPr lang="en-US" sz="2800" dirty="0">
                <a:solidFill>
                  <a:schemeClr val="dk1"/>
                </a:solidFill>
              </a:rPr>
              <a:t>Jim Crow Segregation</a:t>
            </a:r>
          </a:p>
          <a:p>
            <a:r>
              <a:rPr lang="en-US" sz="2800" dirty="0">
                <a:solidFill>
                  <a:schemeClr val="dk1"/>
                </a:solidFill>
              </a:rPr>
              <a:t>1896: Supreme Court decision </a:t>
            </a:r>
            <a:r>
              <a:rPr lang="en-US" sz="2800" i="1" dirty="0">
                <a:solidFill>
                  <a:schemeClr val="dk1"/>
                </a:solidFill>
              </a:rPr>
              <a:t>Plessy v. Ferguson,</a:t>
            </a:r>
            <a:r>
              <a:rPr lang="en-US" sz="2800" dirty="0">
                <a:solidFill>
                  <a:schemeClr val="dk1"/>
                </a:solidFill>
              </a:rPr>
              <a:t> “separate but equal” is constitutional</a:t>
            </a:r>
          </a:p>
          <a:p>
            <a:r>
              <a:rPr lang="en-US" sz="2800" dirty="0">
                <a:solidFill>
                  <a:schemeClr val="dk1"/>
                </a:solidFill>
              </a:rPr>
              <a:t>Late 1800s and early 1900s: lynching as racial terror</a:t>
            </a:r>
          </a:p>
          <a:p>
            <a:r>
              <a:rPr lang="en-US" sz="2800" i="1" dirty="0">
                <a:solidFill>
                  <a:schemeClr val="dk1"/>
                </a:solidFill>
              </a:rPr>
              <a:t>Slavery By Another Name </a:t>
            </a:r>
            <a:r>
              <a:rPr lang="en-US" sz="2800" dirty="0">
                <a:solidFill>
                  <a:schemeClr val="dk1"/>
                </a:solidFill>
              </a:rPr>
              <a:t>(book &amp; film)</a:t>
            </a:r>
          </a:p>
          <a:p>
            <a:pPr lvl="1"/>
            <a:r>
              <a:rPr lang="en-US" sz="2400" dirty="0">
                <a:solidFill>
                  <a:schemeClr val="dk1"/>
                </a:solidFill>
              </a:rPr>
              <a:t>Convict leasing (film </a:t>
            </a:r>
            <a:r>
              <a:rPr lang="en-US" sz="2400" i="1" dirty="0">
                <a:solidFill>
                  <a:schemeClr val="dk1"/>
                </a:solidFill>
              </a:rPr>
              <a:t>13</a:t>
            </a:r>
            <a:r>
              <a:rPr lang="en-US" sz="2400" i="1" baseline="30000" dirty="0">
                <a:solidFill>
                  <a:schemeClr val="dk1"/>
                </a:solidFill>
              </a:rPr>
              <a:t>th</a:t>
            </a:r>
            <a:r>
              <a:rPr lang="en-US" sz="2400" dirty="0">
                <a:solidFill>
                  <a:schemeClr val="dk1"/>
                </a:solidFill>
              </a:rPr>
              <a:t>)</a:t>
            </a:r>
          </a:p>
          <a:p>
            <a:pPr lvl="1"/>
            <a:r>
              <a:rPr lang="en-US" sz="2400" dirty="0">
                <a:solidFill>
                  <a:schemeClr val="dk1"/>
                </a:solidFill>
              </a:rPr>
              <a:t>Black codes</a:t>
            </a:r>
          </a:p>
          <a:p>
            <a:pPr lvl="1"/>
            <a:r>
              <a:rPr lang="en-US" sz="2400" dirty="0">
                <a:solidFill>
                  <a:schemeClr val="dk1"/>
                </a:solidFill>
              </a:rPr>
              <a:t>Sharecropping</a:t>
            </a:r>
            <a:endParaRPr lang="en-US" dirty="0"/>
          </a:p>
          <a:p>
            <a:pPr marL="658368" lvl="2" indent="0">
              <a:buNone/>
            </a:pPr>
            <a:r>
              <a:rPr lang="en-US" sz="2200" dirty="0"/>
              <a:t>(see </a:t>
            </a:r>
            <a:r>
              <a:rPr lang="en-US" sz="2200" i="1" dirty="0"/>
              <a:t>Dismantling the Racism Machine</a:t>
            </a:r>
            <a:r>
              <a:rPr lang="en-US" sz="2200" dirty="0"/>
              <a:t>, pages 100-102)</a:t>
            </a:r>
          </a:p>
        </p:txBody>
      </p:sp>
    </p:spTree>
    <p:extLst>
      <p:ext uri="{BB962C8B-B14F-4D97-AF65-F5344CB8AC3E}">
        <p14:creationId xmlns:p14="http://schemas.microsoft.com/office/powerpoint/2010/main" val="779583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Comments?</a:t>
            </a:r>
          </a:p>
        </p:txBody>
      </p:sp>
      <p:sp>
        <p:nvSpPr>
          <p:cNvPr id="3" name="Content Placeholder 2"/>
          <p:cNvSpPr>
            <a:spLocks noGrp="1"/>
          </p:cNvSpPr>
          <p:nvPr>
            <p:ph idx="1"/>
          </p:nvPr>
        </p:nvSpPr>
        <p:spPr>
          <a:xfrm>
            <a:off x="1435608" y="1447800"/>
            <a:ext cx="7498080" cy="4635500"/>
          </a:xfrm>
        </p:spPr>
        <p:txBody>
          <a:bodyPr>
            <a:normAutofit fontScale="92500" lnSpcReduction="20000"/>
          </a:bodyPr>
          <a:lstStyle/>
          <a:p>
            <a:r>
              <a:rPr lang="en-US" dirty="0"/>
              <a:t>Thanks to the Leisure Learning Program, sponsored by the Friends of the </a:t>
            </a:r>
            <a:r>
              <a:rPr lang="en-US" dirty="0" err="1"/>
              <a:t>Bernards</a:t>
            </a:r>
            <a:r>
              <a:rPr lang="en-US" dirty="0"/>
              <a:t> Township Library and the </a:t>
            </a:r>
            <a:r>
              <a:rPr lang="en-US" dirty="0" err="1"/>
              <a:t>Bernards</a:t>
            </a:r>
            <a:r>
              <a:rPr lang="en-US" dirty="0"/>
              <a:t> Township Library</a:t>
            </a:r>
          </a:p>
          <a:p>
            <a:r>
              <a:rPr lang="en-US" i="1" dirty="0"/>
              <a:t>Dismantling the Racism Machine: A Manual and Toolbox </a:t>
            </a:r>
            <a:r>
              <a:rPr lang="en-US" dirty="0"/>
              <a:t>is available at </a:t>
            </a:r>
            <a:r>
              <a:rPr lang="en-US" dirty="0" err="1"/>
              <a:t>routledge.com</a:t>
            </a:r>
            <a:r>
              <a:rPr lang="en-US" dirty="0"/>
              <a:t> and Amazon</a:t>
            </a:r>
          </a:p>
          <a:p>
            <a:r>
              <a:rPr lang="en-US" dirty="0"/>
              <a:t>Visit my website </a:t>
            </a:r>
            <a:r>
              <a:rPr lang="en-US" dirty="0" err="1"/>
              <a:t>dividednolonger.com</a:t>
            </a:r>
            <a:r>
              <a:rPr lang="en-US" dirty="0"/>
              <a:t> for this </a:t>
            </a:r>
            <a:r>
              <a:rPr lang="en-US" dirty="0" err="1"/>
              <a:t>Powerpoint</a:t>
            </a:r>
            <a:r>
              <a:rPr lang="en-US" dirty="0"/>
              <a:t> and many resources, </a:t>
            </a:r>
            <a:r>
              <a:rPr lang="en-US" dirty="0" err="1"/>
              <a:t>inc.</a:t>
            </a:r>
            <a:r>
              <a:rPr lang="en-US" dirty="0"/>
              <a:t> a page for this series under My Presentations</a:t>
            </a:r>
          </a:p>
          <a:p>
            <a:r>
              <a:rPr lang="en-US" dirty="0"/>
              <a:t>Email me: </a:t>
            </a:r>
            <a:r>
              <a:rPr lang="en-US" dirty="0" err="1"/>
              <a:t>dividednolonger@gmail.com</a:t>
            </a:r>
            <a:endParaRPr lang="en-US" dirty="0"/>
          </a:p>
        </p:txBody>
      </p:sp>
    </p:spTree>
    <p:extLst>
      <p:ext uri="{BB962C8B-B14F-4D97-AF65-F5344CB8AC3E}">
        <p14:creationId xmlns:p14="http://schemas.microsoft.com/office/powerpoint/2010/main" val="3725784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12552</TotalTime>
  <Words>1254</Words>
  <Application>Microsoft Macintosh PowerPoint</Application>
  <PresentationFormat>On-screen Show (4:3)</PresentationFormat>
  <Paragraphs>95</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Gill Sans MT</vt:lpstr>
      <vt:lpstr>Verdana</vt:lpstr>
      <vt:lpstr>Wingdings 2</vt:lpstr>
      <vt:lpstr>Solstice</vt:lpstr>
      <vt:lpstr>Dismantling the Racism Machine Part 4</vt:lpstr>
      <vt:lpstr>Today’s lecture is the 4th of 8 based on my recent book: Dismantling the Racism Machine:  A Manual and Toolbox (Routledge, 2018) Reminder: some of you have asked about what to do with information you’re learning here; spread awareness to your circles; get my book &amp; organize book club readings &amp; discussions in your community groups, neighborhoods, church groups, etc.; last section of my book is devoted to action steps</vt:lpstr>
      <vt:lpstr>Review</vt:lpstr>
      <vt:lpstr>Virginia slave codes, 1705</vt:lpstr>
      <vt:lpstr>Whiteness</vt:lpstr>
      <vt:lpstr>PowerPoint Presentation</vt:lpstr>
      <vt:lpstr>PowerPoint Presentation</vt:lpstr>
      <vt:lpstr>In other words…</vt:lpstr>
      <vt:lpstr>Slavery &amp; US Constitutional Convention, 1787</vt:lpstr>
      <vt:lpstr>Slavery &amp; US Constitutional Convention, 1787</vt:lpstr>
      <vt:lpstr>Persistence of Slavery</vt:lpstr>
      <vt:lpstr>Whiteness as a “calculated racial solution”: citizenship, voting, and land-holding</vt:lpstr>
      <vt:lpstr>Strengthening the Racism Machine: exclusion &amp; control of non-whites</vt:lpstr>
      <vt:lpstr>Strengthening the Racism Machine: Post-Civil War</vt:lpstr>
      <vt:lpstr>Questions? Comments?</vt:lpstr>
    </vt:vector>
  </TitlesOfParts>
  <Company>RVCC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Netroots Nation</dc:title>
  <dc:creator>Karen Gaffney</dc:creator>
  <cp:lastModifiedBy>Gaffney,Karen</cp:lastModifiedBy>
  <cp:revision>317</cp:revision>
  <cp:lastPrinted>2019-04-08T00:07:46Z</cp:lastPrinted>
  <dcterms:created xsi:type="dcterms:W3CDTF">2017-07-27T11:06:47Z</dcterms:created>
  <dcterms:modified xsi:type="dcterms:W3CDTF">2019-04-08T00:07:48Z</dcterms:modified>
</cp:coreProperties>
</file>