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4" r:id="rId1"/>
  </p:sldMasterIdLst>
  <p:notesMasterIdLst>
    <p:notesMasterId r:id="rId17"/>
  </p:notesMasterIdLst>
  <p:handoutMasterIdLst>
    <p:handoutMasterId r:id="rId18"/>
  </p:handoutMasterIdLst>
  <p:sldIdLst>
    <p:sldId id="256" r:id="rId2"/>
    <p:sldId id="312" r:id="rId3"/>
    <p:sldId id="295" r:id="rId4"/>
    <p:sldId id="275" r:id="rId5"/>
    <p:sldId id="316" r:id="rId6"/>
    <p:sldId id="314" r:id="rId7"/>
    <p:sldId id="318" r:id="rId8"/>
    <p:sldId id="319" r:id="rId9"/>
    <p:sldId id="320" r:id="rId10"/>
    <p:sldId id="321" r:id="rId11"/>
    <p:sldId id="322" r:id="rId12"/>
    <p:sldId id="317" r:id="rId13"/>
    <p:sldId id="323" r:id="rId14"/>
    <p:sldId id="298" r:id="rId15"/>
    <p:sldId id="290" r:id="rId1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autoAdjust="0"/>
    <p:restoredTop sz="94633" autoAdjust="0"/>
  </p:normalViewPr>
  <p:slideViewPr>
    <p:cSldViewPr snapToGrid="0" snapToObjects="1">
      <p:cViewPr varScale="1">
        <p:scale>
          <a:sx n="90" d="100"/>
          <a:sy n="90" d="100"/>
        </p:scale>
        <p:origin x="1744"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E6ECE71C-9FB9-074C-A3E2-70533E2557FE}" type="datetimeFigureOut">
              <a:rPr lang="en-US" smtClean="0"/>
              <a:t>3/29/19</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023F5B34-B794-F546-8B8E-2C9745CCEE28}" type="slidenum">
              <a:rPr lang="en-US" smtClean="0"/>
              <a:t>‹#›</a:t>
            </a:fld>
            <a:endParaRPr lang="en-US"/>
          </a:p>
        </p:txBody>
      </p:sp>
    </p:spTree>
    <p:extLst>
      <p:ext uri="{BB962C8B-B14F-4D97-AF65-F5344CB8AC3E}">
        <p14:creationId xmlns:p14="http://schemas.microsoft.com/office/powerpoint/2010/main" val="13104401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8910401D-E0B3-A64E-8593-840096A4AEE3}" type="datetimeFigureOut">
              <a:rPr lang="en-US" smtClean="0"/>
              <a:t>3/29/19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F1C469FC-19EA-5141-8061-1BA882A3A33F}" type="slidenum">
              <a:rPr lang="en-US" smtClean="0"/>
              <a:t>‹#›</a:t>
            </a:fld>
            <a:endParaRPr lang="en-US"/>
          </a:p>
        </p:txBody>
      </p:sp>
    </p:spTree>
    <p:extLst>
      <p:ext uri="{BB962C8B-B14F-4D97-AF65-F5344CB8AC3E}">
        <p14:creationId xmlns:p14="http://schemas.microsoft.com/office/powerpoint/2010/main" val="16216763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1C469FC-19EA-5141-8061-1BA882A3A33F}" type="slidenum">
              <a:rPr lang="en-US" smtClean="0"/>
              <a:t>1</a:t>
            </a:fld>
            <a:endParaRPr lang="en-US"/>
          </a:p>
        </p:txBody>
      </p:sp>
    </p:spTree>
    <p:extLst>
      <p:ext uri="{BB962C8B-B14F-4D97-AF65-F5344CB8AC3E}">
        <p14:creationId xmlns:p14="http://schemas.microsoft.com/office/powerpoint/2010/main" val="22269519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a:t>Click to edit Master title style</a:t>
            </a:r>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7" name="Date Placeholder 6"/>
          <p:cNvSpPr>
            <a:spLocks noGrp="1"/>
          </p:cNvSpPr>
          <p:nvPr>
            <p:ph type="dt" sz="half" idx="10"/>
          </p:nvPr>
        </p:nvSpPr>
        <p:spPr/>
        <p:txBody>
          <a:bodyPr/>
          <a:lstStyle/>
          <a:p>
            <a:fld id="{04AF466F-BDA4-4F18-9C7B-FF0A9A1B0E80}" type="datetime1">
              <a:rPr lang="en-US" smtClean="0"/>
              <a:pPr/>
              <a:t>3/29/19</a:t>
            </a:fld>
            <a:endParaRPr lang="en-US"/>
          </a:p>
        </p:txBody>
      </p:sp>
      <p:sp>
        <p:nvSpPr>
          <p:cNvPr id="20" name="Footer Placeholder 19"/>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6E2D2B3B-882E-40F3-A32F-6DD516915044}" type="slidenum">
              <a:rPr lang="en-US" smtClean="0"/>
              <a:pPr/>
              <a:t>‹#›</a:t>
            </a:fld>
            <a:endParaRPr lang="en-US" dirty="0"/>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CEF607B-A47E-422C-9BEF-122CCDB7C526}" type="datetime1">
              <a:rPr lang="en-US" smtClean="0"/>
              <a:pPr/>
              <a:t>3/29/19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a:t>Click to edit Master title style</a:t>
            </a:r>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63A9A7CB-BEE6-4F99-898E-913F06E8E125}" type="datetime1">
              <a:rPr lang="en-US" smtClean="0"/>
              <a:pPr/>
              <a:t>3/29/19</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kumimoji="0" lang="en-US"/>
              <a:t>Click to edit Master title style</a:t>
            </a:r>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6EE300C-6FC5-4FC3-AF1A-075E4F50620D}" type="datetime1">
              <a:rPr lang="en-US" smtClean="0"/>
              <a:pPr/>
              <a:t>3/29/19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a:t>Click to edit Master title style</a:t>
            </a:r>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F50D295D-4A77-4DEB-B04C-9F4282A8BC04}" type="datetime1">
              <a:rPr lang="en-US" smtClean="0"/>
              <a:pPr/>
              <a:t>3/29/19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p>
            <a:r>
              <a:rPr kumimoji="0" lang="en-US"/>
              <a:t>Click to edit Master title style</a:t>
            </a:r>
          </a:p>
        </p:txBody>
      </p:sp>
      <p:sp>
        <p:nvSpPr>
          <p:cNvPr id="3" name="Date Placeholder 2"/>
          <p:cNvSpPr>
            <a:spLocks noGrp="1"/>
          </p:cNvSpPr>
          <p:nvPr>
            <p:ph type="dt" sz="half" idx="10"/>
          </p:nvPr>
        </p:nvSpPr>
        <p:spPr/>
        <p:txBody>
          <a:bodyPr/>
          <a:lstStyle/>
          <a:p>
            <a:fld id="{02B28685-4D0C-42D5-8013-B5904CD1FCBC}" type="datetime1">
              <a:rPr lang="en-US" smtClean="0"/>
              <a:pPr/>
              <a:t>3/29/19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fld id="{FDF226C0-9885-4BA9-BBFA-A52CBFEBB775}" type="datetime1">
              <a:rPr lang="en-US" smtClean="0"/>
              <a:pPr/>
              <a:t>3/29/19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2D2B3B-882E-40F3-A32F-6DD516915044}"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a:t>Click to edit Master title style</a:t>
            </a:r>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EBEE1B38-C5EB-4D66-9137-0AFE9CDEDE8F}" type="datetime1">
              <a:rPr lang="en-US" smtClean="0"/>
              <a:pPr/>
              <a:t>3/29/19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a:t>Click to edit Master title style</a:t>
            </a:r>
          </a:p>
        </p:txBody>
      </p:sp>
      <p:sp>
        <p:nvSpPr>
          <p:cNvPr id="5" name="Date Placeholder 4"/>
          <p:cNvSpPr>
            <a:spLocks noGrp="1"/>
          </p:cNvSpPr>
          <p:nvPr>
            <p:ph type="dt" sz="half" idx="10"/>
          </p:nvPr>
        </p:nvSpPr>
        <p:spPr/>
        <p:txBody>
          <a:bodyPr/>
          <a:lstStyle/>
          <a:p>
            <a:fld id="{327B613C-1AD7-49D3-885D-F654C5CDBAA6}" type="datetime1">
              <a:rPr lang="en-US" smtClean="0"/>
              <a:pPr/>
              <a:t>3/29/19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dirty="0"/>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a:t>Drag picture to placeholder or click icon to add</a:t>
            </a:r>
            <a:endParaRPr kumimoji="0" lang="en-US" dirty="0"/>
          </a:p>
        </p:txBody>
      </p:sp>
      <p:sp>
        <p:nvSpPr>
          <p:cNvPr id="9" name="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8FB4290-6522-4139-852E-05BD9E7F0D2E}" type="datetime1">
              <a:rPr lang="en-US" smtClean="0"/>
              <a:pPr/>
              <a:t>3/29/19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11430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AB955F9-81EA-47C5-8059-9E5C2B437C70}" type="datetime1">
              <a:rPr lang="en-US" smtClean="0"/>
              <a:pPr/>
              <a:t>3/29/19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p>
            <a:r>
              <a:rPr kumimoji="0" lang="en-US"/>
              <a:t>Click to edit Master title style</a:t>
            </a:r>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327B613C-1AD7-49D3-885D-F654C5CDBAA6}" type="datetime1">
              <a:rPr lang="en-US" smtClean="0"/>
              <a:pPr/>
              <a:t>3/29/19</a:t>
            </a:fld>
            <a:endParaRPr lang="en-US" dirty="0"/>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dirty="0"/>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6E2D2B3B-882E-40F3-A32F-6DD516915044}" type="slidenum">
              <a:rPr lang="en-US" smtClean="0"/>
              <a:pPr/>
              <a:t>‹#›</a:t>
            </a:fld>
            <a:endParaRPr lang="en-US" dirty="0"/>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Lst>
  <p:hf sldNum="0" hdr="0" ft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2560" y="329792"/>
            <a:ext cx="7406640" cy="2088555"/>
          </a:xfrm>
        </p:spPr>
        <p:txBody>
          <a:bodyPr>
            <a:noAutofit/>
          </a:bodyPr>
          <a:lstStyle/>
          <a:p>
            <a:pPr algn="ctr"/>
            <a:r>
              <a:rPr lang="en-US" sz="4000" i="1" dirty="0"/>
              <a:t>Dismantling the Racism Machine</a:t>
            </a:r>
            <a:br>
              <a:rPr lang="en-US" sz="4000" i="1" dirty="0"/>
            </a:br>
            <a:r>
              <a:rPr lang="en-US" sz="4000" dirty="0"/>
              <a:t>Part 3</a:t>
            </a:r>
          </a:p>
        </p:txBody>
      </p:sp>
      <p:sp>
        <p:nvSpPr>
          <p:cNvPr id="3" name="Subtitle 2"/>
          <p:cNvSpPr>
            <a:spLocks noGrp="1"/>
          </p:cNvSpPr>
          <p:nvPr>
            <p:ph type="subTitle" idx="1"/>
          </p:nvPr>
        </p:nvSpPr>
        <p:spPr>
          <a:xfrm>
            <a:off x="1432560" y="2562725"/>
            <a:ext cx="7406640" cy="4093713"/>
          </a:xfrm>
        </p:spPr>
        <p:txBody>
          <a:bodyPr>
            <a:normAutofit fontScale="92500" lnSpcReduction="20000"/>
          </a:bodyPr>
          <a:lstStyle/>
          <a:p>
            <a:endParaRPr lang="en-US" dirty="0"/>
          </a:p>
          <a:p>
            <a:r>
              <a:rPr lang="en-US" dirty="0"/>
              <a:t>Dr. Karen Gaffney</a:t>
            </a:r>
          </a:p>
          <a:p>
            <a:r>
              <a:rPr lang="en-US" dirty="0"/>
              <a:t>English Department</a:t>
            </a:r>
          </a:p>
          <a:p>
            <a:r>
              <a:rPr lang="en-US" dirty="0"/>
              <a:t>Raritan Valley Community College</a:t>
            </a:r>
          </a:p>
          <a:p>
            <a:r>
              <a:rPr lang="en-US" dirty="0"/>
              <a:t>Branchburg, NJ</a:t>
            </a:r>
          </a:p>
          <a:p>
            <a:endParaRPr lang="en-US" dirty="0"/>
          </a:p>
          <a:p>
            <a:endParaRPr lang="en-US" sz="2000" dirty="0"/>
          </a:p>
          <a:p>
            <a:endParaRPr lang="en-US" sz="2000" dirty="0"/>
          </a:p>
          <a:p>
            <a:r>
              <a:rPr lang="en-US" sz="2000" dirty="0"/>
              <a:t>Blog: dividednolonger.com</a:t>
            </a:r>
          </a:p>
          <a:p>
            <a:r>
              <a:rPr lang="en-US" sz="2000" dirty="0"/>
              <a:t>Email: </a:t>
            </a:r>
            <a:r>
              <a:rPr lang="en-US" sz="2000" dirty="0" err="1"/>
              <a:t>dividednolonger@gmail.com</a:t>
            </a:r>
            <a:endParaRPr lang="en-US" sz="2000" dirty="0"/>
          </a:p>
          <a:p>
            <a:r>
              <a:rPr lang="en-US" sz="2000" dirty="0"/>
              <a:t>Twitter: @</a:t>
            </a:r>
            <a:r>
              <a:rPr lang="en-US" sz="2000" dirty="0" err="1"/>
              <a:t>dividednolonger</a:t>
            </a:r>
            <a:endParaRPr lang="en-US" sz="2000" dirty="0"/>
          </a:p>
          <a:p>
            <a:r>
              <a:rPr lang="en-US" sz="2000" dirty="0"/>
              <a:t>Pronouns: she/her/hers</a:t>
            </a:r>
          </a:p>
          <a:p>
            <a:endParaRPr lang="en-US" dirty="0"/>
          </a:p>
          <a:p>
            <a:endParaRPr lang="en-US" dirty="0"/>
          </a:p>
        </p:txBody>
      </p:sp>
      <p:pic>
        <p:nvPicPr>
          <p:cNvPr id="4" name="Picture 3"/>
          <p:cNvPicPr>
            <a:picLocks noChangeAspect="1"/>
          </p:cNvPicPr>
          <p:nvPr/>
        </p:nvPicPr>
        <p:blipFill>
          <a:blip r:embed="rId3"/>
          <a:stretch>
            <a:fillRect/>
          </a:stretch>
        </p:blipFill>
        <p:spPr>
          <a:xfrm>
            <a:off x="6805571" y="3822701"/>
            <a:ext cx="1627229" cy="2438400"/>
          </a:xfrm>
          <a:prstGeom prst="rect">
            <a:avLst/>
          </a:prstGeom>
        </p:spPr>
      </p:pic>
    </p:spTree>
    <p:extLst>
      <p:ext uri="{BB962C8B-B14F-4D97-AF65-F5344CB8AC3E}">
        <p14:creationId xmlns:p14="http://schemas.microsoft.com/office/powerpoint/2010/main" val="16841699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416E8-FA0F-3740-AAA6-24050528FA5B}"/>
              </a:ext>
            </a:extLst>
          </p:cNvPr>
          <p:cNvSpPr>
            <a:spLocks noGrp="1"/>
          </p:cNvSpPr>
          <p:nvPr>
            <p:ph type="ctrTitle"/>
          </p:nvPr>
        </p:nvSpPr>
        <p:spPr>
          <a:xfrm>
            <a:off x="1432560" y="359896"/>
            <a:ext cx="7406640" cy="2926229"/>
          </a:xfrm>
        </p:spPr>
        <p:txBody>
          <a:bodyPr>
            <a:normAutofit fontScale="90000"/>
          </a:bodyPr>
          <a:lstStyle/>
          <a:p>
            <a:r>
              <a:rPr lang="en-US" sz="3600" dirty="0"/>
              <a:t>Today’s lecture is the 3</a:t>
            </a:r>
            <a:r>
              <a:rPr lang="en-US" sz="3600" baseline="30000" dirty="0"/>
              <a:t>rd</a:t>
            </a:r>
            <a:r>
              <a:rPr lang="en-US" sz="3600" dirty="0"/>
              <a:t> of 8 based on my recent book:</a:t>
            </a:r>
            <a:br>
              <a:rPr lang="en-US" sz="3600" dirty="0"/>
            </a:br>
            <a:r>
              <a:rPr lang="en-US" sz="3600" b="1" i="1" dirty="0"/>
              <a:t>Dismantling the Racism Machine: </a:t>
            </a:r>
            <a:br>
              <a:rPr lang="en-US" sz="3600" b="1" i="1" dirty="0"/>
            </a:br>
            <a:r>
              <a:rPr lang="en-US" sz="3600" b="1" i="1" dirty="0"/>
              <a:t>A Manual and Toolbox </a:t>
            </a:r>
            <a:r>
              <a:rPr lang="en-US" sz="3600" dirty="0"/>
              <a:t>(Routledge, 2018)</a:t>
            </a:r>
            <a:br>
              <a:rPr lang="en-US" dirty="0"/>
            </a:br>
            <a:endParaRPr lang="en-US" dirty="0"/>
          </a:p>
        </p:txBody>
      </p:sp>
      <p:sp>
        <p:nvSpPr>
          <p:cNvPr id="3" name="Subtitle 2">
            <a:extLst>
              <a:ext uri="{FF2B5EF4-FFF2-40B4-BE49-F238E27FC236}">
                <a16:creationId xmlns:a16="http://schemas.microsoft.com/office/drawing/2014/main" id="{F55CF54B-965B-BD40-9431-5803F563AE59}"/>
              </a:ext>
            </a:extLst>
          </p:cNvPr>
          <p:cNvSpPr>
            <a:spLocks noGrp="1"/>
          </p:cNvSpPr>
          <p:nvPr>
            <p:ph type="subTitle" idx="1"/>
          </p:nvPr>
        </p:nvSpPr>
        <p:spPr>
          <a:xfrm>
            <a:off x="1432560" y="2862423"/>
            <a:ext cx="7406640" cy="3138327"/>
          </a:xfrm>
        </p:spPr>
        <p:txBody>
          <a:bodyPr>
            <a:noAutofit/>
          </a:bodyPr>
          <a:lstStyle/>
          <a:p>
            <a:r>
              <a:rPr lang="en-US" sz="3000" dirty="0"/>
              <a:t>Week 1: Myth #2: Race has always existed. Whiteness has always existed.</a:t>
            </a:r>
          </a:p>
          <a:p>
            <a:r>
              <a:rPr lang="en-US" sz="3000" dirty="0"/>
              <a:t>Today: </a:t>
            </a:r>
          </a:p>
          <a:p>
            <a:r>
              <a:rPr lang="en-US" sz="3000" dirty="0"/>
              <a:t>How did the invention of race serve to divide and conquer people in colonial America,</a:t>
            </a:r>
          </a:p>
          <a:p>
            <a:r>
              <a:rPr lang="en-US" sz="3000" dirty="0"/>
              <a:t>and what impact did that have?</a:t>
            </a:r>
          </a:p>
        </p:txBody>
      </p:sp>
    </p:spTree>
    <p:extLst>
      <p:ext uri="{BB962C8B-B14F-4D97-AF65-F5344CB8AC3E}">
        <p14:creationId xmlns:p14="http://schemas.microsoft.com/office/powerpoint/2010/main" val="32429581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771339"/>
          </a:xfrm>
        </p:spPr>
        <p:txBody>
          <a:bodyPr>
            <a:noAutofit/>
          </a:bodyPr>
          <a:lstStyle/>
          <a:p>
            <a:pPr algn="ctr"/>
            <a:r>
              <a:rPr lang="en-US" dirty="0"/>
              <a:t>Review</a:t>
            </a:r>
          </a:p>
        </p:txBody>
      </p:sp>
      <p:sp>
        <p:nvSpPr>
          <p:cNvPr id="3" name="Content Placeholder 2"/>
          <p:cNvSpPr>
            <a:spLocks noGrp="1"/>
          </p:cNvSpPr>
          <p:nvPr>
            <p:ph idx="1"/>
          </p:nvPr>
        </p:nvSpPr>
        <p:spPr>
          <a:xfrm>
            <a:off x="1435608" y="1045977"/>
            <a:ext cx="7498080" cy="5528737"/>
          </a:xfrm>
        </p:spPr>
        <p:txBody>
          <a:bodyPr>
            <a:normAutofit/>
          </a:bodyPr>
          <a:lstStyle/>
          <a:p>
            <a:r>
              <a:rPr lang="en-US" dirty="0"/>
              <a:t>Last week, we chipped away at the false ideology that race is biological and recognized the reality that race is a human invention. That allows us to see the Racism Machine more clearly.</a:t>
            </a:r>
          </a:p>
          <a:p>
            <a:endParaRPr lang="en-US" dirty="0"/>
          </a:p>
          <a:p>
            <a:endParaRPr lang="en-US" dirty="0"/>
          </a:p>
          <a:p>
            <a:pPr marL="82296" indent="0">
              <a:buNone/>
            </a:pPr>
            <a:endParaRPr lang="en-US" dirty="0"/>
          </a:p>
          <a:p>
            <a:endParaRPr lang="en-US" dirty="0"/>
          </a:p>
          <a:p>
            <a:r>
              <a:rPr lang="en-US" dirty="0"/>
              <a:t>We ask: Who built it? When? Why? How?</a:t>
            </a:r>
          </a:p>
        </p:txBody>
      </p:sp>
      <p:pic>
        <p:nvPicPr>
          <p:cNvPr id="4" name="Content Placeholder 10"/>
          <p:cNvPicPr>
            <a:picLocks noChangeAspect="1"/>
          </p:cNvPicPr>
          <p:nvPr/>
        </p:nvPicPr>
        <p:blipFill>
          <a:blip r:embed="rId2"/>
          <a:srcRect t="-12011" b="-12011"/>
          <a:stretch>
            <a:fillRect/>
          </a:stretch>
        </p:blipFill>
        <p:spPr>
          <a:xfrm>
            <a:off x="3048508" y="3307738"/>
            <a:ext cx="3822192" cy="2447135"/>
          </a:xfrm>
          <a:prstGeom prst="rect">
            <a:avLst/>
          </a:prstGeom>
        </p:spPr>
      </p:pic>
    </p:spTree>
    <p:extLst>
      <p:ext uri="{BB962C8B-B14F-4D97-AF65-F5344CB8AC3E}">
        <p14:creationId xmlns:p14="http://schemas.microsoft.com/office/powerpoint/2010/main" val="2439183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70387" y="328278"/>
            <a:ext cx="2649794" cy="2277270"/>
          </a:xfrm>
        </p:spPr>
        <p:txBody>
          <a:bodyPr>
            <a:normAutofit/>
          </a:bodyPr>
          <a:lstStyle/>
          <a:p>
            <a:r>
              <a:rPr lang="en-US" sz="2800" dirty="0"/>
              <a:t>Myth #2: </a:t>
            </a:r>
            <a:r>
              <a:rPr lang="en-US" sz="2800" dirty="0">
                <a:solidFill>
                  <a:schemeClr val="dk1"/>
                </a:solidFill>
              </a:rPr>
              <a:t>Race has always existed. Whiteness has always existed.</a:t>
            </a:r>
            <a:endParaRPr lang="en-US" sz="2800" dirty="0"/>
          </a:p>
        </p:txBody>
      </p:sp>
      <p:sp>
        <p:nvSpPr>
          <p:cNvPr id="4" name="Text Placeholder 3"/>
          <p:cNvSpPr>
            <a:spLocks noGrp="1"/>
          </p:cNvSpPr>
          <p:nvPr>
            <p:ph type="body" sz="half" idx="3"/>
          </p:nvPr>
        </p:nvSpPr>
        <p:spPr>
          <a:xfrm>
            <a:off x="3775587" y="188578"/>
            <a:ext cx="5032818" cy="687722"/>
          </a:xfrm>
        </p:spPr>
        <p:txBody>
          <a:bodyPr>
            <a:noAutofit/>
          </a:bodyPr>
          <a:lstStyle/>
          <a:p>
            <a:pPr algn="ctr"/>
            <a:r>
              <a:rPr lang="en-US" sz="2800" dirty="0"/>
              <a:t>Reality</a:t>
            </a:r>
          </a:p>
        </p:txBody>
      </p:sp>
      <p:sp>
        <p:nvSpPr>
          <p:cNvPr id="6" name="Content Placeholder 5"/>
          <p:cNvSpPr>
            <a:spLocks noGrp="1"/>
          </p:cNvSpPr>
          <p:nvPr>
            <p:ph sz="quarter" idx="4"/>
          </p:nvPr>
        </p:nvSpPr>
        <p:spPr>
          <a:xfrm>
            <a:off x="3372465" y="964585"/>
            <a:ext cx="5525729" cy="5753100"/>
          </a:xfrm>
          <a:ln>
            <a:noFill/>
          </a:ln>
        </p:spPr>
        <p:txBody>
          <a:bodyPr>
            <a:noAutofit/>
          </a:bodyPr>
          <a:lstStyle/>
          <a:p>
            <a:pPr marL="118872" lvl="0" indent="0">
              <a:buNone/>
            </a:pPr>
            <a:r>
              <a:rPr lang="en-US" dirty="0">
                <a:solidFill>
                  <a:schemeClr val="dk1"/>
                </a:solidFill>
              </a:rPr>
              <a:t>Race is an invention, a relatively recent human invention. One location:</a:t>
            </a:r>
          </a:p>
          <a:p>
            <a:r>
              <a:rPr lang="en-US" dirty="0">
                <a:solidFill>
                  <a:schemeClr val="dk1"/>
                </a:solidFill>
              </a:rPr>
              <a:t>Colonial Virginia, 1600s</a:t>
            </a:r>
          </a:p>
          <a:p>
            <a:r>
              <a:rPr lang="en-US" dirty="0">
                <a:solidFill>
                  <a:schemeClr val="dk1"/>
                </a:solidFill>
              </a:rPr>
              <a:t>The line between servant and slave was ambiguous</a:t>
            </a:r>
          </a:p>
          <a:p>
            <a:r>
              <a:rPr lang="en-US" dirty="0">
                <a:solidFill>
                  <a:schemeClr val="dk1"/>
                </a:solidFill>
              </a:rPr>
              <a:t>People didn’t identify as “black” or “white” (nationality, language, religion)</a:t>
            </a:r>
          </a:p>
          <a:p>
            <a:r>
              <a:rPr lang="en-US" dirty="0">
                <a:solidFill>
                  <a:schemeClr val="dk1"/>
                </a:solidFill>
              </a:rPr>
              <a:t>Skin color was not a dividing line</a:t>
            </a:r>
          </a:p>
          <a:p>
            <a:r>
              <a:rPr lang="en-US" dirty="0">
                <a:solidFill>
                  <a:schemeClr val="dk1"/>
                </a:solidFill>
              </a:rPr>
              <a:t>Elite wealthy landowners vs. labor</a:t>
            </a:r>
          </a:p>
          <a:p>
            <a:r>
              <a:rPr lang="en-US" dirty="0">
                <a:solidFill>
                  <a:schemeClr val="dk1"/>
                </a:solidFill>
              </a:rPr>
              <a:t>Bacon’s Rebellion (1676)</a:t>
            </a:r>
          </a:p>
          <a:p>
            <a:r>
              <a:rPr lang="en-US" dirty="0">
                <a:solidFill>
                  <a:schemeClr val="dk1"/>
                </a:solidFill>
              </a:rPr>
              <a:t>Race was invented to protect the elite and divide and conquer the masses through the creation of a racial hierarchy</a:t>
            </a:r>
            <a:endParaRPr lang="en-US" sz="2000" dirty="0">
              <a:solidFill>
                <a:schemeClr val="dk1"/>
              </a:solidFill>
            </a:endParaRPr>
          </a:p>
        </p:txBody>
      </p:sp>
      <p:cxnSp>
        <p:nvCxnSpPr>
          <p:cNvPr id="15" name="Straight Connector 14"/>
          <p:cNvCxnSpPr/>
          <p:nvPr/>
        </p:nvCxnSpPr>
        <p:spPr>
          <a:xfrm flipV="1">
            <a:off x="3257427" y="328278"/>
            <a:ext cx="0" cy="6376707"/>
          </a:xfrm>
          <a:prstGeom prst="line">
            <a:avLst/>
          </a:prstGeom>
          <a:ln w="19050">
            <a:prstDash val="sys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7914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CEB79-10BD-5843-999B-8F0EE9FD54D1}"/>
              </a:ext>
            </a:extLst>
          </p:cNvPr>
          <p:cNvSpPr>
            <a:spLocks noGrp="1"/>
          </p:cNvSpPr>
          <p:nvPr>
            <p:ph type="title"/>
          </p:nvPr>
        </p:nvSpPr>
        <p:spPr>
          <a:xfrm>
            <a:off x="1435608" y="274638"/>
            <a:ext cx="7498080" cy="754062"/>
          </a:xfrm>
        </p:spPr>
        <p:txBody>
          <a:bodyPr/>
          <a:lstStyle/>
          <a:p>
            <a:r>
              <a:rPr lang="en-US" dirty="0"/>
              <a:t>Ethnocentricity vs. racism</a:t>
            </a:r>
          </a:p>
        </p:txBody>
      </p:sp>
      <p:sp>
        <p:nvSpPr>
          <p:cNvPr id="3" name="Content Placeholder 2">
            <a:extLst>
              <a:ext uri="{FF2B5EF4-FFF2-40B4-BE49-F238E27FC236}">
                <a16:creationId xmlns:a16="http://schemas.microsoft.com/office/drawing/2014/main" id="{6FC71406-75C0-D746-B8FF-09AAC36842E2}"/>
              </a:ext>
            </a:extLst>
          </p:cNvPr>
          <p:cNvSpPr>
            <a:spLocks noGrp="1"/>
          </p:cNvSpPr>
          <p:nvPr>
            <p:ph idx="1"/>
          </p:nvPr>
        </p:nvSpPr>
        <p:spPr>
          <a:xfrm>
            <a:off x="1228725" y="1028699"/>
            <a:ext cx="7704963" cy="5686425"/>
          </a:xfrm>
        </p:spPr>
        <p:txBody>
          <a:bodyPr>
            <a:normAutofit fontScale="77500" lnSpcReduction="20000"/>
          </a:bodyPr>
          <a:lstStyle/>
          <a:p>
            <a:r>
              <a:rPr lang="en-US" dirty="0"/>
              <a:t>From </a:t>
            </a:r>
            <a:r>
              <a:rPr lang="en-US" i="1" dirty="0"/>
              <a:t>Race: Are We So Different</a:t>
            </a:r>
            <a:r>
              <a:rPr lang="en-US" dirty="0"/>
              <a:t>, Goodman et al. 11:</a:t>
            </a:r>
          </a:p>
          <a:p>
            <a:r>
              <a:rPr lang="en-US" dirty="0"/>
              <a:t>“To be sure, past peoples were </a:t>
            </a:r>
            <a:r>
              <a:rPr lang="en-US" i="1" dirty="0"/>
              <a:t>ethnocentric</a:t>
            </a:r>
            <a:r>
              <a:rPr lang="en-US" dirty="0"/>
              <a:t>. They frequently believed themselves culturally superior to others and sometimes exhibited the nasty habit of painting others as uncultured and brutish or savage”</a:t>
            </a:r>
          </a:p>
          <a:p>
            <a:r>
              <a:rPr lang="en-US" dirty="0"/>
              <a:t>“Yet . . . ethnocentric and later racial logics differed significantly. . . . Prior to the inception of race, people were much less likely to link cultural practices instinctively and irrevocably to physical differences”</a:t>
            </a:r>
          </a:p>
          <a:p>
            <a:r>
              <a:rPr lang="en-US" dirty="0"/>
              <a:t>“Moreover where they deemed others to be culturally backwards in language, religion, food, adornment, or other behaviors, they tended to view these deficits as correctable”</a:t>
            </a:r>
          </a:p>
          <a:p>
            <a:r>
              <a:rPr lang="en-US" dirty="0"/>
              <a:t>“[R]ace represents…an unfortunate shift in primary focus from learned practices and traditions toward static or fixed notions of physical and essential characteristics”</a:t>
            </a:r>
          </a:p>
        </p:txBody>
      </p:sp>
    </p:spTree>
    <p:extLst>
      <p:ext uri="{BB962C8B-B14F-4D97-AF65-F5344CB8AC3E}">
        <p14:creationId xmlns:p14="http://schemas.microsoft.com/office/powerpoint/2010/main" val="4138447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1662420-D3F6-B741-A96A-83170E30B827}"/>
              </a:ext>
            </a:extLst>
          </p:cNvPr>
          <p:cNvSpPr>
            <a:spLocks noGrp="1"/>
          </p:cNvSpPr>
          <p:nvPr>
            <p:ph type="body" idx="1"/>
          </p:nvPr>
        </p:nvSpPr>
        <p:spPr>
          <a:xfrm>
            <a:off x="180474" y="146301"/>
            <a:ext cx="2959768" cy="640080"/>
          </a:xfrm>
        </p:spPr>
        <p:txBody>
          <a:bodyPr>
            <a:normAutofit fontScale="92500"/>
          </a:bodyPr>
          <a:lstStyle/>
          <a:p>
            <a:r>
              <a:rPr lang="en-US" sz="2800" dirty="0"/>
              <a:t>An excerpt from . . . </a:t>
            </a:r>
          </a:p>
        </p:txBody>
      </p:sp>
      <p:pic>
        <p:nvPicPr>
          <p:cNvPr id="14" name="Picture 13">
            <a:extLst>
              <a:ext uri="{FF2B5EF4-FFF2-40B4-BE49-F238E27FC236}">
                <a16:creationId xmlns:a16="http://schemas.microsoft.com/office/drawing/2014/main" id="{681FB57A-34DC-D646-9E1A-F2B434C15A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750" y="883388"/>
            <a:ext cx="8826500" cy="838200"/>
          </a:xfrm>
          <a:prstGeom prst="rect">
            <a:avLst/>
          </a:prstGeom>
        </p:spPr>
      </p:pic>
      <p:sp>
        <p:nvSpPr>
          <p:cNvPr id="31" name="TextBox 30">
            <a:extLst>
              <a:ext uri="{FF2B5EF4-FFF2-40B4-BE49-F238E27FC236}">
                <a16:creationId xmlns:a16="http://schemas.microsoft.com/office/drawing/2014/main" id="{3B3C8E2F-CAB6-1D4F-841C-44A34AEF1D46}"/>
              </a:ext>
            </a:extLst>
          </p:cNvPr>
          <p:cNvSpPr txBox="1"/>
          <p:nvPr/>
        </p:nvSpPr>
        <p:spPr>
          <a:xfrm>
            <a:off x="180474" y="1818595"/>
            <a:ext cx="8804776" cy="4031873"/>
          </a:xfrm>
          <a:prstGeom prst="rect">
            <a:avLst/>
          </a:prstGeom>
          <a:noFill/>
          <a:ln>
            <a:solidFill>
              <a:schemeClr val="tx1"/>
            </a:solidFill>
          </a:ln>
        </p:spPr>
        <p:txBody>
          <a:bodyPr wrap="square" rtlCol="0">
            <a:spAutoFit/>
          </a:bodyPr>
          <a:lstStyle/>
          <a:p>
            <a:r>
              <a:rPr lang="en-US" sz="3200" b="1" dirty="0"/>
              <a:t>6. Slavery predates race.</a:t>
            </a:r>
            <a:r>
              <a:rPr lang="en-US" sz="3200" dirty="0"/>
              <a:t> Throughout much of human history, societies have enslaved others, often as a result of conquest or war, even debt, but not because of physical characteristics or a belief in natural inferiority. Due to a unique set of historical circumstances, ours was the first slave system where all the slaves shared similar physical characteristics. </a:t>
            </a:r>
            <a:endParaRPr lang="en-US" sz="3200" b="1" dirty="0"/>
          </a:p>
        </p:txBody>
      </p:sp>
    </p:spTree>
    <p:extLst>
      <p:ext uri="{BB962C8B-B14F-4D97-AF65-F5344CB8AC3E}">
        <p14:creationId xmlns:p14="http://schemas.microsoft.com/office/powerpoint/2010/main" val="18042200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408C6-F944-BA4A-BF12-EFF3239CBBC5}"/>
              </a:ext>
            </a:extLst>
          </p:cNvPr>
          <p:cNvSpPr>
            <a:spLocks noGrp="1"/>
          </p:cNvSpPr>
          <p:nvPr>
            <p:ph type="title"/>
          </p:nvPr>
        </p:nvSpPr>
        <p:spPr/>
        <p:txBody>
          <a:bodyPr>
            <a:normAutofit fontScale="90000"/>
          </a:bodyPr>
          <a:lstStyle/>
          <a:p>
            <a:r>
              <a:rPr lang="en-US" dirty="0"/>
              <a:t>Colonial Virginia </a:t>
            </a:r>
            <a:r>
              <a:rPr lang="en-US" i="1" dirty="0"/>
              <a:t>before</a:t>
            </a:r>
            <a:r>
              <a:rPr lang="en-US" dirty="0"/>
              <a:t> race was invented</a:t>
            </a:r>
          </a:p>
        </p:txBody>
      </p:sp>
      <p:sp>
        <p:nvSpPr>
          <p:cNvPr id="3" name="Content Placeholder 2">
            <a:extLst>
              <a:ext uri="{FF2B5EF4-FFF2-40B4-BE49-F238E27FC236}">
                <a16:creationId xmlns:a16="http://schemas.microsoft.com/office/drawing/2014/main" id="{AB02ABB4-4F34-4B42-A580-217BAC0A37CD}"/>
              </a:ext>
            </a:extLst>
          </p:cNvPr>
          <p:cNvSpPr>
            <a:spLocks noGrp="1"/>
          </p:cNvSpPr>
          <p:nvPr>
            <p:ph idx="1"/>
          </p:nvPr>
        </p:nvSpPr>
        <p:spPr/>
        <p:txBody>
          <a:bodyPr/>
          <a:lstStyle/>
          <a:p>
            <a:r>
              <a:rPr lang="en-US" dirty="0"/>
              <a:t>Worsening status of European laborers (who were majority of laborers) in early colonial Virginia (early to mid 1600s)</a:t>
            </a:r>
          </a:p>
          <a:p>
            <a:pPr lvl="1"/>
            <a:r>
              <a:rPr lang="en-US" dirty="0"/>
              <a:t>Tenant farmers lost rights and opportunities to get land; large landowners gained power (Theodore Allen, </a:t>
            </a:r>
            <a:r>
              <a:rPr lang="en-US" i="1" dirty="0"/>
              <a:t>The Invention of the White Race)</a:t>
            </a:r>
          </a:p>
          <a:p>
            <a:pPr lvl="1"/>
            <a:r>
              <a:rPr lang="en-US" dirty="0"/>
              <a:t>laws passed to restrict servants’ movements and reflect fear of them running away and rebelling</a:t>
            </a:r>
          </a:p>
        </p:txBody>
      </p:sp>
    </p:spTree>
    <p:extLst>
      <p:ext uri="{BB962C8B-B14F-4D97-AF65-F5344CB8AC3E}">
        <p14:creationId xmlns:p14="http://schemas.microsoft.com/office/powerpoint/2010/main" val="33003064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408C6-F944-BA4A-BF12-EFF3239CBBC5}"/>
              </a:ext>
            </a:extLst>
          </p:cNvPr>
          <p:cNvSpPr>
            <a:spLocks noGrp="1"/>
          </p:cNvSpPr>
          <p:nvPr>
            <p:ph type="title"/>
          </p:nvPr>
        </p:nvSpPr>
        <p:spPr>
          <a:xfrm>
            <a:off x="1228725" y="274638"/>
            <a:ext cx="7704963" cy="654050"/>
          </a:xfrm>
        </p:spPr>
        <p:txBody>
          <a:bodyPr>
            <a:noAutofit/>
          </a:bodyPr>
          <a:lstStyle/>
          <a:p>
            <a:r>
              <a:rPr lang="en-US" sz="3400" dirty="0"/>
              <a:t>Colonial Virginia </a:t>
            </a:r>
            <a:r>
              <a:rPr lang="en-US" sz="3400" i="1" dirty="0"/>
              <a:t>before</a:t>
            </a:r>
            <a:r>
              <a:rPr lang="en-US" sz="3400" dirty="0"/>
              <a:t> race was invented</a:t>
            </a:r>
          </a:p>
        </p:txBody>
      </p:sp>
      <p:sp>
        <p:nvSpPr>
          <p:cNvPr id="3" name="Content Placeholder 2">
            <a:extLst>
              <a:ext uri="{FF2B5EF4-FFF2-40B4-BE49-F238E27FC236}">
                <a16:creationId xmlns:a16="http://schemas.microsoft.com/office/drawing/2014/main" id="{AB02ABB4-4F34-4B42-A580-217BAC0A37CD}"/>
              </a:ext>
            </a:extLst>
          </p:cNvPr>
          <p:cNvSpPr>
            <a:spLocks noGrp="1"/>
          </p:cNvSpPr>
          <p:nvPr>
            <p:ph idx="1"/>
          </p:nvPr>
        </p:nvSpPr>
        <p:spPr>
          <a:xfrm>
            <a:off x="1042989" y="928688"/>
            <a:ext cx="7890700" cy="5654674"/>
          </a:xfrm>
        </p:spPr>
        <p:txBody>
          <a:bodyPr>
            <a:noAutofit/>
          </a:bodyPr>
          <a:lstStyle/>
          <a:p>
            <a:r>
              <a:rPr lang="en-US" sz="2400" dirty="0"/>
              <a:t>Anthony Johnson, an African man, is enslaved and sent to Virginia in 1621. By 1655, he is free and owns his own land and his own slaves. He takes a nearby European farmer to Virginia court over a dispute and wins.</a:t>
            </a:r>
          </a:p>
          <a:p>
            <a:r>
              <a:rPr lang="en-US" sz="2400" dirty="0"/>
              <a:t>Historian Edmund Morgan: “It was common, for example, for servants and slaves to run away together, steal hogs together, get drunk together. It was not uncommon for them to make love together” (327)</a:t>
            </a:r>
          </a:p>
          <a:p>
            <a:r>
              <a:rPr lang="en-US" sz="2400" dirty="0"/>
              <a:t>Historian </a:t>
            </a:r>
            <a:r>
              <a:rPr lang="en-US" sz="2400" dirty="0" err="1"/>
              <a:t>Lerone</a:t>
            </a:r>
            <a:r>
              <a:rPr lang="en-US" sz="2400" dirty="0"/>
              <a:t> Bennett Jr.: “‘a great mass of white and black bondsmen, who occupied roughly the same economic category and were treated with equal contempt by the lords of the plantations and legislatures. Curiously unconcerned about their color, these people worked together and relaxed together’” (qtd. In Alexander 23)</a:t>
            </a:r>
          </a:p>
          <a:p>
            <a:pPr marL="82296" indent="0">
              <a:buNone/>
            </a:pPr>
            <a:r>
              <a:rPr lang="en-US" sz="1800" dirty="0"/>
              <a:t>(see </a:t>
            </a:r>
            <a:r>
              <a:rPr lang="en-US" sz="1800" i="1" dirty="0"/>
              <a:t>Dismantling the Racism Machine</a:t>
            </a:r>
            <a:r>
              <a:rPr lang="en-US" sz="1800" dirty="0"/>
              <a:t>, pages 61-63)</a:t>
            </a:r>
          </a:p>
        </p:txBody>
      </p:sp>
    </p:spTree>
    <p:extLst>
      <p:ext uri="{BB962C8B-B14F-4D97-AF65-F5344CB8AC3E}">
        <p14:creationId xmlns:p14="http://schemas.microsoft.com/office/powerpoint/2010/main" val="3219671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91C16-EF24-AB44-9653-C563B572E47D}"/>
              </a:ext>
            </a:extLst>
          </p:cNvPr>
          <p:cNvSpPr>
            <a:spLocks noGrp="1"/>
          </p:cNvSpPr>
          <p:nvPr>
            <p:ph type="title"/>
          </p:nvPr>
        </p:nvSpPr>
        <p:spPr/>
        <p:txBody>
          <a:bodyPr/>
          <a:lstStyle/>
          <a:p>
            <a:r>
              <a:rPr lang="en-US" dirty="0"/>
              <a:t>Bacon’s Rebellion (1676)</a:t>
            </a:r>
          </a:p>
        </p:txBody>
      </p:sp>
      <p:sp>
        <p:nvSpPr>
          <p:cNvPr id="3" name="Content Placeholder 2">
            <a:extLst>
              <a:ext uri="{FF2B5EF4-FFF2-40B4-BE49-F238E27FC236}">
                <a16:creationId xmlns:a16="http://schemas.microsoft.com/office/drawing/2014/main" id="{9B007993-A805-7147-8102-29D1FA56FFB3}"/>
              </a:ext>
            </a:extLst>
          </p:cNvPr>
          <p:cNvSpPr>
            <a:spLocks noGrp="1"/>
          </p:cNvSpPr>
          <p:nvPr>
            <p:ph idx="1"/>
          </p:nvPr>
        </p:nvSpPr>
        <p:spPr/>
        <p:txBody>
          <a:bodyPr/>
          <a:lstStyle/>
          <a:p>
            <a:r>
              <a:rPr lang="en-US" dirty="0"/>
              <a:t>Legal scholar Michelle Alexander: “The events in Jamestown were alarming to the planter elite, who were deeply fearful of the multiracial alliance of bond workers and slaves. Word of Bacon’s Rebellion spread far and wide, and several more uprisings of a similar type followed” (24)</a:t>
            </a:r>
          </a:p>
        </p:txBody>
      </p:sp>
    </p:spTree>
    <p:extLst>
      <p:ext uri="{BB962C8B-B14F-4D97-AF65-F5344CB8AC3E}">
        <p14:creationId xmlns:p14="http://schemas.microsoft.com/office/powerpoint/2010/main" val="2621851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843CA-6BCD-7C40-8837-8F1729BBBA62}"/>
              </a:ext>
            </a:extLst>
          </p:cNvPr>
          <p:cNvSpPr>
            <a:spLocks noGrp="1"/>
          </p:cNvSpPr>
          <p:nvPr>
            <p:ph type="title"/>
          </p:nvPr>
        </p:nvSpPr>
        <p:spPr/>
        <p:txBody>
          <a:bodyPr>
            <a:normAutofit fontScale="90000"/>
          </a:bodyPr>
          <a:lstStyle/>
          <a:p>
            <a:r>
              <a:rPr lang="en-US" dirty="0"/>
              <a:t>Gathering the raw materials to build the Racism Machine</a:t>
            </a:r>
          </a:p>
        </p:txBody>
      </p:sp>
      <p:sp>
        <p:nvSpPr>
          <p:cNvPr id="3" name="Content Placeholder 2">
            <a:extLst>
              <a:ext uri="{FF2B5EF4-FFF2-40B4-BE49-F238E27FC236}">
                <a16:creationId xmlns:a16="http://schemas.microsoft.com/office/drawing/2014/main" id="{2C2C5883-FF41-5E47-A027-0754479C1DB9}"/>
              </a:ext>
            </a:extLst>
          </p:cNvPr>
          <p:cNvSpPr>
            <a:spLocks noGrp="1"/>
          </p:cNvSpPr>
          <p:nvPr>
            <p:ph idx="1"/>
          </p:nvPr>
        </p:nvSpPr>
        <p:spPr/>
        <p:txBody>
          <a:bodyPr>
            <a:normAutofit fontScale="92500" lnSpcReduction="10000"/>
          </a:bodyPr>
          <a:lstStyle/>
          <a:p>
            <a:r>
              <a:rPr lang="en-US" dirty="0"/>
              <a:t>Law, 1662: the children of black women must “serve according to the condition of the mother”</a:t>
            </a:r>
          </a:p>
          <a:p>
            <a:r>
              <a:rPr lang="en-US" dirty="0"/>
              <a:t>Law, 1691: first time “white” is used in Virginia law when the children of white women and black or Native American men are identified as “abominable mixture and spurious issue”; interracial marriage is banned and such couples are “banished” (</a:t>
            </a:r>
            <a:r>
              <a:rPr lang="en-US" dirty="0" err="1"/>
              <a:t>Hening</a:t>
            </a:r>
            <a:r>
              <a:rPr lang="en-US" dirty="0"/>
              <a:t>, vol. 3 86-87) </a:t>
            </a:r>
          </a:p>
          <a:p>
            <a:pPr marL="82296" indent="0">
              <a:buNone/>
            </a:pPr>
            <a:r>
              <a:rPr lang="en-US" sz="2400" dirty="0"/>
              <a:t>(see </a:t>
            </a:r>
            <a:r>
              <a:rPr lang="en-US" sz="2400" i="1" dirty="0"/>
              <a:t>Dismantling the Racism Machine</a:t>
            </a:r>
            <a:r>
              <a:rPr lang="en-US" sz="2400" dirty="0"/>
              <a:t>, pages 65, 66)</a:t>
            </a:r>
          </a:p>
          <a:p>
            <a:endParaRPr lang="en-US" dirty="0"/>
          </a:p>
        </p:txBody>
      </p:sp>
    </p:spTree>
    <p:extLst>
      <p:ext uri="{BB962C8B-B14F-4D97-AF65-F5344CB8AC3E}">
        <p14:creationId xmlns:p14="http://schemas.microsoft.com/office/powerpoint/2010/main" val="1138401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F28F2-505D-A148-8409-DAE7782DD48C}"/>
              </a:ext>
            </a:extLst>
          </p:cNvPr>
          <p:cNvSpPr>
            <a:spLocks noGrp="1"/>
          </p:cNvSpPr>
          <p:nvPr>
            <p:ph type="title"/>
          </p:nvPr>
        </p:nvSpPr>
        <p:spPr/>
        <p:txBody>
          <a:bodyPr/>
          <a:lstStyle/>
          <a:p>
            <a:pPr algn="ctr"/>
            <a:r>
              <a:rPr lang="en-US" dirty="0"/>
              <a:t>Virginia slave codes, 1705</a:t>
            </a:r>
          </a:p>
        </p:txBody>
      </p:sp>
      <p:sp>
        <p:nvSpPr>
          <p:cNvPr id="3" name="Content Placeholder 2">
            <a:extLst>
              <a:ext uri="{FF2B5EF4-FFF2-40B4-BE49-F238E27FC236}">
                <a16:creationId xmlns:a16="http://schemas.microsoft.com/office/drawing/2014/main" id="{31B260A1-3777-364E-8E41-29FDAEE59529}"/>
              </a:ext>
            </a:extLst>
          </p:cNvPr>
          <p:cNvSpPr>
            <a:spLocks noGrp="1"/>
          </p:cNvSpPr>
          <p:nvPr>
            <p:ph idx="1"/>
          </p:nvPr>
        </p:nvSpPr>
        <p:spPr/>
        <p:txBody>
          <a:bodyPr>
            <a:normAutofit fontScale="92500" lnSpcReduction="20000"/>
          </a:bodyPr>
          <a:lstStyle/>
          <a:p>
            <a:r>
              <a:rPr lang="en-US" dirty="0"/>
              <a:t>Right to vote, right to serve on a jury, right to hold office were all taken away from black people who had property and were now deemed “persons incapable in law” </a:t>
            </a:r>
          </a:p>
          <a:p>
            <a:r>
              <a:rPr lang="en-US" dirty="0"/>
              <a:t>Black and Native American slaves are now “real estate,” permanent slaves, property with no rights</a:t>
            </a:r>
          </a:p>
          <a:p>
            <a:r>
              <a:rPr lang="en-US" dirty="0"/>
              <a:t>Servants are white and receive benefits when their period of indenture is over, including food, money, weapons; they can go to court if not treated well</a:t>
            </a:r>
          </a:p>
          <a:p>
            <a:pPr marL="82296" indent="0">
              <a:buNone/>
            </a:pPr>
            <a:r>
              <a:rPr lang="en-US" sz="2600" dirty="0"/>
              <a:t>(see </a:t>
            </a:r>
            <a:r>
              <a:rPr lang="en-US" sz="2600" i="1" dirty="0"/>
              <a:t>Dismantling the Racism Machine</a:t>
            </a:r>
            <a:r>
              <a:rPr lang="en-US" sz="2600" dirty="0"/>
              <a:t>, pages 68-70)</a:t>
            </a:r>
          </a:p>
          <a:p>
            <a:endParaRPr lang="en-US" dirty="0"/>
          </a:p>
        </p:txBody>
      </p:sp>
    </p:spTree>
    <p:extLst>
      <p:ext uri="{BB962C8B-B14F-4D97-AF65-F5344CB8AC3E}">
        <p14:creationId xmlns:p14="http://schemas.microsoft.com/office/powerpoint/2010/main" val="3341105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7D397-1675-8145-83F8-8D89BBD097EB}"/>
              </a:ext>
            </a:extLst>
          </p:cNvPr>
          <p:cNvSpPr>
            <a:spLocks noGrp="1"/>
          </p:cNvSpPr>
          <p:nvPr>
            <p:ph type="title"/>
          </p:nvPr>
        </p:nvSpPr>
        <p:spPr>
          <a:xfrm>
            <a:off x="1435608" y="274638"/>
            <a:ext cx="7498080" cy="604136"/>
          </a:xfrm>
        </p:spPr>
        <p:txBody>
          <a:bodyPr>
            <a:normAutofit fontScale="90000"/>
          </a:bodyPr>
          <a:lstStyle/>
          <a:p>
            <a:pPr algn="ctr"/>
            <a:r>
              <a:rPr lang="en-US" dirty="0"/>
              <a:t>Whiteness</a:t>
            </a:r>
          </a:p>
        </p:txBody>
      </p:sp>
      <p:sp>
        <p:nvSpPr>
          <p:cNvPr id="3" name="Content Placeholder 2">
            <a:extLst>
              <a:ext uri="{FF2B5EF4-FFF2-40B4-BE49-F238E27FC236}">
                <a16:creationId xmlns:a16="http://schemas.microsoft.com/office/drawing/2014/main" id="{436106CD-5C7A-AD4F-81EF-977C9A301E5E}"/>
              </a:ext>
            </a:extLst>
          </p:cNvPr>
          <p:cNvSpPr>
            <a:spLocks noGrp="1"/>
          </p:cNvSpPr>
          <p:nvPr>
            <p:ph idx="1"/>
          </p:nvPr>
        </p:nvSpPr>
        <p:spPr>
          <a:xfrm>
            <a:off x="1246909" y="1243012"/>
            <a:ext cx="7686779" cy="5514047"/>
          </a:xfrm>
        </p:spPr>
        <p:txBody>
          <a:bodyPr>
            <a:noAutofit/>
          </a:bodyPr>
          <a:lstStyle/>
          <a:p>
            <a:r>
              <a:rPr lang="en-US" dirty="0"/>
              <a:t>“whiteness defined through European ancestry was </a:t>
            </a:r>
            <a:r>
              <a:rPr lang="en-US" b="1" dirty="0"/>
              <a:t>a calculated racial solution</a:t>
            </a:r>
            <a:r>
              <a:rPr lang="en-US" dirty="0"/>
              <a:t> developed by colonial leaders to the economic and physical threat of laboring-class solidarity” (Goodman et al., </a:t>
            </a:r>
            <a:r>
              <a:rPr lang="en-US" i="1" dirty="0"/>
              <a:t>Race: Are We So Different</a:t>
            </a:r>
            <a:r>
              <a:rPr lang="en-US" dirty="0"/>
              <a:t> 44). </a:t>
            </a:r>
          </a:p>
        </p:txBody>
      </p:sp>
    </p:spTree>
    <p:extLst>
      <p:ext uri="{BB962C8B-B14F-4D97-AF65-F5344CB8AC3E}">
        <p14:creationId xmlns:p14="http://schemas.microsoft.com/office/powerpoint/2010/main" val="895116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7D397-1675-8145-83F8-8D89BBD097EB}"/>
              </a:ext>
            </a:extLst>
          </p:cNvPr>
          <p:cNvSpPr>
            <a:spLocks noGrp="1"/>
          </p:cNvSpPr>
          <p:nvPr>
            <p:ph type="title"/>
          </p:nvPr>
        </p:nvSpPr>
        <p:spPr>
          <a:xfrm>
            <a:off x="1435608" y="274638"/>
            <a:ext cx="7498080" cy="454025"/>
          </a:xfrm>
        </p:spPr>
        <p:txBody>
          <a:bodyPr>
            <a:normAutofit fontScale="90000"/>
          </a:bodyPr>
          <a:lstStyle/>
          <a:p>
            <a:pPr algn="ctr"/>
            <a:r>
              <a:rPr lang="en-US" dirty="0"/>
              <a:t>Whiteness</a:t>
            </a:r>
          </a:p>
        </p:txBody>
      </p:sp>
      <p:sp>
        <p:nvSpPr>
          <p:cNvPr id="3" name="Content Placeholder 2">
            <a:extLst>
              <a:ext uri="{FF2B5EF4-FFF2-40B4-BE49-F238E27FC236}">
                <a16:creationId xmlns:a16="http://schemas.microsoft.com/office/drawing/2014/main" id="{436106CD-5C7A-AD4F-81EF-977C9A301E5E}"/>
              </a:ext>
            </a:extLst>
          </p:cNvPr>
          <p:cNvSpPr>
            <a:spLocks noGrp="1"/>
          </p:cNvSpPr>
          <p:nvPr>
            <p:ph idx="1"/>
          </p:nvPr>
        </p:nvSpPr>
        <p:spPr>
          <a:xfrm>
            <a:off x="1057275" y="728663"/>
            <a:ext cx="7876413" cy="6028397"/>
          </a:xfrm>
        </p:spPr>
        <p:txBody>
          <a:bodyPr>
            <a:noAutofit/>
          </a:bodyPr>
          <a:lstStyle/>
          <a:p>
            <a:r>
              <a:rPr lang="en-US" sz="2600" dirty="0"/>
              <a:t>Michelle Alexander refers to this strategy as a “</a:t>
            </a:r>
            <a:r>
              <a:rPr lang="en-US" sz="2600" b="1" dirty="0"/>
              <a:t>racial bribe</a:t>
            </a:r>
            <a:r>
              <a:rPr lang="en-US" sz="2600" dirty="0"/>
              <a:t>,” in which white laborers were given a bribe, whiteness, in order to turn against black slaves (25): </a:t>
            </a:r>
          </a:p>
          <a:p>
            <a:r>
              <a:rPr lang="en-US" sz="2600" dirty="0"/>
              <a:t>“Deliberately and strategically, the planter class extended special privileges to poor whites in an effort to drive a wedge between them and black slaves. White settlers were allowed greater access to Native American lands, white servants were allowed to police slaves through slave patrols and militias, and barriers were created so that free labor would not be placed in competition with slave labor. These measures effectively eliminated the risk of future alliances between black slaves and poor whites. . . . Their own plight had not improved much, but at least they were not slaves” (25).</a:t>
            </a:r>
          </a:p>
        </p:txBody>
      </p:sp>
    </p:spTree>
    <p:extLst>
      <p:ext uri="{BB962C8B-B14F-4D97-AF65-F5344CB8AC3E}">
        <p14:creationId xmlns:p14="http://schemas.microsoft.com/office/powerpoint/2010/main" val="2939947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1198562"/>
          </a:xfrm>
        </p:spPr>
        <p:txBody>
          <a:bodyPr>
            <a:noAutofit/>
          </a:bodyPr>
          <a:lstStyle/>
          <a:p>
            <a:pPr algn="ctr"/>
            <a:r>
              <a:rPr lang="en-US" dirty="0"/>
              <a:t>Racial categories were constructed</a:t>
            </a:r>
          </a:p>
        </p:txBody>
      </p:sp>
      <p:sp>
        <p:nvSpPr>
          <p:cNvPr id="3" name="Content Placeholder 2"/>
          <p:cNvSpPr>
            <a:spLocks noGrp="1"/>
          </p:cNvSpPr>
          <p:nvPr>
            <p:ph idx="1"/>
          </p:nvPr>
        </p:nvSpPr>
        <p:spPr>
          <a:xfrm>
            <a:off x="1435608" y="1714500"/>
            <a:ext cx="7498080" cy="4932106"/>
          </a:xfrm>
        </p:spPr>
        <p:txBody>
          <a:bodyPr>
            <a:normAutofit fontScale="92500" lnSpcReduction="10000"/>
          </a:bodyPr>
          <a:lstStyle/>
          <a:p>
            <a:r>
              <a:rPr lang="en-US" dirty="0">
                <a:solidFill>
                  <a:schemeClr val="dk1"/>
                </a:solidFill>
              </a:rPr>
              <a:t>White: built with benefits and attached to freedom, connected to civilization, humanity, and a newly blended European identity</a:t>
            </a:r>
          </a:p>
          <a:p>
            <a:r>
              <a:rPr lang="en-US" dirty="0">
                <a:solidFill>
                  <a:schemeClr val="dk1"/>
                </a:solidFill>
              </a:rPr>
              <a:t>Black: built by removing rights and chained to chattel slavery and the status of “animal” with a blending of distinct African nationalities and cultures</a:t>
            </a:r>
          </a:p>
          <a:p>
            <a:r>
              <a:rPr lang="en-US" dirty="0">
                <a:solidFill>
                  <a:schemeClr val="dk1"/>
                </a:solidFill>
              </a:rPr>
              <a:t>Native: built by blending distinct indigenous nations into one group often seen as savage and without national identity, with limited or no rights, especially not to the land</a:t>
            </a:r>
          </a:p>
          <a:p>
            <a:endParaRPr lang="en-US" dirty="0">
              <a:solidFill>
                <a:schemeClr val="dk1"/>
              </a:solidFill>
            </a:endParaRPr>
          </a:p>
        </p:txBody>
      </p:sp>
    </p:spTree>
    <p:extLst>
      <p:ext uri="{BB962C8B-B14F-4D97-AF65-F5344CB8AC3E}">
        <p14:creationId xmlns:p14="http://schemas.microsoft.com/office/powerpoint/2010/main" val="3639252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Questions? Comments?</a:t>
            </a:r>
          </a:p>
        </p:txBody>
      </p:sp>
      <p:sp>
        <p:nvSpPr>
          <p:cNvPr id="3" name="Content Placeholder 2"/>
          <p:cNvSpPr>
            <a:spLocks noGrp="1"/>
          </p:cNvSpPr>
          <p:nvPr>
            <p:ph idx="1"/>
          </p:nvPr>
        </p:nvSpPr>
        <p:spPr>
          <a:xfrm>
            <a:off x="1435608" y="1447800"/>
            <a:ext cx="7498080" cy="4635500"/>
          </a:xfrm>
        </p:spPr>
        <p:txBody>
          <a:bodyPr>
            <a:normAutofit fontScale="92500" lnSpcReduction="20000"/>
          </a:bodyPr>
          <a:lstStyle/>
          <a:p>
            <a:r>
              <a:rPr lang="en-US" dirty="0"/>
              <a:t>Thanks to the Leisure Learning Program, sponsored by the Friends of the </a:t>
            </a:r>
            <a:r>
              <a:rPr lang="en-US" dirty="0" err="1"/>
              <a:t>Bernards</a:t>
            </a:r>
            <a:r>
              <a:rPr lang="en-US" dirty="0"/>
              <a:t> Township Library and the </a:t>
            </a:r>
            <a:r>
              <a:rPr lang="en-US" dirty="0" err="1"/>
              <a:t>Bernards</a:t>
            </a:r>
            <a:r>
              <a:rPr lang="en-US" dirty="0"/>
              <a:t> Township Library</a:t>
            </a:r>
          </a:p>
          <a:p>
            <a:r>
              <a:rPr lang="en-US" i="1" dirty="0"/>
              <a:t>Dismantling the Racism Machine: A Manual and Toolbox </a:t>
            </a:r>
            <a:r>
              <a:rPr lang="en-US" dirty="0"/>
              <a:t>is available at </a:t>
            </a:r>
            <a:r>
              <a:rPr lang="en-US" dirty="0" err="1"/>
              <a:t>routledge.com</a:t>
            </a:r>
            <a:r>
              <a:rPr lang="en-US" dirty="0"/>
              <a:t> and Amazon</a:t>
            </a:r>
          </a:p>
          <a:p>
            <a:r>
              <a:rPr lang="en-US" dirty="0"/>
              <a:t>Visit my website </a:t>
            </a:r>
            <a:r>
              <a:rPr lang="en-US" dirty="0" err="1"/>
              <a:t>dividednolonger.com</a:t>
            </a:r>
            <a:r>
              <a:rPr lang="en-US" dirty="0"/>
              <a:t> for this </a:t>
            </a:r>
            <a:r>
              <a:rPr lang="en-US" dirty="0" err="1"/>
              <a:t>Powerpoint</a:t>
            </a:r>
            <a:r>
              <a:rPr lang="en-US" dirty="0"/>
              <a:t> and many resources, </a:t>
            </a:r>
            <a:r>
              <a:rPr lang="en-US" dirty="0" err="1"/>
              <a:t>inc.</a:t>
            </a:r>
            <a:r>
              <a:rPr lang="en-US" dirty="0"/>
              <a:t> a page for this series under My Presentations</a:t>
            </a:r>
          </a:p>
          <a:p>
            <a:r>
              <a:rPr lang="en-US" dirty="0"/>
              <a:t>Email me: </a:t>
            </a:r>
            <a:r>
              <a:rPr lang="en-US" dirty="0" err="1"/>
              <a:t>dividednolonger@gmail.com</a:t>
            </a:r>
            <a:endParaRPr lang="en-US" dirty="0"/>
          </a:p>
        </p:txBody>
      </p:sp>
    </p:spTree>
    <p:extLst>
      <p:ext uri="{BB962C8B-B14F-4D97-AF65-F5344CB8AC3E}">
        <p14:creationId xmlns:p14="http://schemas.microsoft.com/office/powerpoint/2010/main" val="372578415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Solstice.thmx</Template>
  <TotalTime>12352</TotalTime>
  <Words>1228</Words>
  <Application>Microsoft Macintosh PowerPoint</Application>
  <PresentationFormat>On-screen Show (4:3)</PresentationFormat>
  <Paragraphs>78</Paragraphs>
  <Slides>15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Calibri</vt:lpstr>
      <vt:lpstr>Gill Sans MT</vt:lpstr>
      <vt:lpstr>Verdana</vt:lpstr>
      <vt:lpstr>Wingdings 2</vt:lpstr>
      <vt:lpstr>Solstice</vt:lpstr>
      <vt:lpstr>Dismantling the Racism Machine Part 3</vt:lpstr>
      <vt:lpstr>Today’s lecture is the 3rd of 8 based on my recent book: Dismantling the Racism Machine:  A Manual and Toolbox (Routledge, 2018) </vt:lpstr>
      <vt:lpstr>Review</vt:lpstr>
      <vt:lpstr>PowerPoint Presentation</vt:lpstr>
      <vt:lpstr>Ethnocentricity vs. racism</vt:lpstr>
      <vt:lpstr>PowerPoint Presentation</vt:lpstr>
      <vt:lpstr>Colonial Virginia before race was invented</vt:lpstr>
      <vt:lpstr>Colonial Virginia before race was invented</vt:lpstr>
      <vt:lpstr>Bacon’s Rebellion (1676)</vt:lpstr>
      <vt:lpstr>Gathering the raw materials to build the Racism Machine</vt:lpstr>
      <vt:lpstr>Virginia slave codes, 1705</vt:lpstr>
      <vt:lpstr>Whiteness</vt:lpstr>
      <vt:lpstr>Whiteness</vt:lpstr>
      <vt:lpstr>Racial categories were constructed</vt:lpstr>
      <vt:lpstr>Questions? Comments?</vt:lpstr>
    </vt:vector>
  </TitlesOfParts>
  <Company>RVCC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Netroots Nation</dc:title>
  <dc:creator>Karen Gaffney</dc:creator>
  <cp:lastModifiedBy>Gaffney,Karen</cp:lastModifiedBy>
  <cp:revision>281</cp:revision>
  <cp:lastPrinted>2017-07-27T16:44:53Z</cp:lastPrinted>
  <dcterms:created xsi:type="dcterms:W3CDTF">2017-07-27T11:06:47Z</dcterms:created>
  <dcterms:modified xsi:type="dcterms:W3CDTF">2019-03-29T13:36:09Z</dcterms:modified>
</cp:coreProperties>
</file>