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17"/>
  </p:notesMasterIdLst>
  <p:handoutMasterIdLst>
    <p:handoutMasterId r:id="rId18"/>
  </p:handoutMasterIdLst>
  <p:sldIdLst>
    <p:sldId id="256" r:id="rId2"/>
    <p:sldId id="300" r:id="rId3"/>
    <p:sldId id="312" r:id="rId4"/>
    <p:sldId id="315" r:id="rId5"/>
    <p:sldId id="316" r:id="rId6"/>
    <p:sldId id="306" r:id="rId7"/>
    <p:sldId id="313" r:id="rId8"/>
    <p:sldId id="314" r:id="rId9"/>
    <p:sldId id="317" r:id="rId10"/>
    <p:sldId id="318" r:id="rId11"/>
    <p:sldId id="319" r:id="rId12"/>
    <p:sldId id="320" r:id="rId13"/>
    <p:sldId id="321" r:id="rId14"/>
    <p:sldId id="322" r:id="rId15"/>
    <p:sldId id="29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33" autoAdjust="0"/>
  </p:normalViewPr>
  <p:slideViewPr>
    <p:cSldViewPr snapToGrid="0" snapToObjects="1">
      <p:cViewPr varScale="1">
        <p:scale>
          <a:sx n="90" d="100"/>
          <a:sy n="90" d="100"/>
        </p:scale>
        <p:origin x="5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3/21/19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3/21/19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3/21/19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3/21/19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3/21/19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3/21/19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3/21/19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3/21/19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3/21/19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2</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Blog: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Resources for you!</a:t>
            </a:r>
          </a:p>
        </p:txBody>
      </p:sp>
      <p:sp>
        <p:nvSpPr>
          <p:cNvPr id="3" name="Content Placeholder 2"/>
          <p:cNvSpPr>
            <a:spLocks noGrp="1"/>
          </p:cNvSpPr>
          <p:nvPr>
            <p:ph idx="1"/>
          </p:nvPr>
        </p:nvSpPr>
        <p:spPr>
          <a:xfrm>
            <a:off x="1435608" y="1417638"/>
            <a:ext cx="7498080" cy="5157076"/>
          </a:xfrm>
        </p:spPr>
        <p:txBody>
          <a:bodyPr>
            <a:normAutofit/>
          </a:bodyPr>
          <a:lstStyle/>
          <a:p>
            <a:r>
              <a:rPr lang="en-US" sz="4000" dirty="0"/>
              <a:t>My website </a:t>
            </a:r>
            <a:r>
              <a:rPr lang="en-US" sz="4000" dirty="0" err="1"/>
              <a:t>dividednolonger.com</a:t>
            </a:r>
            <a:r>
              <a:rPr lang="en-US" sz="4000" dirty="0"/>
              <a:t> now has a page specific for this series with links to related articles and resources</a:t>
            </a:r>
          </a:p>
          <a:p>
            <a:pPr lvl="1"/>
            <a:r>
              <a:rPr lang="en-US" sz="3200" dirty="0"/>
              <a:t>go to tab for My Presentations and scroll down to find the link</a:t>
            </a:r>
          </a:p>
        </p:txBody>
      </p:sp>
    </p:spTree>
    <p:extLst>
      <p:ext uri="{BB962C8B-B14F-4D97-AF65-F5344CB8AC3E}">
        <p14:creationId xmlns:p14="http://schemas.microsoft.com/office/powerpoint/2010/main" val="260798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16E8-FA0F-3740-AAA6-24050528FA5B}"/>
              </a:ext>
            </a:extLst>
          </p:cNvPr>
          <p:cNvSpPr>
            <a:spLocks noGrp="1"/>
          </p:cNvSpPr>
          <p:nvPr>
            <p:ph type="ctrTitle"/>
          </p:nvPr>
        </p:nvSpPr>
        <p:spPr>
          <a:xfrm>
            <a:off x="1432560" y="359896"/>
            <a:ext cx="7406640" cy="2926229"/>
          </a:xfrm>
        </p:spPr>
        <p:txBody>
          <a:bodyPr>
            <a:normAutofit fontScale="90000"/>
          </a:bodyPr>
          <a:lstStyle/>
          <a:p>
            <a:r>
              <a:rPr lang="en-US" sz="3600" dirty="0"/>
              <a:t>Today’s lecture is the 2</a:t>
            </a:r>
            <a:r>
              <a:rPr lang="en-US" sz="3600" baseline="30000" dirty="0"/>
              <a:t>nd</a:t>
            </a:r>
            <a:r>
              <a:rPr lang="en-US" sz="3600" dirty="0"/>
              <a:t> of 8 based on my recent book:</a:t>
            </a:r>
            <a:br>
              <a:rPr lang="en-US" sz="3600" dirty="0"/>
            </a:br>
            <a:r>
              <a:rPr lang="en-US" sz="3600" b="1" i="1" dirty="0"/>
              <a:t>Dismantling the Racism Machine: </a:t>
            </a:r>
            <a:br>
              <a:rPr lang="en-US" sz="3600" b="1" i="1" dirty="0"/>
            </a:br>
            <a:r>
              <a:rPr lang="en-US" sz="3600" b="1" i="1" dirty="0"/>
              <a:t>A Manual and Toolbox </a:t>
            </a:r>
            <a:r>
              <a:rPr lang="en-US" sz="3600" dirty="0"/>
              <a:t>(Routledge, 2018)</a:t>
            </a:r>
            <a:br>
              <a:rPr lang="en-US" dirty="0"/>
            </a:br>
            <a:endParaRPr lang="en-US" dirty="0"/>
          </a:p>
        </p:txBody>
      </p:sp>
      <p:sp>
        <p:nvSpPr>
          <p:cNvPr id="3" name="Subtitle 2">
            <a:extLst>
              <a:ext uri="{FF2B5EF4-FFF2-40B4-BE49-F238E27FC236}">
                <a16:creationId xmlns:a16="http://schemas.microsoft.com/office/drawing/2014/main" id="{F55CF54B-965B-BD40-9431-5803F563AE59}"/>
              </a:ext>
            </a:extLst>
          </p:cNvPr>
          <p:cNvSpPr>
            <a:spLocks noGrp="1"/>
          </p:cNvSpPr>
          <p:nvPr>
            <p:ph type="subTitle" idx="1"/>
          </p:nvPr>
        </p:nvSpPr>
        <p:spPr>
          <a:xfrm>
            <a:off x="1432560" y="2862423"/>
            <a:ext cx="7406640" cy="2926229"/>
          </a:xfrm>
        </p:spPr>
        <p:txBody>
          <a:bodyPr>
            <a:noAutofit/>
          </a:bodyPr>
          <a:lstStyle/>
          <a:p>
            <a:r>
              <a:rPr lang="en-US" sz="3000" dirty="0"/>
              <a:t>Last week: Myth #1: Human races are biologically different.</a:t>
            </a:r>
          </a:p>
          <a:p>
            <a:r>
              <a:rPr lang="en-US" sz="3000" dirty="0"/>
              <a:t>Today: </a:t>
            </a:r>
          </a:p>
          <a:p>
            <a:r>
              <a:rPr lang="en-US" sz="3000" dirty="0"/>
              <a:t>What does it mean to say that race is a social construct and not biological, and why does it matter?</a:t>
            </a:r>
          </a:p>
        </p:txBody>
      </p:sp>
    </p:spTree>
    <p:extLst>
      <p:ext uri="{BB962C8B-B14F-4D97-AF65-F5344CB8AC3E}">
        <p14:creationId xmlns:p14="http://schemas.microsoft.com/office/powerpoint/2010/main" val="3242958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D40E-F9CC-1247-9365-9018CC51BEB6}"/>
              </a:ext>
            </a:extLst>
          </p:cNvPr>
          <p:cNvSpPr>
            <a:spLocks noGrp="1"/>
          </p:cNvSpPr>
          <p:nvPr>
            <p:ph type="title"/>
          </p:nvPr>
        </p:nvSpPr>
        <p:spPr/>
        <p:txBody>
          <a:bodyPr/>
          <a:lstStyle/>
          <a:p>
            <a:r>
              <a:rPr lang="en-US" dirty="0"/>
              <a:t>Race is a social construct</a:t>
            </a:r>
          </a:p>
        </p:txBody>
      </p:sp>
      <p:sp>
        <p:nvSpPr>
          <p:cNvPr id="3" name="Content Placeholder 2">
            <a:extLst>
              <a:ext uri="{FF2B5EF4-FFF2-40B4-BE49-F238E27FC236}">
                <a16:creationId xmlns:a16="http://schemas.microsoft.com/office/drawing/2014/main" id="{FC0FA801-C38A-AF47-8848-93A2FD985A7A}"/>
              </a:ext>
            </a:extLst>
          </p:cNvPr>
          <p:cNvSpPr>
            <a:spLocks noGrp="1"/>
          </p:cNvSpPr>
          <p:nvPr>
            <p:ph idx="1"/>
          </p:nvPr>
        </p:nvSpPr>
        <p:spPr/>
        <p:txBody>
          <a:bodyPr/>
          <a:lstStyle/>
          <a:p>
            <a:r>
              <a:rPr lang="en-US" dirty="0"/>
              <a:t>Social construct = created by society</a:t>
            </a:r>
          </a:p>
          <a:p>
            <a:r>
              <a:rPr lang="en-US" dirty="0"/>
              <a:t>Race is a human invention</a:t>
            </a:r>
          </a:p>
          <a:p>
            <a:r>
              <a:rPr lang="en-US" dirty="0">
                <a:solidFill>
                  <a:schemeClr val="dk1"/>
                </a:solidFill>
              </a:rPr>
              <a:t>There are no inherent or biological or genetic differences between groups we call races</a:t>
            </a:r>
          </a:p>
          <a:p>
            <a:endParaRPr lang="en-US" dirty="0"/>
          </a:p>
        </p:txBody>
      </p:sp>
      <p:sp>
        <p:nvSpPr>
          <p:cNvPr id="4" name="TextBox 3">
            <a:extLst>
              <a:ext uri="{FF2B5EF4-FFF2-40B4-BE49-F238E27FC236}">
                <a16:creationId xmlns:a16="http://schemas.microsoft.com/office/drawing/2014/main" id="{49A4FE3C-84B7-6548-8723-4FF2183436E3}"/>
              </a:ext>
            </a:extLst>
          </p:cNvPr>
          <p:cNvSpPr txBox="1"/>
          <p:nvPr/>
        </p:nvSpPr>
        <p:spPr>
          <a:xfrm>
            <a:off x="3114635" y="4124742"/>
            <a:ext cx="3920569" cy="2123658"/>
          </a:xfrm>
          <a:prstGeom prst="rect">
            <a:avLst/>
          </a:prstGeom>
          <a:noFill/>
          <a:ln>
            <a:solidFill>
              <a:schemeClr val="tx1"/>
            </a:solidFill>
          </a:ln>
        </p:spPr>
        <p:txBody>
          <a:bodyPr wrap="square" rtlCol="0">
            <a:spAutoFit/>
          </a:bodyPr>
          <a:lstStyle/>
          <a:p>
            <a:pPr marL="457200" indent="-457200">
              <a:buFont typeface="Arial"/>
              <a:buChar char="•"/>
            </a:pPr>
            <a:r>
              <a:rPr lang="en-US" sz="2200" dirty="0"/>
              <a:t>Human DNA is about 99.9% identical throughout the world</a:t>
            </a:r>
          </a:p>
          <a:p>
            <a:pPr marL="457200" indent="-457200">
              <a:buFont typeface="Arial"/>
              <a:buChar char="•"/>
            </a:pPr>
            <a:r>
              <a:rPr lang="en-US" sz="2200" dirty="0"/>
              <a:t>No scientific, biological, or genetic way to separate humans into “races”</a:t>
            </a:r>
          </a:p>
        </p:txBody>
      </p:sp>
    </p:spTree>
    <p:extLst>
      <p:ext uri="{BB962C8B-B14F-4D97-AF65-F5344CB8AC3E}">
        <p14:creationId xmlns:p14="http://schemas.microsoft.com/office/powerpoint/2010/main" val="1753700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5177-1380-B249-B52D-6204F5AA1AAF}"/>
              </a:ext>
            </a:extLst>
          </p:cNvPr>
          <p:cNvSpPr>
            <a:spLocks noGrp="1"/>
          </p:cNvSpPr>
          <p:nvPr>
            <p:ph type="title"/>
          </p:nvPr>
        </p:nvSpPr>
        <p:spPr/>
        <p:txBody>
          <a:bodyPr>
            <a:normAutofit/>
          </a:bodyPr>
          <a:lstStyle/>
          <a:p>
            <a:r>
              <a:rPr lang="en-US" dirty="0"/>
              <a:t>Film: </a:t>
            </a:r>
            <a:r>
              <a:rPr lang="en-US" i="1" dirty="0"/>
              <a:t>Race: The Power of an Illusion</a:t>
            </a:r>
          </a:p>
        </p:txBody>
      </p:sp>
      <p:sp>
        <p:nvSpPr>
          <p:cNvPr id="3" name="Content Placeholder 2">
            <a:extLst>
              <a:ext uri="{FF2B5EF4-FFF2-40B4-BE49-F238E27FC236}">
                <a16:creationId xmlns:a16="http://schemas.microsoft.com/office/drawing/2014/main" id="{9B3A5E2F-004F-4944-8EEA-B222520A8DD8}"/>
              </a:ext>
            </a:extLst>
          </p:cNvPr>
          <p:cNvSpPr>
            <a:spLocks noGrp="1"/>
          </p:cNvSpPr>
          <p:nvPr>
            <p:ph idx="1"/>
          </p:nvPr>
        </p:nvSpPr>
        <p:spPr/>
        <p:txBody>
          <a:bodyPr/>
          <a:lstStyle/>
          <a:p>
            <a:r>
              <a:rPr lang="en-US" dirty="0"/>
              <a:t>Great resource</a:t>
            </a:r>
          </a:p>
          <a:p>
            <a:r>
              <a:rPr lang="en-US" dirty="0"/>
              <a:t>Episode 1, “The Difference Between Us” debunks the myth that race is biological in less than 1 hour!</a:t>
            </a:r>
          </a:p>
          <a:p>
            <a:r>
              <a:rPr lang="en-US" dirty="0"/>
              <a:t>Action item: Host a film screening and discussion</a:t>
            </a:r>
          </a:p>
          <a:p>
            <a:r>
              <a:rPr lang="en-US" dirty="0"/>
              <a:t>Film’s website has additional resources</a:t>
            </a:r>
          </a:p>
          <a:p>
            <a:r>
              <a:rPr lang="en-US" dirty="0"/>
              <a:t>(see my page for this series for details)</a:t>
            </a:r>
          </a:p>
        </p:txBody>
      </p:sp>
    </p:spTree>
    <p:extLst>
      <p:ext uri="{BB962C8B-B14F-4D97-AF65-F5344CB8AC3E}">
        <p14:creationId xmlns:p14="http://schemas.microsoft.com/office/powerpoint/2010/main" val="2182638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4308872"/>
          </a:xfrm>
          <a:prstGeom prst="rect">
            <a:avLst/>
          </a:prstGeom>
          <a:noFill/>
          <a:ln>
            <a:solidFill>
              <a:schemeClr val="tx1"/>
            </a:solidFill>
          </a:ln>
        </p:spPr>
        <p:txBody>
          <a:bodyPr wrap="square" rtlCol="0">
            <a:spAutoFit/>
          </a:bodyPr>
          <a:lstStyle/>
          <a:p>
            <a:r>
              <a:rPr lang="en-US" sz="2800" b="1" dirty="0"/>
              <a:t>2) Race has no genetic basis</a:t>
            </a:r>
            <a:r>
              <a:rPr lang="en-US" sz="2800" dirty="0"/>
              <a:t>. Not one characteristic, trait or even one gene distinguishes all the members of one so-called race from all the members of another so-called race.</a:t>
            </a:r>
          </a:p>
          <a:p>
            <a:r>
              <a:rPr lang="en-US" sz="2800" b="1" dirty="0"/>
              <a:t>3) Human subspecies don’t exist. </a:t>
            </a:r>
            <a:r>
              <a:rPr lang="en-US" sz="2800" dirty="0"/>
              <a:t>Unlike many animals, modern humans simply haven’t been around long enough or populations isolated enough to evolve into separate subspecies or races. Despite surface appearances, we are among the most similar of all species. </a:t>
            </a:r>
          </a:p>
          <a:p>
            <a:pPr marL="457200" indent="-457200">
              <a:buFont typeface="Arial"/>
              <a:buChar char="•"/>
            </a:pPr>
            <a:endParaRPr lang="en-US" sz="2200" dirty="0"/>
          </a:p>
        </p:txBody>
      </p:sp>
    </p:spTree>
    <p:extLst>
      <p:ext uri="{BB962C8B-B14F-4D97-AF65-F5344CB8AC3E}">
        <p14:creationId xmlns:p14="http://schemas.microsoft.com/office/powerpoint/2010/main" val="61890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4370427"/>
          </a:xfrm>
          <a:prstGeom prst="rect">
            <a:avLst/>
          </a:prstGeom>
          <a:noFill/>
          <a:ln>
            <a:solidFill>
              <a:schemeClr val="tx1"/>
            </a:solidFill>
          </a:ln>
        </p:spPr>
        <p:txBody>
          <a:bodyPr wrap="square" rtlCol="0">
            <a:spAutoFit/>
          </a:bodyPr>
          <a:lstStyle/>
          <a:p>
            <a:r>
              <a:rPr lang="en-US" sz="3200" b="1" dirty="0"/>
              <a:t>4) Skin color really is only skin deep. </a:t>
            </a:r>
            <a:r>
              <a:rPr lang="en-US" sz="3200" dirty="0"/>
              <a:t>Most traits are inherited independently from one another. The genes influencing skin color have nothing to do with the genes influencing hair form, height, blood type, musical talent, athletic ability or forms of intelligence. Knowing one trait, like skin color, doesn’t necessarily tell you anything else about a person’s other traits.</a:t>
            </a:r>
          </a:p>
          <a:p>
            <a:endParaRPr lang="en-US" sz="2200" dirty="0"/>
          </a:p>
        </p:txBody>
      </p:sp>
    </p:spTree>
    <p:extLst>
      <p:ext uri="{BB962C8B-B14F-4D97-AF65-F5344CB8AC3E}">
        <p14:creationId xmlns:p14="http://schemas.microsoft.com/office/powerpoint/2010/main" val="322003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4247317"/>
          </a:xfrm>
          <a:prstGeom prst="rect">
            <a:avLst/>
          </a:prstGeom>
          <a:noFill/>
          <a:ln>
            <a:solidFill>
              <a:schemeClr val="tx1"/>
            </a:solidFill>
          </a:ln>
        </p:spPr>
        <p:txBody>
          <a:bodyPr wrap="square" rtlCol="0">
            <a:spAutoFit/>
          </a:bodyPr>
          <a:lstStyle/>
          <a:p>
            <a:r>
              <a:rPr lang="en-US" sz="3200" b="1" dirty="0"/>
              <a:t>5) Most variation is within, not between, "races.” </a:t>
            </a:r>
            <a:r>
              <a:rPr lang="en-US" sz="3200" dirty="0"/>
              <a:t>Of the small amount of total human genetic variation, 85% exists within any local population, be they Italians, Kurds, Koreans or Cherokees. About 94% can be found within any continent. That means two random Koreans may be as genetically different as a Korean and an Italian. </a:t>
            </a:r>
          </a:p>
          <a:p>
            <a:pPr marL="457200" indent="-457200">
              <a:buFont typeface="Arial"/>
              <a:buChar char="•"/>
            </a:pPr>
            <a:endParaRPr lang="en-US" sz="2400" b="1" dirty="0"/>
          </a:p>
          <a:p>
            <a:endParaRPr lang="en-US" sz="2200" dirty="0"/>
          </a:p>
        </p:txBody>
      </p:sp>
    </p:spTree>
    <p:extLst>
      <p:ext uri="{BB962C8B-B14F-4D97-AF65-F5344CB8AC3E}">
        <p14:creationId xmlns:p14="http://schemas.microsoft.com/office/powerpoint/2010/main" val="404792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6942-C580-6B4E-995F-5DEAE6BB47F6}"/>
              </a:ext>
            </a:extLst>
          </p:cNvPr>
          <p:cNvSpPr>
            <a:spLocks noGrp="1"/>
          </p:cNvSpPr>
          <p:nvPr>
            <p:ph type="title"/>
          </p:nvPr>
        </p:nvSpPr>
        <p:spPr>
          <a:xfrm>
            <a:off x="1435608" y="274638"/>
            <a:ext cx="7498080" cy="3497262"/>
          </a:xfrm>
        </p:spPr>
        <p:txBody>
          <a:bodyPr>
            <a:normAutofit fontScale="90000"/>
          </a:bodyPr>
          <a:lstStyle/>
          <a:p>
            <a:r>
              <a:rPr lang="en-US" b="1" dirty="0">
                <a:effectLst/>
              </a:rPr>
              <a:t>Race ≠ DNA:</a:t>
            </a:r>
            <a:br>
              <a:rPr lang="en-US" b="1" dirty="0">
                <a:effectLst/>
              </a:rPr>
            </a:br>
            <a:r>
              <a:rPr lang="en-US" b="1" dirty="0">
                <a:effectLst/>
              </a:rPr>
              <a:t>If race is a social construct, what’s up with DNA ancestry testing?</a:t>
            </a:r>
            <a:br>
              <a:rPr lang="en-US" b="1" dirty="0">
                <a:effectLst/>
              </a:rPr>
            </a:br>
            <a:r>
              <a:rPr lang="en-US" b="1" dirty="0">
                <a:effectLst/>
              </a:rPr>
              <a:t>By Joseph Graves</a:t>
            </a:r>
            <a:br>
              <a:rPr lang="en-US" dirty="0">
                <a:effectLst/>
              </a:rPr>
            </a:br>
            <a:endParaRPr lang="en-US" dirty="0"/>
          </a:p>
        </p:txBody>
      </p:sp>
      <p:sp>
        <p:nvSpPr>
          <p:cNvPr id="3" name="Content Placeholder 2">
            <a:extLst>
              <a:ext uri="{FF2B5EF4-FFF2-40B4-BE49-F238E27FC236}">
                <a16:creationId xmlns:a16="http://schemas.microsoft.com/office/drawing/2014/main" id="{ABB86DA4-204D-C148-8119-6EFB0CB5DA74}"/>
              </a:ext>
            </a:extLst>
          </p:cNvPr>
          <p:cNvSpPr>
            <a:spLocks noGrp="1"/>
          </p:cNvSpPr>
          <p:nvPr>
            <p:ph idx="1"/>
          </p:nvPr>
        </p:nvSpPr>
        <p:spPr>
          <a:xfrm>
            <a:off x="1435608" y="3429000"/>
            <a:ext cx="7498080" cy="2819400"/>
          </a:xfrm>
        </p:spPr>
        <p:txBody>
          <a:bodyPr/>
          <a:lstStyle/>
          <a:p>
            <a:r>
              <a:rPr lang="en-US" dirty="0"/>
              <a:t>See article excerpt</a:t>
            </a:r>
          </a:p>
        </p:txBody>
      </p:sp>
    </p:spTree>
    <p:extLst>
      <p:ext uri="{BB962C8B-B14F-4D97-AF65-F5344CB8AC3E}">
        <p14:creationId xmlns:p14="http://schemas.microsoft.com/office/powerpoint/2010/main" val="4222728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3CF6-D3B9-8D45-B495-24695A323059}"/>
              </a:ext>
            </a:extLst>
          </p:cNvPr>
          <p:cNvSpPr>
            <a:spLocks noGrp="1"/>
          </p:cNvSpPr>
          <p:nvPr>
            <p:ph type="title"/>
          </p:nvPr>
        </p:nvSpPr>
        <p:spPr/>
        <p:txBody>
          <a:bodyPr/>
          <a:lstStyle/>
          <a:p>
            <a:r>
              <a:rPr lang="en-US" dirty="0"/>
              <a:t>Why does any of this matter?</a:t>
            </a:r>
          </a:p>
        </p:txBody>
      </p:sp>
      <p:sp>
        <p:nvSpPr>
          <p:cNvPr id="3" name="Content Placeholder 2">
            <a:extLst>
              <a:ext uri="{FF2B5EF4-FFF2-40B4-BE49-F238E27FC236}">
                <a16:creationId xmlns:a16="http://schemas.microsoft.com/office/drawing/2014/main" id="{8DA5E1D6-3DA2-8E4E-B662-14CE1A65DB65}"/>
              </a:ext>
            </a:extLst>
          </p:cNvPr>
          <p:cNvSpPr>
            <a:spLocks noGrp="1"/>
          </p:cNvSpPr>
          <p:nvPr>
            <p:ph idx="1"/>
          </p:nvPr>
        </p:nvSpPr>
        <p:spPr>
          <a:xfrm>
            <a:off x="1435608" y="1228725"/>
            <a:ext cx="7498080" cy="5354637"/>
          </a:xfrm>
        </p:spPr>
        <p:txBody>
          <a:bodyPr>
            <a:normAutofit fontScale="92500" lnSpcReduction="20000"/>
          </a:bodyPr>
          <a:lstStyle/>
          <a:p>
            <a:r>
              <a:rPr lang="en-US" dirty="0"/>
              <a:t>Ideology that race is biological is both false </a:t>
            </a:r>
            <a:r>
              <a:rPr lang="en-US" i="1" dirty="0"/>
              <a:t>and</a:t>
            </a:r>
            <a:r>
              <a:rPr lang="en-US" dirty="0"/>
              <a:t> dangerous</a:t>
            </a:r>
          </a:p>
          <a:p>
            <a:r>
              <a:rPr lang="en-US" dirty="0"/>
              <a:t>Ideology that race is biological is inseparable from a racial hierarchy of white supremacy</a:t>
            </a:r>
          </a:p>
          <a:p>
            <a:r>
              <a:rPr lang="en-US" dirty="0"/>
              <a:t>Dangerous ideology in the past</a:t>
            </a:r>
          </a:p>
          <a:p>
            <a:pPr lvl="1"/>
            <a:r>
              <a:rPr lang="en-US" dirty="0"/>
              <a:t>Rationale for slavery</a:t>
            </a:r>
          </a:p>
          <a:p>
            <a:pPr lvl="2"/>
            <a:r>
              <a:rPr lang="en-US" dirty="0"/>
              <a:t> supported by mainstream science of the late 1700s and 1800s </a:t>
            </a:r>
          </a:p>
          <a:p>
            <a:pPr lvl="3"/>
            <a:r>
              <a:rPr lang="en-US" sz="2400" dirty="0"/>
              <a:t>Josiah Nott, </a:t>
            </a:r>
            <a:r>
              <a:rPr lang="en-US" sz="2400" i="1" dirty="0"/>
              <a:t>Types of Mankind</a:t>
            </a:r>
            <a:r>
              <a:rPr lang="en-US" sz="2400" dirty="0"/>
              <a:t>, 1854</a:t>
            </a:r>
          </a:p>
          <a:p>
            <a:pPr lvl="3"/>
            <a:r>
              <a:rPr lang="en-US" sz="2400" dirty="0"/>
              <a:t>Samuel Morton, Academy of Natural Sciences, skull size and intelligence (disproven by Stephen Jay Gould in </a:t>
            </a:r>
            <a:r>
              <a:rPr lang="en-US" sz="2400" i="1" dirty="0"/>
              <a:t>The </a:t>
            </a:r>
            <a:r>
              <a:rPr lang="en-US" sz="2400" i="1" dirty="0" err="1"/>
              <a:t>Mismeasure</a:t>
            </a:r>
            <a:r>
              <a:rPr lang="en-US" sz="2400" i="1" dirty="0"/>
              <a:t> of Man</a:t>
            </a:r>
            <a:r>
              <a:rPr lang="en-US" sz="2400" dirty="0"/>
              <a:t>, 1981)</a:t>
            </a:r>
          </a:p>
          <a:p>
            <a:pPr lvl="3"/>
            <a:r>
              <a:rPr lang="en-US" sz="2400" dirty="0"/>
              <a:t>Samuel Cartwright, doctor who identified “disease” </a:t>
            </a:r>
            <a:r>
              <a:rPr lang="en-US" sz="2400" i="1" dirty="0" err="1"/>
              <a:t>drapetomania</a:t>
            </a:r>
            <a:r>
              <a:rPr lang="en-US" sz="2400" dirty="0"/>
              <a:t> to describe slaves’ desire to run away, treated by whipping</a:t>
            </a:r>
          </a:p>
        </p:txBody>
      </p:sp>
    </p:spTree>
    <p:extLst>
      <p:ext uri="{BB962C8B-B14F-4D97-AF65-F5344CB8AC3E}">
        <p14:creationId xmlns:p14="http://schemas.microsoft.com/office/powerpoint/2010/main" val="258328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3CF6-D3B9-8D45-B495-24695A323059}"/>
              </a:ext>
            </a:extLst>
          </p:cNvPr>
          <p:cNvSpPr>
            <a:spLocks noGrp="1"/>
          </p:cNvSpPr>
          <p:nvPr>
            <p:ph type="title"/>
          </p:nvPr>
        </p:nvSpPr>
        <p:spPr/>
        <p:txBody>
          <a:bodyPr/>
          <a:lstStyle/>
          <a:p>
            <a:r>
              <a:rPr lang="en-US" dirty="0"/>
              <a:t>Why does any of this matter?</a:t>
            </a:r>
          </a:p>
        </p:txBody>
      </p:sp>
      <p:sp>
        <p:nvSpPr>
          <p:cNvPr id="3" name="Content Placeholder 2">
            <a:extLst>
              <a:ext uri="{FF2B5EF4-FFF2-40B4-BE49-F238E27FC236}">
                <a16:creationId xmlns:a16="http://schemas.microsoft.com/office/drawing/2014/main" id="{8DA5E1D6-3DA2-8E4E-B662-14CE1A65DB65}"/>
              </a:ext>
            </a:extLst>
          </p:cNvPr>
          <p:cNvSpPr>
            <a:spLocks noGrp="1"/>
          </p:cNvSpPr>
          <p:nvPr>
            <p:ph idx="1"/>
          </p:nvPr>
        </p:nvSpPr>
        <p:spPr>
          <a:xfrm>
            <a:off x="1435608" y="1447800"/>
            <a:ext cx="7498080" cy="5135562"/>
          </a:xfrm>
        </p:spPr>
        <p:txBody>
          <a:bodyPr>
            <a:normAutofit fontScale="85000" lnSpcReduction="20000"/>
          </a:bodyPr>
          <a:lstStyle/>
          <a:p>
            <a:r>
              <a:rPr lang="en-US" dirty="0"/>
              <a:t>Dangerous ideology in the past</a:t>
            </a:r>
          </a:p>
          <a:p>
            <a:pPr lvl="1"/>
            <a:r>
              <a:rPr lang="en-US" dirty="0"/>
              <a:t>Eugenics movement (late 1800s-early 1900s) for white racial purity</a:t>
            </a:r>
            <a:endParaRPr lang="en-US" sz="2000" dirty="0"/>
          </a:p>
          <a:p>
            <a:pPr lvl="2"/>
            <a:r>
              <a:rPr lang="en-US" sz="2600" dirty="0"/>
              <a:t>Mainstream American science</a:t>
            </a:r>
          </a:p>
          <a:p>
            <a:pPr lvl="3"/>
            <a:r>
              <a:rPr lang="en-US" sz="2600" dirty="0"/>
              <a:t>Eugenics leader Charles Davenport, Harvard University</a:t>
            </a:r>
          </a:p>
          <a:p>
            <a:pPr lvl="2"/>
            <a:r>
              <a:rPr lang="en-US" sz="2600" dirty="0"/>
              <a:t>Mainstream American politics</a:t>
            </a:r>
          </a:p>
          <a:p>
            <a:pPr lvl="3"/>
            <a:r>
              <a:rPr lang="en-US" sz="2600" dirty="0"/>
              <a:t>1924: Virginia passed Racial Integrity Act banning interracial marriage and passed a law allowing involuntary sterilization of people confined to state institutions labeled “feeble-minded,” upheld by Supreme Court in </a:t>
            </a:r>
            <a:r>
              <a:rPr lang="en-US" sz="2600" i="1" dirty="0"/>
              <a:t>Buck v. Bell</a:t>
            </a:r>
            <a:r>
              <a:rPr lang="en-US" sz="2600" dirty="0"/>
              <a:t> (1927)</a:t>
            </a:r>
          </a:p>
          <a:p>
            <a:pPr lvl="3"/>
            <a:r>
              <a:rPr lang="en-US" sz="2600" dirty="0"/>
              <a:t>1924: Congress passed Immigration Act, which prioritized immigration from northern Europe</a:t>
            </a:r>
          </a:p>
          <a:p>
            <a:pPr lvl="2"/>
            <a:r>
              <a:rPr lang="en-US" sz="2600" dirty="0"/>
              <a:t>Nazis based some of their laws and policies on the work of American eugenicists</a:t>
            </a:r>
          </a:p>
          <a:p>
            <a:pPr lvl="3"/>
            <a:endParaRPr lang="en-US" dirty="0"/>
          </a:p>
          <a:p>
            <a:pPr marL="923544" lvl="3" indent="0">
              <a:buNone/>
            </a:pPr>
            <a:endParaRPr lang="en-US" dirty="0"/>
          </a:p>
          <a:p>
            <a:pPr marL="923544" lvl="3" indent="0">
              <a:buNone/>
            </a:pPr>
            <a:endParaRPr lang="en-US" dirty="0"/>
          </a:p>
        </p:txBody>
      </p:sp>
    </p:spTree>
    <p:extLst>
      <p:ext uri="{BB962C8B-B14F-4D97-AF65-F5344CB8AC3E}">
        <p14:creationId xmlns:p14="http://schemas.microsoft.com/office/powerpoint/2010/main" val="836537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3CF6-D3B9-8D45-B495-24695A323059}"/>
              </a:ext>
            </a:extLst>
          </p:cNvPr>
          <p:cNvSpPr>
            <a:spLocks noGrp="1"/>
          </p:cNvSpPr>
          <p:nvPr>
            <p:ph type="title"/>
          </p:nvPr>
        </p:nvSpPr>
        <p:spPr/>
        <p:txBody>
          <a:bodyPr/>
          <a:lstStyle/>
          <a:p>
            <a:r>
              <a:rPr lang="en-US" dirty="0"/>
              <a:t>Why does any of this matter?</a:t>
            </a:r>
          </a:p>
        </p:txBody>
      </p:sp>
      <p:sp>
        <p:nvSpPr>
          <p:cNvPr id="3" name="Content Placeholder 2">
            <a:extLst>
              <a:ext uri="{FF2B5EF4-FFF2-40B4-BE49-F238E27FC236}">
                <a16:creationId xmlns:a16="http://schemas.microsoft.com/office/drawing/2014/main" id="{8DA5E1D6-3DA2-8E4E-B662-14CE1A65DB65}"/>
              </a:ext>
            </a:extLst>
          </p:cNvPr>
          <p:cNvSpPr>
            <a:spLocks noGrp="1"/>
          </p:cNvSpPr>
          <p:nvPr>
            <p:ph idx="1"/>
          </p:nvPr>
        </p:nvSpPr>
        <p:spPr>
          <a:xfrm>
            <a:off x="1435608" y="1447800"/>
            <a:ext cx="7498080" cy="5135562"/>
          </a:xfrm>
        </p:spPr>
        <p:txBody>
          <a:bodyPr>
            <a:normAutofit fontScale="85000" lnSpcReduction="20000"/>
          </a:bodyPr>
          <a:lstStyle/>
          <a:p>
            <a:r>
              <a:rPr lang="en-US" dirty="0"/>
              <a:t>Dangerous ideology continues in the present</a:t>
            </a:r>
          </a:p>
          <a:p>
            <a:pPr marL="82296" indent="0">
              <a:buNone/>
            </a:pPr>
            <a:r>
              <a:rPr lang="en-US" dirty="0"/>
              <a:t>Recent article headlines:</a:t>
            </a:r>
          </a:p>
          <a:p>
            <a:r>
              <a:rPr lang="en-US" dirty="0"/>
              <a:t>“The disturbing reason some African American patients may be undertreated for pain”</a:t>
            </a:r>
          </a:p>
          <a:p>
            <a:r>
              <a:rPr lang="en-US" dirty="0"/>
              <a:t>“I Don’t Feel Your Pain: A failure of empathy perpetuates racial disparities”</a:t>
            </a:r>
          </a:p>
          <a:p>
            <a:r>
              <a:rPr lang="en-US" dirty="0"/>
              <a:t>“Racial Disparities in Pain Management of Children With Appendicitis in Emergency Departments”</a:t>
            </a:r>
          </a:p>
          <a:p>
            <a:r>
              <a:rPr lang="en-US" dirty="0"/>
              <a:t>"When race matters: disagreement in pain perception between patients and their physicians in primary care”</a:t>
            </a:r>
          </a:p>
          <a:p>
            <a:r>
              <a:rPr lang="en-US" dirty="0"/>
              <a:t>"Racial Bias in Perceptions of Others’ Pain"</a:t>
            </a:r>
          </a:p>
          <a:p>
            <a:pPr marL="923544" lvl="3" indent="0">
              <a:buNone/>
            </a:pPr>
            <a:endParaRPr lang="en-US" dirty="0"/>
          </a:p>
          <a:p>
            <a:pPr marL="923544" lvl="3" indent="0">
              <a:buNone/>
            </a:pPr>
            <a:endParaRPr lang="en-US" dirty="0"/>
          </a:p>
        </p:txBody>
      </p:sp>
    </p:spTree>
    <p:extLst>
      <p:ext uri="{BB962C8B-B14F-4D97-AF65-F5344CB8AC3E}">
        <p14:creationId xmlns:p14="http://schemas.microsoft.com/office/powerpoint/2010/main" val="3116810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C7A36-ED65-824E-BAA0-34F74AFEF634}"/>
              </a:ext>
            </a:extLst>
          </p:cNvPr>
          <p:cNvSpPr>
            <a:spLocks noGrp="1"/>
          </p:cNvSpPr>
          <p:nvPr>
            <p:ph type="title"/>
          </p:nvPr>
        </p:nvSpPr>
        <p:spPr/>
        <p:txBody>
          <a:bodyPr/>
          <a:lstStyle/>
          <a:p>
            <a:r>
              <a:rPr lang="en-US" dirty="0"/>
              <a:t>Why does any of this matter?</a:t>
            </a:r>
          </a:p>
        </p:txBody>
      </p:sp>
      <p:sp>
        <p:nvSpPr>
          <p:cNvPr id="3" name="Content Placeholder 2">
            <a:extLst>
              <a:ext uri="{FF2B5EF4-FFF2-40B4-BE49-F238E27FC236}">
                <a16:creationId xmlns:a16="http://schemas.microsoft.com/office/drawing/2014/main" id="{D0856755-53F4-F449-9890-B2B41BA077CD}"/>
              </a:ext>
            </a:extLst>
          </p:cNvPr>
          <p:cNvSpPr>
            <a:spLocks noGrp="1"/>
          </p:cNvSpPr>
          <p:nvPr>
            <p:ph idx="1"/>
          </p:nvPr>
        </p:nvSpPr>
        <p:spPr/>
        <p:txBody>
          <a:bodyPr>
            <a:normAutofit fontScale="92500" lnSpcReduction="10000"/>
          </a:bodyPr>
          <a:lstStyle/>
          <a:p>
            <a:r>
              <a:rPr lang="en-US" dirty="0"/>
              <a:t>In describing his shooting of unarmed black teenager Michael Brown in Ferguson, Missouri on August 9, 2014,  white officer Darren Wilson told the grand jury, which did not indict him, “‘And when I grabbed him, the only way I can describe it is I felt like a 5-year-old holding onto Hulk Hogan. . . . [Michael Brown] had the most intense aggressive face. The only way I can describe it, it looks like a demon, that’s how angry he looked’” (NPR). </a:t>
            </a:r>
          </a:p>
          <a:p>
            <a:endParaRPr lang="en-US" dirty="0"/>
          </a:p>
        </p:txBody>
      </p:sp>
    </p:spTree>
    <p:extLst>
      <p:ext uri="{BB962C8B-B14F-4D97-AF65-F5344CB8AC3E}">
        <p14:creationId xmlns:p14="http://schemas.microsoft.com/office/powerpoint/2010/main" val="2175357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17D8-9883-7A49-90E6-B5B8B236690E}"/>
              </a:ext>
            </a:extLst>
          </p:cNvPr>
          <p:cNvSpPr>
            <a:spLocks noGrp="1"/>
          </p:cNvSpPr>
          <p:nvPr>
            <p:ph type="title"/>
          </p:nvPr>
        </p:nvSpPr>
        <p:spPr/>
        <p:txBody>
          <a:bodyPr/>
          <a:lstStyle/>
          <a:p>
            <a:r>
              <a:rPr lang="en-US" dirty="0"/>
              <a:t>Legal scholar Dorothy Roberts</a:t>
            </a:r>
          </a:p>
        </p:txBody>
      </p:sp>
      <p:sp>
        <p:nvSpPr>
          <p:cNvPr id="3" name="Content Placeholder 2">
            <a:extLst>
              <a:ext uri="{FF2B5EF4-FFF2-40B4-BE49-F238E27FC236}">
                <a16:creationId xmlns:a16="http://schemas.microsoft.com/office/drawing/2014/main" id="{6550F1A4-6E26-C245-99B9-DB3B524CDD5C}"/>
              </a:ext>
            </a:extLst>
          </p:cNvPr>
          <p:cNvSpPr>
            <a:spLocks noGrp="1"/>
          </p:cNvSpPr>
          <p:nvPr>
            <p:ph idx="1"/>
          </p:nvPr>
        </p:nvSpPr>
        <p:spPr/>
        <p:txBody>
          <a:bodyPr>
            <a:normAutofit fontScale="85000" lnSpcReduction="10000"/>
          </a:bodyPr>
          <a:lstStyle/>
          <a:p>
            <a:r>
              <a:rPr lang="en-US" sz="3300" i="1" dirty="0"/>
              <a:t>Fatal Invention: How Science, Politics, and Big Business Re-create Race in the Twenty-first Century</a:t>
            </a:r>
            <a:r>
              <a:rPr lang="en-US" sz="3300" dirty="0"/>
              <a:t> (2012):</a:t>
            </a:r>
          </a:p>
          <a:p>
            <a:pPr marL="82296" indent="0">
              <a:buNone/>
            </a:pPr>
            <a:r>
              <a:rPr lang="en-US" sz="3300" dirty="0"/>
              <a:t>“Like citizenship, race is a political system that governs people by sorting them into social groupings based on invented biological demarcations. Race is not only interpreted according to invented rules, but, more important, race itself is an invented political grouping. Race is not a biological category that is politically charged. It is a political category that has been disguised as a biological one” (Roberts 4)</a:t>
            </a:r>
          </a:p>
        </p:txBody>
      </p:sp>
    </p:spTree>
    <p:extLst>
      <p:ext uri="{BB962C8B-B14F-4D97-AF65-F5344CB8AC3E}">
        <p14:creationId xmlns:p14="http://schemas.microsoft.com/office/powerpoint/2010/main" val="1955453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850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(use the code X001 during checkout for 20% off until March 28)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12259</TotalTime>
  <Words>1067</Words>
  <Application>Microsoft Macintosh PowerPoint</Application>
  <PresentationFormat>On-screen Show (4:3)</PresentationFormat>
  <Paragraphs>79</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Gill Sans MT</vt:lpstr>
      <vt:lpstr>Verdana</vt:lpstr>
      <vt:lpstr>Wingdings 2</vt:lpstr>
      <vt:lpstr>Solstice</vt:lpstr>
      <vt:lpstr>Dismantling the Racism Machine Part 2</vt:lpstr>
      <vt:lpstr>Resources for you!</vt:lpstr>
      <vt:lpstr>Today’s lecture is the 2nd of 8 based on my recent book: Dismantling the Racism Machine:  A Manual and Toolbox (Routledge, 2018) </vt:lpstr>
      <vt:lpstr>Race is a social construct</vt:lpstr>
      <vt:lpstr>Film: Race: The Power of an Illusion</vt:lpstr>
      <vt:lpstr>PowerPoint Presentation</vt:lpstr>
      <vt:lpstr>PowerPoint Presentation</vt:lpstr>
      <vt:lpstr>PowerPoint Presentation</vt:lpstr>
      <vt:lpstr>Race ≠ DNA: If race is a social construct, what’s up with DNA ancestry testing? By Joseph Graves </vt:lpstr>
      <vt:lpstr>Why does any of this matter?</vt:lpstr>
      <vt:lpstr>Why does any of this matter?</vt:lpstr>
      <vt:lpstr>Why does any of this matter?</vt:lpstr>
      <vt:lpstr>Why does any of this matter?</vt:lpstr>
      <vt:lpstr>Legal scholar Dorothy Roberts</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271</cp:revision>
  <cp:lastPrinted>2017-07-27T16:44:53Z</cp:lastPrinted>
  <dcterms:created xsi:type="dcterms:W3CDTF">2017-07-27T11:06:47Z</dcterms:created>
  <dcterms:modified xsi:type="dcterms:W3CDTF">2019-03-22T13:06:27Z</dcterms:modified>
</cp:coreProperties>
</file>