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4" r:id="rId1"/>
  </p:sldMasterIdLst>
  <p:notesMasterIdLst>
    <p:notesMasterId r:id="rId17"/>
  </p:notesMasterIdLst>
  <p:handoutMasterIdLst>
    <p:handoutMasterId r:id="rId18"/>
  </p:handoutMasterIdLst>
  <p:sldIdLst>
    <p:sldId id="256" r:id="rId2"/>
    <p:sldId id="300" r:id="rId3"/>
    <p:sldId id="289" r:id="rId4"/>
    <p:sldId id="293" r:id="rId5"/>
    <p:sldId id="272" r:id="rId6"/>
    <p:sldId id="295" r:id="rId7"/>
    <p:sldId id="275" r:id="rId8"/>
    <p:sldId id="298" r:id="rId9"/>
    <p:sldId id="302" r:id="rId10"/>
    <p:sldId id="271" r:id="rId11"/>
    <p:sldId id="305" r:id="rId12"/>
    <p:sldId id="297" r:id="rId13"/>
    <p:sldId id="308" r:id="rId14"/>
    <p:sldId id="310" r:id="rId15"/>
    <p:sldId id="290" r:id="rId1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autoAdjust="0"/>
    <p:restoredTop sz="94633" autoAdjust="0"/>
  </p:normalViewPr>
  <p:slideViewPr>
    <p:cSldViewPr snapToGrid="0" snapToObjects="1">
      <p:cViewPr varScale="1">
        <p:scale>
          <a:sx n="90" d="100"/>
          <a:sy n="90" d="100"/>
        </p:scale>
        <p:origin x="1744"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E6ECE71C-9FB9-074C-A3E2-70533E2557FE}" type="datetimeFigureOut">
              <a:rPr lang="en-US" smtClean="0"/>
              <a:t>3/15/19</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023F5B34-B794-F546-8B8E-2C9745CCEE28}" type="slidenum">
              <a:rPr lang="en-US" smtClean="0"/>
              <a:t>‹#›</a:t>
            </a:fld>
            <a:endParaRPr lang="en-US"/>
          </a:p>
        </p:txBody>
      </p:sp>
    </p:spTree>
    <p:extLst>
      <p:ext uri="{BB962C8B-B14F-4D97-AF65-F5344CB8AC3E}">
        <p14:creationId xmlns:p14="http://schemas.microsoft.com/office/powerpoint/2010/main" val="13104401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8910401D-E0B3-A64E-8593-840096A4AEE3}" type="datetimeFigureOut">
              <a:rPr lang="en-US" smtClean="0"/>
              <a:t>3/15/19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F1C469FC-19EA-5141-8061-1BA882A3A33F}" type="slidenum">
              <a:rPr lang="en-US" smtClean="0"/>
              <a:t>‹#›</a:t>
            </a:fld>
            <a:endParaRPr lang="en-US"/>
          </a:p>
        </p:txBody>
      </p:sp>
    </p:spTree>
    <p:extLst>
      <p:ext uri="{BB962C8B-B14F-4D97-AF65-F5344CB8AC3E}">
        <p14:creationId xmlns:p14="http://schemas.microsoft.com/office/powerpoint/2010/main" val="16216763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C469FC-19EA-5141-8061-1BA882A3A33F}" type="slidenum">
              <a:rPr lang="en-US" smtClean="0"/>
              <a:t>1</a:t>
            </a:fld>
            <a:endParaRPr lang="en-US"/>
          </a:p>
        </p:txBody>
      </p:sp>
    </p:spTree>
    <p:extLst>
      <p:ext uri="{BB962C8B-B14F-4D97-AF65-F5344CB8AC3E}">
        <p14:creationId xmlns:p14="http://schemas.microsoft.com/office/powerpoint/2010/main" val="2226951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fld id="{04AF466F-BDA4-4F18-9C7B-FF0A9A1B0E80}" type="datetime1">
              <a:rPr lang="en-US" smtClean="0"/>
              <a:pPr/>
              <a:t>3/15/19</a:t>
            </a:fld>
            <a:endParaRPr lang="en-US"/>
          </a:p>
        </p:txBody>
      </p:sp>
      <p:sp>
        <p:nvSpPr>
          <p:cNvPr id="20" name="Footer Placeholder 19"/>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6E2D2B3B-882E-40F3-A32F-6DD516915044}" type="slidenum">
              <a:rPr lang="en-US" smtClean="0"/>
              <a:pPr/>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CEF607B-A47E-422C-9BEF-122CCDB7C526}" type="datetime1">
              <a:rPr lang="en-US" smtClean="0"/>
              <a:pPr/>
              <a:t>3/15/19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a:t>Click to edit Master title style</a:t>
            </a:r>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63A9A7CB-BEE6-4F99-898E-913F06E8E125}" type="datetime1">
              <a:rPr lang="en-US" smtClean="0"/>
              <a:pPr/>
              <a:t>3/15/19</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a:t>Click to edit Master title style</a:t>
            </a:r>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6EE300C-6FC5-4FC3-AF1A-075E4F50620D}" type="datetime1">
              <a:rPr lang="en-US" smtClean="0"/>
              <a:pPr/>
              <a:t>3/15/19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a:t>Click to edit Master title style</a:t>
            </a:r>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50D295D-4A77-4DEB-B04C-9F4282A8BC04}" type="datetime1">
              <a:rPr lang="en-US" smtClean="0"/>
              <a:pPr/>
              <a:t>3/15/19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a:t>Click to edit Master title style</a:t>
            </a:r>
          </a:p>
        </p:txBody>
      </p:sp>
      <p:sp>
        <p:nvSpPr>
          <p:cNvPr id="3" name="Date Placeholder 2"/>
          <p:cNvSpPr>
            <a:spLocks noGrp="1"/>
          </p:cNvSpPr>
          <p:nvPr>
            <p:ph type="dt" sz="half" idx="10"/>
          </p:nvPr>
        </p:nvSpPr>
        <p:spPr/>
        <p:txBody>
          <a:bodyPr/>
          <a:lstStyle/>
          <a:p>
            <a:fld id="{02B28685-4D0C-42D5-8013-B5904CD1FCBC}" type="datetime1">
              <a:rPr lang="en-US" smtClean="0"/>
              <a:pPr/>
              <a:t>3/15/19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FDF226C0-9885-4BA9-BBFA-A52CBFEBB775}" type="datetime1">
              <a:rPr lang="en-US" smtClean="0"/>
              <a:pPr/>
              <a:t>3/15/19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2D2B3B-882E-40F3-A32F-6DD516915044}"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a:t>Click to edit Master title style</a:t>
            </a:r>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BEE1B38-C5EB-4D66-9137-0AFE9CDEDE8F}" type="datetime1">
              <a:rPr lang="en-US" smtClean="0"/>
              <a:pPr/>
              <a:t>3/15/19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a:t>Click to edit Master title style</a:t>
            </a:r>
          </a:p>
        </p:txBody>
      </p:sp>
      <p:sp>
        <p:nvSpPr>
          <p:cNvPr id="5" name="Date Placeholder 4"/>
          <p:cNvSpPr>
            <a:spLocks noGrp="1"/>
          </p:cNvSpPr>
          <p:nvPr>
            <p:ph type="dt" sz="half" idx="10"/>
          </p:nvPr>
        </p:nvSpPr>
        <p:spPr/>
        <p:txBody>
          <a:bodyPr/>
          <a:lstStyle/>
          <a:p>
            <a:fld id="{327B613C-1AD7-49D3-885D-F654C5CDBAA6}" type="datetime1">
              <a:rPr lang="en-US" smtClean="0"/>
              <a:pPr/>
              <a:t>3/15/19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a:t>Drag picture to placeholder or click icon to add</a:t>
            </a:r>
            <a:endParaRPr kumimoji="0" lang="en-US" dirty="0"/>
          </a:p>
        </p:txBody>
      </p:sp>
      <p:sp>
        <p:nvSpPr>
          <p:cNvPr id="9" name="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8FB4290-6522-4139-852E-05BD9E7F0D2E}" type="datetime1">
              <a:rPr lang="en-US" smtClean="0"/>
              <a:pPr/>
              <a:t>3/15/19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AB955F9-81EA-47C5-8059-9E5C2B437C70}" type="datetime1">
              <a:rPr lang="en-US" smtClean="0"/>
              <a:pPr/>
              <a:t>3/15/19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27B613C-1AD7-49D3-885D-F654C5CDBAA6}" type="datetime1">
              <a:rPr lang="en-US" smtClean="0"/>
              <a:pPr/>
              <a:t>3/15/19</a:t>
            </a:fld>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dirty="0"/>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E2D2B3B-882E-40F3-A32F-6DD516915044}" type="slidenum">
              <a:rPr lang="en-US" smtClean="0"/>
              <a:pPr/>
              <a:t>‹#›</a:t>
            </a:fld>
            <a:endParaRPr lang="en-US"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Lst>
  <p:hf sldNum="0"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329792"/>
            <a:ext cx="7406640" cy="2088555"/>
          </a:xfrm>
        </p:spPr>
        <p:txBody>
          <a:bodyPr>
            <a:noAutofit/>
          </a:bodyPr>
          <a:lstStyle/>
          <a:p>
            <a:pPr algn="ctr"/>
            <a:r>
              <a:rPr lang="en-US" sz="4000" i="1" dirty="0"/>
              <a:t>Dismantling the Racism Machine</a:t>
            </a:r>
            <a:br>
              <a:rPr lang="en-US" sz="4000" i="1" dirty="0"/>
            </a:br>
            <a:r>
              <a:rPr lang="en-US" sz="4000" dirty="0"/>
              <a:t>Part 1: Overview</a:t>
            </a:r>
          </a:p>
        </p:txBody>
      </p:sp>
      <p:sp>
        <p:nvSpPr>
          <p:cNvPr id="3" name="Subtitle 2"/>
          <p:cNvSpPr>
            <a:spLocks noGrp="1"/>
          </p:cNvSpPr>
          <p:nvPr>
            <p:ph type="subTitle" idx="1"/>
          </p:nvPr>
        </p:nvSpPr>
        <p:spPr>
          <a:xfrm>
            <a:off x="1432560" y="2562725"/>
            <a:ext cx="7406640" cy="4093713"/>
          </a:xfrm>
        </p:spPr>
        <p:txBody>
          <a:bodyPr>
            <a:normAutofit fontScale="92500" lnSpcReduction="20000"/>
          </a:bodyPr>
          <a:lstStyle/>
          <a:p>
            <a:endParaRPr lang="en-US" dirty="0"/>
          </a:p>
          <a:p>
            <a:r>
              <a:rPr lang="en-US" dirty="0"/>
              <a:t>Dr. Karen Gaffney</a:t>
            </a:r>
          </a:p>
          <a:p>
            <a:r>
              <a:rPr lang="en-US" dirty="0"/>
              <a:t>English Department</a:t>
            </a:r>
          </a:p>
          <a:p>
            <a:r>
              <a:rPr lang="en-US" dirty="0"/>
              <a:t>Raritan Valley Community College</a:t>
            </a:r>
          </a:p>
          <a:p>
            <a:r>
              <a:rPr lang="en-US" dirty="0"/>
              <a:t>Branchburg, NJ</a:t>
            </a:r>
          </a:p>
          <a:p>
            <a:endParaRPr lang="en-US" dirty="0"/>
          </a:p>
          <a:p>
            <a:endParaRPr lang="en-US" sz="2000" dirty="0"/>
          </a:p>
          <a:p>
            <a:endParaRPr lang="en-US" sz="2000" dirty="0"/>
          </a:p>
          <a:p>
            <a:r>
              <a:rPr lang="en-US" sz="2000" dirty="0"/>
              <a:t>Blog: dividednolonger.com</a:t>
            </a:r>
          </a:p>
          <a:p>
            <a:r>
              <a:rPr lang="en-US" sz="2000" dirty="0"/>
              <a:t>Email: </a:t>
            </a:r>
            <a:r>
              <a:rPr lang="en-US" sz="2000" dirty="0" err="1"/>
              <a:t>dividednolonger@gmail.com</a:t>
            </a:r>
            <a:endParaRPr lang="en-US" sz="2000" dirty="0"/>
          </a:p>
          <a:p>
            <a:r>
              <a:rPr lang="en-US" sz="2000" dirty="0"/>
              <a:t>Twitter: @</a:t>
            </a:r>
            <a:r>
              <a:rPr lang="en-US" sz="2000" dirty="0" err="1"/>
              <a:t>dividednolonger</a:t>
            </a:r>
            <a:endParaRPr lang="en-US" sz="2000" dirty="0"/>
          </a:p>
          <a:p>
            <a:r>
              <a:rPr lang="en-US" sz="2000" dirty="0"/>
              <a:t>Pronouns: she/her/hers</a:t>
            </a:r>
          </a:p>
          <a:p>
            <a:endParaRPr lang="en-US" dirty="0"/>
          </a:p>
          <a:p>
            <a:endParaRPr lang="en-US" dirty="0"/>
          </a:p>
        </p:txBody>
      </p:sp>
      <p:pic>
        <p:nvPicPr>
          <p:cNvPr id="4" name="Picture 3"/>
          <p:cNvPicPr>
            <a:picLocks noChangeAspect="1"/>
          </p:cNvPicPr>
          <p:nvPr/>
        </p:nvPicPr>
        <p:blipFill>
          <a:blip r:embed="rId3"/>
          <a:stretch>
            <a:fillRect/>
          </a:stretch>
        </p:blipFill>
        <p:spPr>
          <a:xfrm>
            <a:off x="6805571" y="3822701"/>
            <a:ext cx="1627229" cy="2438400"/>
          </a:xfrm>
          <a:prstGeom prst="rect">
            <a:avLst/>
          </a:prstGeom>
        </p:spPr>
      </p:pic>
    </p:spTree>
    <p:extLst>
      <p:ext uri="{BB962C8B-B14F-4D97-AF65-F5344CB8AC3E}">
        <p14:creationId xmlns:p14="http://schemas.microsoft.com/office/powerpoint/2010/main" val="1684169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dirty="0"/>
              <a:t>This morning’s plan</a:t>
            </a:r>
          </a:p>
        </p:txBody>
      </p:sp>
      <p:sp>
        <p:nvSpPr>
          <p:cNvPr id="3" name="Content Placeholder 2"/>
          <p:cNvSpPr>
            <a:spLocks noGrp="1"/>
          </p:cNvSpPr>
          <p:nvPr>
            <p:ph idx="1"/>
          </p:nvPr>
        </p:nvSpPr>
        <p:spPr>
          <a:xfrm>
            <a:off x="1435608" y="1417638"/>
            <a:ext cx="7498080" cy="5157076"/>
          </a:xfrm>
        </p:spPr>
        <p:txBody>
          <a:bodyPr>
            <a:normAutofit fontScale="70000" lnSpcReduction="20000"/>
          </a:bodyPr>
          <a:lstStyle/>
          <a:p>
            <a:r>
              <a:rPr lang="en-US" dirty="0"/>
              <a:t>The 8 lectures that I’ll share over the next 8 weeks are all based on my recent book:</a:t>
            </a:r>
          </a:p>
          <a:p>
            <a:pPr marL="356616" lvl="1" indent="0">
              <a:buNone/>
            </a:pPr>
            <a:r>
              <a:rPr lang="en-US" b="1" i="1" dirty="0"/>
              <a:t>Dismantling the Racism Machine: A Manual and Toolbox</a:t>
            </a:r>
          </a:p>
          <a:p>
            <a:pPr marL="356616" lvl="1" indent="0">
              <a:buNone/>
            </a:pPr>
            <a:r>
              <a:rPr lang="en-US" dirty="0"/>
              <a:t>(Routledge, 2018)</a:t>
            </a:r>
          </a:p>
          <a:p>
            <a:r>
              <a:rPr lang="en-US" dirty="0"/>
              <a:t>Today, I’ll provide a big-picture overview of this series by highlighting 3 key myths that people, especially white people, are often taught that obscure reality of racism</a:t>
            </a:r>
          </a:p>
          <a:p>
            <a:r>
              <a:rPr lang="en-US" dirty="0"/>
              <a:t>Starting next week, each lecture will explore these issues in more depth and detail</a:t>
            </a:r>
          </a:p>
          <a:p>
            <a:r>
              <a:rPr lang="en-US" dirty="0"/>
              <a:t>If you’re interested in more than what I provide in the lectures, I urge you to get my book, which is available from </a:t>
            </a:r>
            <a:r>
              <a:rPr lang="en-US" dirty="0" err="1"/>
              <a:t>www.routledge.com</a:t>
            </a:r>
            <a:r>
              <a:rPr lang="en-US" dirty="0"/>
              <a:t> and Amazon. Please ask your local library and bookseller to stock it.</a:t>
            </a:r>
          </a:p>
          <a:p>
            <a:r>
              <a:rPr lang="en-US" dirty="0"/>
              <a:t>This </a:t>
            </a:r>
            <a:r>
              <a:rPr lang="en-US" dirty="0" err="1"/>
              <a:t>Powerpoint</a:t>
            </a:r>
            <a:r>
              <a:rPr lang="en-US" dirty="0"/>
              <a:t> is available on my blog with resources dividednolonger.com</a:t>
            </a:r>
          </a:p>
        </p:txBody>
      </p:sp>
    </p:spTree>
    <p:extLst>
      <p:ext uri="{BB962C8B-B14F-4D97-AF65-F5344CB8AC3E}">
        <p14:creationId xmlns:p14="http://schemas.microsoft.com/office/powerpoint/2010/main" val="2607986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dirty="0"/>
              <a:t>Where I begin</a:t>
            </a:r>
          </a:p>
        </p:txBody>
      </p:sp>
      <p:sp>
        <p:nvSpPr>
          <p:cNvPr id="3" name="Content Placeholder 2"/>
          <p:cNvSpPr>
            <a:spLocks noGrp="1"/>
          </p:cNvSpPr>
          <p:nvPr>
            <p:ph idx="1"/>
          </p:nvPr>
        </p:nvSpPr>
        <p:spPr>
          <a:xfrm>
            <a:off x="1435608" y="1417638"/>
            <a:ext cx="7498080" cy="5157076"/>
          </a:xfrm>
        </p:spPr>
        <p:txBody>
          <a:bodyPr>
            <a:normAutofit/>
          </a:bodyPr>
          <a:lstStyle/>
          <a:p>
            <a:r>
              <a:rPr lang="en-US" dirty="0"/>
              <a:t>There is a massive gap between what scholars who study race and racism take for granted and what the public (especially white public) knows</a:t>
            </a:r>
          </a:p>
          <a:p>
            <a:r>
              <a:rPr lang="en-US" dirty="0"/>
              <a:t>As a white person who grew up in Somerset County, I didn’t learn this history</a:t>
            </a:r>
          </a:p>
          <a:p>
            <a:r>
              <a:rPr lang="en-US" dirty="0"/>
              <a:t>Now, as a white anti-racism educator, one contribution I can make is to help bridge the gap</a:t>
            </a:r>
          </a:p>
        </p:txBody>
      </p:sp>
    </p:spTree>
    <p:extLst>
      <p:ext uri="{BB962C8B-B14F-4D97-AF65-F5344CB8AC3E}">
        <p14:creationId xmlns:p14="http://schemas.microsoft.com/office/powerpoint/2010/main" val="3801794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452438"/>
            <a:ext cx="7498080" cy="1143000"/>
          </a:xfrm>
        </p:spPr>
        <p:txBody>
          <a:bodyPr>
            <a:noAutofit/>
          </a:bodyPr>
          <a:lstStyle/>
          <a:p>
            <a:r>
              <a:rPr lang="en-US" sz="3600" dirty="0"/>
              <a:t>Step 1: Chip Away at the False Ideology that Race is Biological</a:t>
            </a:r>
            <a:br>
              <a:rPr lang="en-US" sz="3600" dirty="0"/>
            </a:br>
            <a:endParaRPr lang="en-US" sz="3600" dirty="0"/>
          </a:p>
        </p:txBody>
      </p:sp>
      <p:sp>
        <p:nvSpPr>
          <p:cNvPr id="14" name="Content Placeholder 13"/>
          <p:cNvSpPr>
            <a:spLocks noGrp="1"/>
          </p:cNvSpPr>
          <p:nvPr>
            <p:ph idx="1"/>
          </p:nvPr>
        </p:nvSpPr>
        <p:spPr>
          <a:xfrm>
            <a:off x="1435608" y="1447800"/>
            <a:ext cx="7498080" cy="5105400"/>
          </a:xfrm>
        </p:spPr>
        <p:txBody>
          <a:bodyPr>
            <a:normAutofit/>
          </a:bodyPr>
          <a:lstStyle/>
          <a:p>
            <a:r>
              <a:rPr lang="en-US" dirty="0"/>
              <a:t>Ideology = myth or belief people are unknowingly indoctrinated into believing</a:t>
            </a:r>
          </a:p>
          <a:p>
            <a:pPr lvl="1"/>
            <a:r>
              <a:rPr lang="en-US" dirty="0"/>
              <a:t>Power</a:t>
            </a:r>
          </a:p>
          <a:p>
            <a:r>
              <a:rPr lang="en-US" dirty="0"/>
              <a:t>Damaging and false ideology blocks the view of the Racism Machine		</a:t>
            </a:r>
          </a:p>
        </p:txBody>
      </p:sp>
      <p:pic>
        <p:nvPicPr>
          <p:cNvPr id="15" name="Content Placeholder 10"/>
          <p:cNvPicPr>
            <a:picLocks noChangeAspect="1"/>
          </p:cNvPicPr>
          <p:nvPr/>
        </p:nvPicPr>
        <p:blipFill>
          <a:blip r:embed="rId2"/>
          <a:srcRect t="-12011" b="-12011"/>
          <a:stretch>
            <a:fillRect/>
          </a:stretch>
        </p:blipFill>
        <p:spPr>
          <a:xfrm>
            <a:off x="5111496" y="4189638"/>
            <a:ext cx="3822192" cy="2447135"/>
          </a:xfrm>
          <a:prstGeom prst="rect">
            <a:avLst/>
          </a:prstGeom>
        </p:spPr>
      </p:pic>
    </p:spTree>
    <p:extLst>
      <p:ext uri="{BB962C8B-B14F-4D97-AF65-F5344CB8AC3E}">
        <p14:creationId xmlns:p14="http://schemas.microsoft.com/office/powerpoint/2010/main" val="1978465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15"/>
                                        </p:tgtEl>
                                      </p:cBhvr>
                                    </p:animEffect>
                                    <p:set>
                                      <p:cBhvr>
                                        <p:cTn id="7"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328278"/>
            <a:ext cx="4023360" cy="1308476"/>
          </a:xfrm>
        </p:spPr>
        <p:txBody>
          <a:bodyPr>
            <a:normAutofit/>
          </a:bodyPr>
          <a:lstStyle/>
          <a:p>
            <a:pPr algn="ctr"/>
            <a:r>
              <a:rPr lang="en-US" sz="2800" dirty="0"/>
              <a:t>Myth #1: Human </a:t>
            </a:r>
            <a:r>
              <a:rPr lang="en-US" sz="2800" dirty="0">
                <a:solidFill>
                  <a:schemeClr val="dk1"/>
                </a:solidFill>
              </a:rPr>
              <a:t>races are biologically different</a:t>
            </a:r>
            <a:endParaRPr lang="en-US" sz="2800" dirty="0"/>
          </a:p>
        </p:txBody>
      </p:sp>
      <p:sp>
        <p:nvSpPr>
          <p:cNvPr id="4" name="Text Placeholder 3"/>
          <p:cNvSpPr>
            <a:spLocks noGrp="1"/>
          </p:cNvSpPr>
          <p:nvPr>
            <p:ph type="body" sz="half" idx="3"/>
          </p:nvPr>
        </p:nvSpPr>
        <p:spPr>
          <a:xfrm>
            <a:off x="4766231" y="328278"/>
            <a:ext cx="4023360" cy="611522"/>
          </a:xfrm>
        </p:spPr>
        <p:txBody>
          <a:bodyPr>
            <a:noAutofit/>
          </a:bodyPr>
          <a:lstStyle/>
          <a:p>
            <a:pPr algn="ctr"/>
            <a:r>
              <a:rPr lang="en-US" sz="2800" dirty="0"/>
              <a:t>Reality</a:t>
            </a:r>
          </a:p>
        </p:txBody>
      </p:sp>
      <p:sp>
        <p:nvSpPr>
          <p:cNvPr id="6" name="Content Placeholder 5"/>
          <p:cNvSpPr>
            <a:spLocks noGrp="1"/>
          </p:cNvSpPr>
          <p:nvPr>
            <p:ph sz="quarter" idx="4"/>
          </p:nvPr>
        </p:nvSpPr>
        <p:spPr>
          <a:xfrm>
            <a:off x="4663440" y="1145394"/>
            <a:ext cx="4023360" cy="2355795"/>
          </a:xfrm>
          <a:ln>
            <a:noFill/>
          </a:ln>
        </p:spPr>
        <p:txBody>
          <a:bodyPr/>
          <a:lstStyle/>
          <a:p>
            <a:pPr marL="118872" lvl="0" indent="0">
              <a:buNone/>
            </a:pPr>
            <a:r>
              <a:rPr lang="en-US" dirty="0">
                <a:solidFill>
                  <a:schemeClr val="dk1"/>
                </a:solidFill>
              </a:rPr>
              <a:t>There are no inherent or biological or genetic differences between groups we call races because race is a social construct (a human invention).</a:t>
            </a:r>
          </a:p>
          <a:p>
            <a:pPr marL="118872" indent="0">
              <a:buNone/>
            </a:pPr>
            <a:endParaRPr lang="en-US" dirty="0"/>
          </a:p>
        </p:txBody>
      </p:sp>
      <p:pic>
        <p:nvPicPr>
          <p:cNvPr id="13" name="Picture 12" descr="Types of Mankind.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59991" y="2167729"/>
            <a:ext cx="3441700" cy="1927923"/>
          </a:xfrm>
          <a:prstGeom prst="rect">
            <a:avLst/>
          </a:prstGeom>
        </p:spPr>
      </p:pic>
      <p:sp>
        <p:nvSpPr>
          <p:cNvPr id="14" name="TextBox 13"/>
          <p:cNvSpPr txBox="1"/>
          <p:nvPr/>
        </p:nvSpPr>
        <p:spPr>
          <a:xfrm>
            <a:off x="742871" y="1829175"/>
            <a:ext cx="3920569" cy="338554"/>
          </a:xfrm>
          <a:prstGeom prst="rect">
            <a:avLst/>
          </a:prstGeom>
          <a:noFill/>
          <a:ln>
            <a:noFill/>
          </a:ln>
        </p:spPr>
        <p:txBody>
          <a:bodyPr wrap="square" rtlCol="0">
            <a:spAutoFit/>
          </a:bodyPr>
          <a:lstStyle/>
          <a:p>
            <a:r>
              <a:rPr lang="en-US" sz="1600" dirty="0"/>
              <a:t>Josiah Nott, </a:t>
            </a:r>
            <a:r>
              <a:rPr lang="en-US" sz="1600" i="1" dirty="0"/>
              <a:t>Types of Mankind</a:t>
            </a:r>
            <a:r>
              <a:rPr lang="en-US" sz="1600" dirty="0"/>
              <a:t>, 1854</a:t>
            </a:r>
          </a:p>
        </p:txBody>
      </p:sp>
      <p:cxnSp>
        <p:nvCxnSpPr>
          <p:cNvPr id="15" name="Straight Connector 14"/>
          <p:cNvCxnSpPr/>
          <p:nvPr/>
        </p:nvCxnSpPr>
        <p:spPr>
          <a:xfrm flipV="1">
            <a:off x="4663440" y="328278"/>
            <a:ext cx="0" cy="6376707"/>
          </a:xfrm>
          <a:prstGeom prst="line">
            <a:avLst/>
          </a:prstGeom>
          <a:ln w="19050">
            <a:prstDash val="sysDash"/>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1231900" y="4234934"/>
            <a:ext cx="2209384" cy="369332"/>
          </a:xfrm>
          <a:prstGeom prst="rect">
            <a:avLst/>
          </a:prstGeom>
          <a:noFill/>
        </p:spPr>
        <p:txBody>
          <a:bodyPr wrap="none" rtlCol="0">
            <a:spAutoFit/>
          </a:bodyPr>
          <a:lstStyle/>
          <a:p>
            <a:r>
              <a:rPr lang="en-US" i="1" dirty="0"/>
              <a:t>Washington Post</a:t>
            </a:r>
            <a:r>
              <a:rPr lang="en-US" dirty="0"/>
              <a:t>, 2016</a:t>
            </a:r>
            <a:endParaRPr lang="en-US" i="1" dirty="0"/>
          </a:p>
        </p:txBody>
      </p:sp>
      <p:sp>
        <p:nvSpPr>
          <p:cNvPr id="17" name="Text Placeholder 3"/>
          <p:cNvSpPr txBox="1">
            <a:spLocks/>
          </p:cNvSpPr>
          <p:nvPr/>
        </p:nvSpPr>
        <p:spPr>
          <a:xfrm>
            <a:off x="88900" y="4604265"/>
            <a:ext cx="4391660" cy="2253735"/>
          </a:xfrm>
          <a:prstGeom prst="rect">
            <a:avLst/>
          </a:prstGeom>
          <a:solidFill>
            <a:schemeClr val="bg1"/>
          </a:solidFill>
          <a:ln w="10795">
            <a:solidFill>
              <a:schemeClr val="bg1"/>
            </a:solidFill>
            <a:miter lim="800000"/>
          </a:ln>
        </p:spPr>
        <p:txBody>
          <a:bodyPr anchor="ctr">
            <a:no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r>
              <a:rPr lang="en-US" sz="1600" dirty="0"/>
              <a:t>“Researchers at the University of Virginia quizzed white medical students and residents to see how many believed inaccurate and at times "fantastical" differences about the two races -- for example, that blacks have less sensitive nerve endings than whites or that black people's blood coagulates more quickly. They found that fully half thought at least one of the false statements presented was possibly, probably or definitely true.”</a:t>
            </a:r>
          </a:p>
        </p:txBody>
      </p:sp>
      <p:sp>
        <p:nvSpPr>
          <p:cNvPr id="16" name="TextBox 15">
            <a:extLst>
              <a:ext uri="{FF2B5EF4-FFF2-40B4-BE49-F238E27FC236}">
                <a16:creationId xmlns:a16="http://schemas.microsoft.com/office/drawing/2014/main" id="{6EF1246C-FA94-D742-9EDC-CED2800AC90F}"/>
              </a:ext>
            </a:extLst>
          </p:cNvPr>
          <p:cNvSpPr txBox="1"/>
          <p:nvPr/>
        </p:nvSpPr>
        <p:spPr>
          <a:xfrm>
            <a:off x="4714835" y="3501189"/>
            <a:ext cx="3920569" cy="2123658"/>
          </a:xfrm>
          <a:prstGeom prst="rect">
            <a:avLst/>
          </a:prstGeom>
          <a:noFill/>
          <a:ln>
            <a:solidFill>
              <a:schemeClr val="tx1"/>
            </a:solidFill>
          </a:ln>
        </p:spPr>
        <p:txBody>
          <a:bodyPr wrap="square" rtlCol="0">
            <a:spAutoFit/>
          </a:bodyPr>
          <a:lstStyle/>
          <a:p>
            <a:pPr marL="457200" indent="-457200">
              <a:buFont typeface="Arial"/>
              <a:buChar char="•"/>
            </a:pPr>
            <a:r>
              <a:rPr lang="en-US" sz="2200" dirty="0"/>
              <a:t>Human DNA is about 99.9% identical throughout the world</a:t>
            </a:r>
          </a:p>
          <a:p>
            <a:pPr marL="457200" indent="-457200">
              <a:buFont typeface="Arial"/>
              <a:buChar char="•"/>
            </a:pPr>
            <a:r>
              <a:rPr lang="en-US" sz="2200" dirty="0"/>
              <a:t>No scientific, biological, or genetic way to separate humans into “races”</a:t>
            </a:r>
          </a:p>
        </p:txBody>
      </p:sp>
    </p:spTree>
    <p:extLst>
      <p:ext uri="{BB962C8B-B14F-4D97-AF65-F5344CB8AC3E}">
        <p14:creationId xmlns:p14="http://schemas.microsoft.com/office/powerpoint/2010/main" val="1633517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2" grpId="0"/>
      <p:bldP spid="17" grpId="0" animBg="1"/>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771339"/>
          </a:xfrm>
        </p:spPr>
        <p:txBody>
          <a:bodyPr>
            <a:noAutofit/>
          </a:bodyPr>
          <a:lstStyle/>
          <a:p>
            <a:pPr algn="ctr"/>
            <a:r>
              <a:rPr lang="en-US" dirty="0"/>
              <a:t>Step 2: See the Racism Machine</a:t>
            </a:r>
          </a:p>
        </p:txBody>
      </p:sp>
      <p:sp>
        <p:nvSpPr>
          <p:cNvPr id="3" name="Content Placeholder 2"/>
          <p:cNvSpPr>
            <a:spLocks noGrp="1"/>
          </p:cNvSpPr>
          <p:nvPr>
            <p:ph idx="1"/>
          </p:nvPr>
        </p:nvSpPr>
        <p:spPr>
          <a:xfrm>
            <a:off x="1435608" y="1045977"/>
            <a:ext cx="7498080" cy="5528737"/>
          </a:xfrm>
        </p:spPr>
        <p:txBody>
          <a:bodyPr>
            <a:normAutofit/>
          </a:bodyPr>
          <a:lstStyle/>
          <a:p>
            <a:r>
              <a:rPr lang="en-US" dirty="0"/>
              <a:t>If we chip away at the false ideology that race is biological and recognize the reality that race is a human invention, then the Racism Machine is more visible.</a:t>
            </a:r>
          </a:p>
          <a:p>
            <a:endParaRPr lang="en-US" dirty="0"/>
          </a:p>
          <a:p>
            <a:endParaRPr lang="en-US" dirty="0"/>
          </a:p>
          <a:p>
            <a:endParaRPr lang="en-US" dirty="0"/>
          </a:p>
          <a:p>
            <a:endParaRPr lang="en-US" dirty="0"/>
          </a:p>
          <a:p>
            <a:r>
              <a:rPr lang="en-US" dirty="0"/>
              <a:t>We ask: Who built it? When? Why? How?</a:t>
            </a:r>
          </a:p>
        </p:txBody>
      </p:sp>
      <p:pic>
        <p:nvPicPr>
          <p:cNvPr id="4" name="Content Placeholder 10"/>
          <p:cNvPicPr>
            <a:picLocks noChangeAspect="1"/>
          </p:cNvPicPr>
          <p:nvPr/>
        </p:nvPicPr>
        <p:blipFill>
          <a:blip r:embed="rId2"/>
          <a:srcRect t="-12011" b="-12011"/>
          <a:stretch>
            <a:fillRect/>
          </a:stretch>
        </p:blipFill>
        <p:spPr>
          <a:xfrm>
            <a:off x="2934208" y="2861464"/>
            <a:ext cx="3822192" cy="2447135"/>
          </a:xfrm>
          <a:prstGeom prst="rect">
            <a:avLst/>
          </a:prstGeom>
        </p:spPr>
      </p:pic>
    </p:spTree>
    <p:extLst>
      <p:ext uri="{BB962C8B-B14F-4D97-AF65-F5344CB8AC3E}">
        <p14:creationId xmlns:p14="http://schemas.microsoft.com/office/powerpoint/2010/main" val="2361702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70387" y="328278"/>
            <a:ext cx="2649794" cy="2277270"/>
          </a:xfrm>
        </p:spPr>
        <p:txBody>
          <a:bodyPr>
            <a:normAutofit/>
          </a:bodyPr>
          <a:lstStyle/>
          <a:p>
            <a:r>
              <a:rPr lang="en-US" sz="2800" dirty="0"/>
              <a:t>Myth #2: </a:t>
            </a:r>
            <a:r>
              <a:rPr lang="en-US" sz="2800" dirty="0">
                <a:solidFill>
                  <a:schemeClr val="dk1"/>
                </a:solidFill>
              </a:rPr>
              <a:t>Race has always existed. Whiteness has always existed.</a:t>
            </a:r>
            <a:endParaRPr lang="en-US" sz="2800" dirty="0"/>
          </a:p>
        </p:txBody>
      </p:sp>
      <p:sp>
        <p:nvSpPr>
          <p:cNvPr id="4" name="Text Placeholder 3"/>
          <p:cNvSpPr>
            <a:spLocks noGrp="1"/>
          </p:cNvSpPr>
          <p:nvPr>
            <p:ph type="body" sz="half" idx="3"/>
          </p:nvPr>
        </p:nvSpPr>
        <p:spPr>
          <a:xfrm>
            <a:off x="3775587" y="188578"/>
            <a:ext cx="5032818" cy="687722"/>
          </a:xfrm>
        </p:spPr>
        <p:txBody>
          <a:bodyPr>
            <a:noAutofit/>
          </a:bodyPr>
          <a:lstStyle/>
          <a:p>
            <a:pPr algn="ctr"/>
            <a:r>
              <a:rPr lang="en-US" sz="2800" dirty="0"/>
              <a:t>Reality</a:t>
            </a:r>
          </a:p>
        </p:txBody>
      </p:sp>
      <p:sp>
        <p:nvSpPr>
          <p:cNvPr id="6" name="Content Placeholder 5"/>
          <p:cNvSpPr>
            <a:spLocks noGrp="1"/>
          </p:cNvSpPr>
          <p:nvPr>
            <p:ph sz="quarter" idx="4"/>
          </p:nvPr>
        </p:nvSpPr>
        <p:spPr>
          <a:xfrm>
            <a:off x="3372465" y="964585"/>
            <a:ext cx="5525729" cy="5753100"/>
          </a:xfrm>
          <a:ln>
            <a:noFill/>
          </a:ln>
        </p:spPr>
        <p:txBody>
          <a:bodyPr>
            <a:noAutofit/>
          </a:bodyPr>
          <a:lstStyle/>
          <a:p>
            <a:pPr marL="118872" lvl="0" indent="0">
              <a:buNone/>
            </a:pPr>
            <a:r>
              <a:rPr lang="en-US" dirty="0">
                <a:solidFill>
                  <a:schemeClr val="dk1"/>
                </a:solidFill>
              </a:rPr>
              <a:t>Race is an invention, a relatively recent human invention. One location:</a:t>
            </a:r>
          </a:p>
          <a:p>
            <a:r>
              <a:rPr lang="en-US" dirty="0">
                <a:solidFill>
                  <a:schemeClr val="dk1"/>
                </a:solidFill>
              </a:rPr>
              <a:t>Colonial Virginia, 1600s</a:t>
            </a:r>
          </a:p>
          <a:p>
            <a:r>
              <a:rPr lang="en-US" dirty="0">
                <a:solidFill>
                  <a:schemeClr val="dk1"/>
                </a:solidFill>
              </a:rPr>
              <a:t>The line between servant and slave was ambiguous</a:t>
            </a:r>
          </a:p>
          <a:p>
            <a:r>
              <a:rPr lang="en-US" dirty="0">
                <a:solidFill>
                  <a:schemeClr val="dk1"/>
                </a:solidFill>
              </a:rPr>
              <a:t>People didn’t identify as “black” or “white” (nationality, language, religion)</a:t>
            </a:r>
          </a:p>
          <a:p>
            <a:r>
              <a:rPr lang="en-US" dirty="0">
                <a:solidFill>
                  <a:schemeClr val="dk1"/>
                </a:solidFill>
              </a:rPr>
              <a:t>Skin color was not a dividing line</a:t>
            </a:r>
          </a:p>
          <a:p>
            <a:r>
              <a:rPr lang="en-US" dirty="0">
                <a:solidFill>
                  <a:schemeClr val="dk1"/>
                </a:solidFill>
              </a:rPr>
              <a:t>Elite wealthy landowners vs. labor</a:t>
            </a:r>
          </a:p>
          <a:p>
            <a:r>
              <a:rPr lang="en-US" dirty="0">
                <a:solidFill>
                  <a:schemeClr val="dk1"/>
                </a:solidFill>
              </a:rPr>
              <a:t>Bacon’s Rebellion (1676)</a:t>
            </a:r>
          </a:p>
          <a:p>
            <a:r>
              <a:rPr lang="en-US" dirty="0">
                <a:solidFill>
                  <a:schemeClr val="dk1"/>
                </a:solidFill>
              </a:rPr>
              <a:t>Race was invented to protect the elite and divide and conquer the masses through the creation of a racial hierarchy</a:t>
            </a:r>
            <a:endParaRPr lang="en-US" sz="2000" dirty="0">
              <a:solidFill>
                <a:schemeClr val="dk1"/>
              </a:solidFill>
            </a:endParaRPr>
          </a:p>
        </p:txBody>
      </p:sp>
      <p:cxnSp>
        <p:nvCxnSpPr>
          <p:cNvPr id="15" name="Straight Connector 14"/>
          <p:cNvCxnSpPr/>
          <p:nvPr/>
        </p:nvCxnSpPr>
        <p:spPr>
          <a:xfrm flipV="1">
            <a:off x="3257427" y="328278"/>
            <a:ext cx="0" cy="6376707"/>
          </a:xfrm>
          <a:prstGeom prst="line">
            <a:avLst/>
          </a:prstGeom>
          <a:ln w="19050">
            <a:prstDash val="sys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98084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1198562"/>
          </a:xfrm>
        </p:spPr>
        <p:txBody>
          <a:bodyPr>
            <a:noAutofit/>
          </a:bodyPr>
          <a:lstStyle/>
          <a:p>
            <a:r>
              <a:rPr lang="en-US" dirty="0"/>
              <a:t>Step 2: See the Racism Machine, continued</a:t>
            </a:r>
          </a:p>
        </p:txBody>
      </p:sp>
      <p:sp>
        <p:nvSpPr>
          <p:cNvPr id="3" name="Content Placeholder 2"/>
          <p:cNvSpPr>
            <a:spLocks noGrp="1"/>
          </p:cNvSpPr>
          <p:nvPr>
            <p:ph idx="1"/>
          </p:nvPr>
        </p:nvSpPr>
        <p:spPr>
          <a:xfrm>
            <a:off x="1435608" y="1714500"/>
            <a:ext cx="7498080" cy="4932106"/>
          </a:xfrm>
        </p:spPr>
        <p:txBody>
          <a:bodyPr>
            <a:normAutofit fontScale="92500" lnSpcReduction="20000"/>
          </a:bodyPr>
          <a:lstStyle/>
          <a:p>
            <a:r>
              <a:rPr lang="en-US" dirty="0">
                <a:solidFill>
                  <a:schemeClr val="dk1"/>
                </a:solidFill>
              </a:rPr>
              <a:t>This invention of race included a racial hierarchy of white supremacy: people identified as white were given unearned advantages, including freedom from slavery and access to stolen indigenous land</a:t>
            </a:r>
          </a:p>
          <a:p>
            <a:r>
              <a:rPr lang="en-US" dirty="0">
                <a:solidFill>
                  <a:schemeClr val="dk1"/>
                </a:solidFill>
              </a:rPr>
              <a:t>Racial hierarchy positioned black people at the bottom and black slaves were identified as “chattel” (property) with no rights</a:t>
            </a:r>
          </a:p>
          <a:p>
            <a:r>
              <a:rPr lang="en-US" dirty="0">
                <a:solidFill>
                  <a:schemeClr val="dk1"/>
                </a:solidFill>
              </a:rPr>
              <a:t>In this hierarchy, indigenous peoples, Asian Americans, and </a:t>
            </a:r>
            <a:r>
              <a:rPr lang="en-US" dirty="0" err="1">
                <a:solidFill>
                  <a:schemeClr val="dk1"/>
                </a:solidFill>
              </a:rPr>
              <a:t>Latinx</a:t>
            </a:r>
            <a:r>
              <a:rPr lang="en-US" dirty="0">
                <a:solidFill>
                  <a:schemeClr val="dk1"/>
                </a:solidFill>
              </a:rPr>
              <a:t> people occupy various intermediary positions depending on the moment</a:t>
            </a:r>
          </a:p>
        </p:txBody>
      </p:sp>
    </p:spTree>
    <p:extLst>
      <p:ext uri="{BB962C8B-B14F-4D97-AF65-F5344CB8AC3E}">
        <p14:creationId xmlns:p14="http://schemas.microsoft.com/office/powerpoint/2010/main" val="546672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1198562"/>
          </a:xfrm>
        </p:spPr>
        <p:txBody>
          <a:bodyPr>
            <a:noAutofit/>
          </a:bodyPr>
          <a:lstStyle/>
          <a:p>
            <a:r>
              <a:rPr lang="en-US" dirty="0"/>
              <a:t>Step 3: Examine the Racism Machine’s Powerful Mechanisms</a:t>
            </a:r>
          </a:p>
        </p:txBody>
      </p:sp>
      <p:sp>
        <p:nvSpPr>
          <p:cNvPr id="3" name="Content Placeholder 2"/>
          <p:cNvSpPr>
            <a:spLocks noGrp="1"/>
          </p:cNvSpPr>
          <p:nvPr>
            <p:ph idx="1"/>
          </p:nvPr>
        </p:nvSpPr>
        <p:spPr>
          <a:xfrm>
            <a:off x="1435608" y="1714500"/>
            <a:ext cx="7498080" cy="4860214"/>
          </a:xfrm>
        </p:spPr>
        <p:txBody>
          <a:bodyPr>
            <a:normAutofit fontScale="92500"/>
          </a:bodyPr>
          <a:lstStyle/>
          <a:p>
            <a:r>
              <a:rPr lang="en-US" sz="2800" dirty="0">
                <a:solidFill>
                  <a:schemeClr val="dk1"/>
                </a:solidFill>
              </a:rPr>
              <a:t>Ideology of white supremacy was built into the creation of this nation and normalized through every system (law, housing, finance, education, media, etc.)</a:t>
            </a:r>
          </a:p>
          <a:p>
            <a:r>
              <a:rPr lang="en-US" sz="2800" dirty="0">
                <a:solidFill>
                  <a:schemeClr val="dk1"/>
                </a:solidFill>
              </a:rPr>
              <a:t>Patriarchy and capitalism upheld these ideologies</a:t>
            </a:r>
          </a:p>
          <a:p>
            <a:r>
              <a:rPr lang="en-US" sz="2800" dirty="0">
                <a:solidFill>
                  <a:schemeClr val="dk1"/>
                </a:solidFill>
              </a:rPr>
              <a:t>Mechanisms of laws and government policies carried out these ideologies:</a:t>
            </a:r>
            <a:r>
              <a:rPr lang="en-US" sz="2800" dirty="0"/>
              <a:t> slavery, citizenship for whites only, Indian Removal, Manifest Destiny, Chinese Exclusion, Jim Crow segregation, convict leasing, immigration restrictions, bans on interracial marriage, and more</a:t>
            </a:r>
          </a:p>
        </p:txBody>
      </p:sp>
    </p:spTree>
    <p:extLst>
      <p:ext uri="{BB962C8B-B14F-4D97-AF65-F5344CB8AC3E}">
        <p14:creationId xmlns:p14="http://schemas.microsoft.com/office/powerpoint/2010/main" val="1647901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790496"/>
            <a:ext cx="4023360" cy="1308476"/>
          </a:xfrm>
        </p:spPr>
        <p:txBody>
          <a:bodyPr>
            <a:normAutofit fontScale="92500"/>
          </a:bodyPr>
          <a:lstStyle/>
          <a:p>
            <a:r>
              <a:rPr lang="en-US" sz="2800" dirty="0"/>
              <a:t>Myth #3: </a:t>
            </a:r>
            <a:r>
              <a:rPr lang="en-US" sz="2800" dirty="0">
                <a:solidFill>
                  <a:schemeClr val="dk1"/>
                </a:solidFill>
              </a:rPr>
              <a:t>Racism occurred in the past, but that problem has been resolved</a:t>
            </a:r>
            <a:endParaRPr lang="en-US" sz="2800" dirty="0"/>
          </a:p>
        </p:txBody>
      </p:sp>
      <p:sp>
        <p:nvSpPr>
          <p:cNvPr id="4" name="Text Placeholder 3"/>
          <p:cNvSpPr>
            <a:spLocks noGrp="1"/>
          </p:cNvSpPr>
          <p:nvPr>
            <p:ph type="body" sz="half" idx="3"/>
          </p:nvPr>
        </p:nvSpPr>
        <p:spPr>
          <a:xfrm>
            <a:off x="4793253" y="790496"/>
            <a:ext cx="4023360" cy="611522"/>
          </a:xfrm>
        </p:spPr>
        <p:txBody>
          <a:bodyPr>
            <a:noAutofit/>
          </a:bodyPr>
          <a:lstStyle/>
          <a:p>
            <a:pPr algn="ctr"/>
            <a:r>
              <a:rPr lang="en-US" sz="2800" dirty="0"/>
              <a:t>Reality</a:t>
            </a:r>
          </a:p>
        </p:txBody>
      </p:sp>
      <p:sp>
        <p:nvSpPr>
          <p:cNvPr id="6" name="Content Placeholder 5"/>
          <p:cNvSpPr>
            <a:spLocks noGrp="1"/>
          </p:cNvSpPr>
          <p:nvPr>
            <p:ph sz="quarter" idx="4"/>
          </p:nvPr>
        </p:nvSpPr>
        <p:spPr>
          <a:xfrm>
            <a:off x="4663440" y="1679828"/>
            <a:ext cx="4023360" cy="1259333"/>
          </a:xfrm>
          <a:ln>
            <a:noFill/>
          </a:ln>
        </p:spPr>
        <p:txBody>
          <a:bodyPr/>
          <a:lstStyle/>
          <a:p>
            <a:pPr marL="118872" lvl="0" indent="0">
              <a:buNone/>
            </a:pPr>
            <a:r>
              <a:rPr lang="en-US" dirty="0">
                <a:solidFill>
                  <a:schemeClr val="dk1"/>
                </a:solidFill>
              </a:rPr>
              <a:t>Systemic racism is a serious problem in the US today.</a:t>
            </a:r>
          </a:p>
          <a:p>
            <a:pPr marL="118872" indent="0">
              <a:buNone/>
            </a:pPr>
            <a:endParaRPr lang="en-US" dirty="0"/>
          </a:p>
        </p:txBody>
      </p:sp>
      <p:sp>
        <p:nvSpPr>
          <p:cNvPr id="8" name="TextBox 7"/>
          <p:cNvSpPr txBox="1"/>
          <p:nvPr/>
        </p:nvSpPr>
        <p:spPr>
          <a:xfrm>
            <a:off x="457200" y="3571631"/>
            <a:ext cx="3920569" cy="954107"/>
          </a:xfrm>
          <a:prstGeom prst="rect">
            <a:avLst/>
          </a:prstGeom>
          <a:noFill/>
          <a:ln>
            <a:solidFill>
              <a:schemeClr val="tx1"/>
            </a:solidFill>
          </a:ln>
        </p:spPr>
        <p:txBody>
          <a:bodyPr wrap="square" rtlCol="0">
            <a:spAutoFit/>
          </a:bodyPr>
          <a:lstStyle/>
          <a:p>
            <a:pPr algn="ctr"/>
            <a:r>
              <a:rPr lang="en-US" sz="2800" dirty="0"/>
              <a:t>“The civil rights movement ended racism.”</a:t>
            </a:r>
          </a:p>
        </p:txBody>
      </p:sp>
      <p:sp>
        <p:nvSpPr>
          <p:cNvPr id="9" name="TextBox 8"/>
          <p:cNvSpPr txBox="1"/>
          <p:nvPr/>
        </p:nvSpPr>
        <p:spPr>
          <a:xfrm>
            <a:off x="4793253" y="2756022"/>
            <a:ext cx="3920569" cy="3970318"/>
          </a:xfrm>
          <a:prstGeom prst="rect">
            <a:avLst/>
          </a:prstGeom>
          <a:noFill/>
          <a:ln>
            <a:solidFill>
              <a:schemeClr val="tx1"/>
            </a:solidFill>
          </a:ln>
        </p:spPr>
        <p:txBody>
          <a:bodyPr wrap="square" rtlCol="0">
            <a:spAutoFit/>
          </a:bodyPr>
          <a:lstStyle/>
          <a:p>
            <a:pPr algn="ctr"/>
            <a:r>
              <a:rPr lang="en-US" sz="2800" dirty="0"/>
              <a:t>Mass incarceration, police violence, pollution, maternal and infant mortality, inadequate school resources, poverty, over-surveillance, under-representation, etc. disproportionately impact people of color today.</a:t>
            </a:r>
          </a:p>
        </p:txBody>
      </p:sp>
      <p:cxnSp>
        <p:nvCxnSpPr>
          <p:cNvPr id="13" name="Straight Connector 12"/>
          <p:cNvCxnSpPr/>
          <p:nvPr/>
        </p:nvCxnSpPr>
        <p:spPr>
          <a:xfrm flipV="1">
            <a:off x="4663440" y="790496"/>
            <a:ext cx="0" cy="5914490"/>
          </a:xfrm>
          <a:prstGeom prst="line">
            <a:avLst/>
          </a:prstGeom>
          <a:ln w="19050">
            <a:prstDash val="sysDash"/>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457200" y="2377568"/>
            <a:ext cx="3920569" cy="523220"/>
          </a:xfrm>
          <a:prstGeom prst="rect">
            <a:avLst/>
          </a:prstGeom>
          <a:noFill/>
          <a:ln>
            <a:solidFill>
              <a:schemeClr val="tx1"/>
            </a:solidFill>
          </a:ln>
        </p:spPr>
        <p:txBody>
          <a:bodyPr wrap="square" rtlCol="0">
            <a:spAutoFit/>
          </a:bodyPr>
          <a:lstStyle/>
          <a:p>
            <a:pPr algn="ctr"/>
            <a:r>
              <a:rPr lang="en-US" sz="2800" dirty="0"/>
              <a:t>“Slavery is over.”</a:t>
            </a:r>
          </a:p>
        </p:txBody>
      </p:sp>
      <p:sp>
        <p:nvSpPr>
          <p:cNvPr id="11" name="TextBox 10"/>
          <p:cNvSpPr txBox="1"/>
          <p:nvPr/>
        </p:nvSpPr>
        <p:spPr>
          <a:xfrm>
            <a:off x="457200" y="5082931"/>
            <a:ext cx="3920569" cy="1384995"/>
          </a:xfrm>
          <a:prstGeom prst="rect">
            <a:avLst/>
          </a:prstGeom>
          <a:noFill/>
          <a:ln>
            <a:solidFill>
              <a:schemeClr val="tx1"/>
            </a:solidFill>
          </a:ln>
        </p:spPr>
        <p:txBody>
          <a:bodyPr wrap="square" rtlCol="0">
            <a:spAutoFit/>
          </a:bodyPr>
          <a:lstStyle/>
          <a:p>
            <a:pPr algn="ctr"/>
            <a:r>
              <a:rPr lang="en-US" sz="2800" dirty="0"/>
              <a:t>“We elected a black President, so racism must be over.”</a:t>
            </a:r>
          </a:p>
        </p:txBody>
      </p:sp>
      <p:sp>
        <p:nvSpPr>
          <p:cNvPr id="12" name="Text Placeholder 3"/>
          <p:cNvSpPr txBox="1">
            <a:spLocks/>
          </p:cNvSpPr>
          <p:nvPr/>
        </p:nvSpPr>
        <p:spPr>
          <a:xfrm>
            <a:off x="2651760" y="90074"/>
            <a:ext cx="4023360" cy="611522"/>
          </a:xfrm>
          <a:prstGeom prst="rect">
            <a:avLst/>
          </a:prstGeom>
          <a:solidFill>
            <a:schemeClr val="bg1"/>
          </a:solidFill>
          <a:ln w="10795">
            <a:solidFill>
              <a:schemeClr val="bg1"/>
            </a:solidFill>
            <a:miter lim="800000"/>
          </a:ln>
        </p:spPr>
        <p:txBody>
          <a:bodyPr anchor="ctr">
            <a:no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2800" dirty="0"/>
              <a:t>Today</a:t>
            </a:r>
          </a:p>
        </p:txBody>
      </p:sp>
    </p:spTree>
    <p:extLst>
      <p:ext uri="{BB962C8B-B14F-4D97-AF65-F5344CB8AC3E}">
        <p14:creationId xmlns:p14="http://schemas.microsoft.com/office/powerpoint/2010/main" val="4213581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animBg="1"/>
      <p:bldP spid="9" grpId="0" animBg="1"/>
      <p:bldP spid="10"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772" y="274638"/>
            <a:ext cx="7714916" cy="1328822"/>
          </a:xfrm>
        </p:spPr>
        <p:txBody>
          <a:bodyPr>
            <a:noAutofit/>
          </a:bodyPr>
          <a:lstStyle/>
          <a:p>
            <a:r>
              <a:rPr lang="en-US" sz="3200" dirty="0"/>
              <a:t>Step 4: Analyze the Racism Machine’s Recalibration after the Civil Rights Movement</a:t>
            </a:r>
          </a:p>
        </p:txBody>
      </p:sp>
      <p:sp>
        <p:nvSpPr>
          <p:cNvPr id="3" name="Content Placeholder 2"/>
          <p:cNvSpPr>
            <a:spLocks noGrp="1"/>
          </p:cNvSpPr>
          <p:nvPr>
            <p:ph idx="1"/>
          </p:nvPr>
        </p:nvSpPr>
        <p:spPr>
          <a:xfrm>
            <a:off x="1218772" y="1603460"/>
            <a:ext cx="7714916" cy="5002797"/>
          </a:xfrm>
        </p:spPr>
        <p:txBody>
          <a:bodyPr>
            <a:normAutofit fontScale="70000" lnSpcReduction="20000"/>
          </a:bodyPr>
          <a:lstStyle/>
          <a:p>
            <a:pPr marL="82296" indent="0">
              <a:buNone/>
            </a:pPr>
            <a:r>
              <a:rPr lang="en-US" dirty="0"/>
              <a:t>Backlash against civil rights movement included many powerful divide and conquer strategies : </a:t>
            </a:r>
          </a:p>
          <a:p>
            <a:r>
              <a:rPr lang="en-US" dirty="0"/>
              <a:t>“model minority” stereotype of Asian Americans (if there’s a “good minority” there must be a “bad minority”)</a:t>
            </a:r>
          </a:p>
          <a:p>
            <a:r>
              <a:rPr lang="en-US" dirty="0"/>
              <a:t>African Americans stereotyped as:</a:t>
            </a:r>
          </a:p>
          <a:p>
            <a:pPr lvl="1"/>
            <a:r>
              <a:rPr lang="en-US" dirty="0"/>
              <a:t>“welfare queens” (myth of “welfare fraud” leads to cuts to social services)</a:t>
            </a:r>
          </a:p>
          <a:p>
            <a:pPr lvl="1"/>
            <a:r>
              <a:rPr lang="en-US" dirty="0"/>
              <a:t>“dangerous criminals” (leads to mass incarceration; “I feared for my life”; “I’m calling the cops”)</a:t>
            </a:r>
          </a:p>
          <a:p>
            <a:r>
              <a:rPr lang="en-US" dirty="0" err="1"/>
              <a:t>Latinx</a:t>
            </a:r>
            <a:r>
              <a:rPr lang="en-US" dirty="0"/>
              <a:t> people stereotyped as “illegal” and “not American”</a:t>
            </a:r>
          </a:p>
          <a:p>
            <a:r>
              <a:rPr lang="en-US" dirty="0"/>
              <a:t>Muslims stereotyped as “terrorists”</a:t>
            </a:r>
          </a:p>
          <a:p>
            <a:r>
              <a:rPr lang="en-US" dirty="0"/>
              <a:t>Rise in anti-Semitism</a:t>
            </a:r>
          </a:p>
          <a:p>
            <a:r>
              <a:rPr lang="en-US" dirty="0"/>
              <a:t>Myth of voter fraud leads to voting restrictions</a:t>
            </a:r>
          </a:p>
          <a:p>
            <a:r>
              <a:rPr lang="en-US" dirty="0"/>
              <a:t>All of these divide and conquer strategies are fueled by white fear of becoming the minority (Census)</a:t>
            </a:r>
          </a:p>
        </p:txBody>
      </p:sp>
    </p:spTree>
    <p:extLst>
      <p:ext uri="{BB962C8B-B14F-4D97-AF65-F5344CB8AC3E}">
        <p14:creationId xmlns:p14="http://schemas.microsoft.com/office/powerpoint/2010/main" val="3360466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dirty="0"/>
              <a:t>Step 5: Take Apart the Racism Machine</a:t>
            </a:r>
          </a:p>
        </p:txBody>
      </p:sp>
      <p:sp>
        <p:nvSpPr>
          <p:cNvPr id="3" name="Content Placeholder 2"/>
          <p:cNvSpPr>
            <a:spLocks noGrp="1"/>
          </p:cNvSpPr>
          <p:nvPr>
            <p:ph idx="1"/>
          </p:nvPr>
        </p:nvSpPr>
        <p:spPr>
          <a:xfrm>
            <a:off x="1435608" y="1447615"/>
            <a:ext cx="7498080" cy="5130985"/>
          </a:xfrm>
        </p:spPr>
        <p:txBody>
          <a:bodyPr>
            <a:normAutofit/>
          </a:bodyPr>
          <a:lstStyle/>
          <a:p>
            <a:r>
              <a:rPr lang="en-US" sz="3000" dirty="0"/>
              <a:t>Recognize how people, especially white people, have been manipulated to believe pervasive false racial ideologies that are in the very air we breathe</a:t>
            </a:r>
          </a:p>
          <a:p>
            <a:pPr lvl="1"/>
            <a:r>
              <a:rPr lang="en-US" sz="2600" dirty="0"/>
              <a:t>White people are often not aware of systemic, unearned advantages they have (white privilege) so they respond to idea of white privilege by saying they aren’t privileged and that they worked hard for what they have</a:t>
            </a:r>
          </a:p>
        </p:txBody>
      </p:sp>
    </p:spTree>
    <p:extLst>
      <p:ext uri="{BB962C8B-B14F-4D97-AF65-F5344CB8AC3E}">
        <p14:creationId xmlns:p14="http://schemas.microsoft.com/office/powerpoint/2010/main" val="1012457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3174F-2F77-6E4F-BD9F-1D8969134AB0}"/>
              </a:ext>
            </a:extLst>
          </p:cNvPr>
          <p:cNvSpPr>
            <a:spLocks noGrp="1"/>
          </p:cNvSpPr>
          <p:nvPr>
            <p:ph type="title"/>
          </p:nvPr>
        </p:nvSpPr>
        <p:spPr>
          <a:xfrm>
            <a:off x="1435608" y="274637"/>
            <a:ext cx="7498080" cy="1518067"/>
          </a:xfrm>
        </p:spPr>
        <p:txBody>
          <a:bodyPr>
            <a:normAutofit fontScale="90000"/>
          </a:bodyPr>
          <a:lstStyle/>
          <a:p>
            <a:r>
              <a:rPr lang="en-US" sz="3600" dirty="0"/>
              <a:t>In addition to white people not understanding and often denying white privilege, they’ve also been taught…</a:t>
            </a:r>
          </a:p>
        </p:txBody>
      </p:sp>
      <p:sp>
        <p:nvSpPr>
          <p:cNvPr id="3" name="Content Placeholder 2">
            <a:extLst>
              <a:ext uri="{FF2B5EF4-FFF2-40B4-BE49-F238E27FC236}">
                <a16:creationId xmlns:a16="http://schemas.microsoft.com/office/drawing/2014/main" id="{752CB4A5-AF5C-B842-B896-0B100AFA62B4}"/>
              </a:ext>
            </a:extLst>
          </p:cNvPr>
          <p:cNvSpPr>
            <a:spLocks noGrp="1"/>
          </p:cNvSpPr>
          <p:nvPr>
            <p:ph idx="1"/>
          </p:nvPr>
        </p:nvSpPr>
        <p:spPr>
          <a:xfrm>
            <a:off x="1435608" y="1792704"/>
            <a:ext cx="7498080" cy="4455696"/>
          </a:xfrm>
        </p:spPr>
        <p:txBody>
          <a:bodyPr>
            <a:normAutofit fontScale="85000" lnSpcReduction="10000"/>
          </a:bodyPr>
          <a:lstStyle/>
          <a:p>
            <a:pPr lvl="1"/>
            <a:r>
              <a:rPr lang="en-US" dirty="0"/>
              <a:t>It’s not polite to talk about race</a:t>
            </a:r>
          </a:p>
          <a:p>
            <a:pPr lvl="1"/>
            <a:r>
              <a:rPr lang="en-US" dirty="0"/>
              <a:t>Or if you do talk about race, it’s appropriate to say “I don’t see race” or “I’m colorblind”</a:t>
            </a:r>
          </a:p>
          <a:p>
            <a:pPr lvl="1"/>
            <a:r>
              <a:rPr lang="en-US" dirty="0"/>
              <a:t>It’s better if I say nothing about race rather than talk about it for fear of saying the wrong thing</a:t>
            </a:r>
          </a:p>
          <a:p>
            <a:pPr lvl="1"/>
            <a:r>
              <a:rPr lang="en-US" dirty="0"/>
              <a:t>Race is something other people have who aren’t white</a:t>
            </a:r>
          </a:p>
          <a:p>
            <a:pPr lvl="1"/>
            <a:r>
              <a:rPr lang="en-US" dirty="0"/>
              <a:t>White people are individuals not a group</a:t>
            </a:r>
          </a:p>
          <a:p>
            <a:r>
              <a:rPr lang="en-US" dirty="0"/>
              <a:t>These beliefs lead to “white fragility” (Robin </a:t>
            </a:r>
            <a:r>
              <a:rPr lang="en-US" dirty="0" err="1"/>
              <a:t>DiAngelo</a:t>
            </a:r>
            <a:r>
              <a:rPr lang="en-US" dirty="0"/>
              <a:t>), a defensiveness when confronted with conversations about racism and reality of racism</a:t>
            </a:r>
          </a:p>
        </p:txBody>
      </p:sp>
    </p:spTree>
    <p:extLst>
      <p:ext uri="{BB962C8B-B14F-4D97-AF65-F5344CB8AC3E}">
        <p14:creationId xmlns:p14="http://schemas.microsoft.com/office/powerpoint/2010/main" val="3841424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dirty="0"/>
              <a:t>Step 5: Take Apart the Racism Machine</a:t>
            </a:r>
          </a:p>
        </p:txBody>
      </p:sp>
      <p:sp>
        <p:nvSpPr>
          <p:cNvPr id="3" name="Content Placeholder 2"/>
          <p:cNvSpPr>
            <a:spLocks noGrp="1"/>
          </p:cNvSpPr>
          <p:nvPr>
            <p:ph idx="1"/>
          </p:nvPr>
        </p:nvSpPr>
        <p:spPr>
          <a:xfrm>
            <a:off x="1435608" y="1447615"/>
            <a:ext cx="7498080" cy="5130985"/>
          </a:xfrm>
        </p:spPr>
        <p:txBody>
          <a:bodyPr>
            <a:normAutofit/>
          </a:bodyPr>
          <a:lstStyle/>
          <a:p>
            <a:pPr marL="365760" lvl="1" indent="-283464">
              <a:spcBef>
                <a:spcPts val="600"/>
              </a:spcBef>
              <a:buSzPct val="80000"/>
              <a:buFont typeface="Wingdings 2"/>
              <a:buChar char=""/>
            </a:pPr>
            <a:r>
              <a:rPr lang="en-US" sz="3000" dirty="0"/>
              <a:t>Confront the reality of the Racism Machine, how race was invented to divide and conquer, how our nation and institutions developed around that fundamental racial ideology</a:t>
            </a:r>
          </a:p>
          <a:p>
            <a:pPr marL="365760" lvl="1" indent="-283464">
              <a:spcBef>
                <a:spcPts val="600"/>
              </a:spcBef>
              <a:buSzPct val="80000"/>
              <a:buFont typeface="Wingdings 2"/>
              <a:buChar char=""/>
            </a:pPr>
            <a:r>
              <a:rPr lang="en-US" sz="3000" dirty="0"/>
              <a:t>Become undivided and unconquered</a:t>
            </a:r>
          </a:p>
          <a:p>
            <a:pPr marL="365760" lvl="1" indent="-283464">
              <a:spcBef>
                <a:spcPts val="600"/>
              </a:spcBef>
              <a:buSzPct val="80000"/>
              <a:buFont typeface="Wingdings 2"/>
              <a:buChar char=""/>
            </a:pPr>
            <a:r>
              <a:rPr lang="en-US" sz="3000" dirty="0"/>
              <a:t>Center the voices, experiences, and leadership of those who are marginalized - only when the most marginalized are free are we all free</a:t>
            </a:r>
          </a:p>
          <a:p>
            <a:endParaRPr lang="en-US" sz="3000" dirty="0"/>
          </a:p>
        </p:txBody>
      </p:sp>
    </p:spTree>
    <p:extLst>
      <p:ext uri="{BB962C8B-B14F-4D97-AF65-F5344CB8AC3E}">
        <p14:creationId xmlns:p14="http://schemas.microsoft.com/office/powerpoint/2010/main" val="2978703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Questions? Comments?</a:t>
            </a:r>
          </a:p>
        </p:txBody>
      </p:sp>
      <p:sp>
        <p:nvSpPr>
          <p:cNvPr id="3" name="Content Placeholder 2"/>
          <p:cNvSpPr>
            <a:spLocks noGrp="1"/>
          </p:cNvSpPr>
          <p:nvPr>
            <p:ph idx="1"/>
          </p:nvPr>
        </p:nvSpPr>
        <p:spPr>
          <a:xfrm>
            <a:off x="1435608" y="1447800"/>
            <a:ext cx="7498080" cy="4635500"/>
          </a:xfrm>
        </p:spPr>
        <p:txBody>
          <a:bodyPr>
            <a:normAutofit fontScale="92500" lnSpcReduction="20000"/>
          </a:bodyPr>
          <a:lstStyle/>
          <a:p>
            <a:r>
              <a:rPr lang="en-US" dirty="0"/>
              <a:t>Thanks to the Leisure Learning Program, sponsored by the Friends of the </a:t>
            </a:r>
            <a:r>
              <a:rPr lang="en-US" dirty="0" err="1"/>
              <a:t>Bernards</a:t>
            </a:r>
            <a:r>
              <a:rPr lang="en-US" dirty="0"/>
              <a:t> Township Library and the </a:t>
            </a:r>
            <a:r>
              <a:rPr lang="en-US" dirty="0" err="1"/>
              <a:t>Bernards</a:t>
            </a:r>
            <a:r>
              <a:rPr lang="en-US" dirty="0"/>
              <a:t> Township Library</a:t>
            </a:r>
          </a:p>
          <a:p>
            <a:r>
              <a:rPr lang="en-US" i="1" dirty="0"/>
              <a:t>Dismantling the Racism Machine: A Manual and Toolbox </a:t>
            </a:r>
            <a:r>
              <a:rPr lang="en-US" dirty="0"/>
              <a:t>is available at </a:t>
            </a:r>
            <a:r>
              <a:rPr lang="en-US" dirty="0" err="1"/>
              <a:t>routledge.com</a:t>
            </a:r>
            <a:r>
              <a:rPr lang="en-US" dirty="0"/>
              <a:t> (use the code X001 during checkout for 20% off until March 28) and Amazon</a:t>
            </a:r>
          </a:p>
          <a:p>
            <a:r>
              <a:rPr lang="en-US" dirty="0"/>
              <a:t>My blog </a:t>
            </a:r>
            <a:r>
              <a:rPr lang="en-US" dirty="0" err="1"/>
              <a:t>dividednolonger.com</a:t>
            </a:r>
            <a:r>
              <a:rPr lang="en-US" dirty="0"/>
              <a:t> has this </a:t>
            </a:r>
            <a:r>
              <a:rPr lang="en-US" dirty="0" err="1"/>
              <a:t>Powerpoint</a:t>
            </a:r>
            <a:r>
              <a:rPr lang="en-US" dirty="0"/>
              <a:t> and many resources</a:t>
            </a:r>
          </a:p>
          <a:p>
            <a:r>
              <a:rPr lang="en-US" dirty="0"/>
              <a:t>Email me: </a:t>
            </a:r>
            <a:r>
              <a:rPr lang="en-US" dirty="0" err="1"/>
              <a:t>dividednolonger@gmail.com</a:t>
            </a:r>
            <a:endParaRPr lang="en-US" dirty="0"/>
          </a:p>
        </p:txBody>
      </p:sp>
    </p:spTree>
    <p:extLst>
      <p:ext uri="{BB962C8B-B14F-4D97-AF65-F5344CB8AC3E}">
        <p14:creationId xmlns:p14="http://schemas.microsoft.com/office/powerpoint/2010/main" val="37257841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Solstice.thmx</Template>
  <TotalTime>10770</TotalTime>
  <Words>1297</Words>
  <Application>Microsoft Macintosh PowerPoint</Application>
  <PresentationFormat>On-screen Show (4:3)</PresentationFormat>
  <Paragraphs>101</Paragraphs>
  <Slides>15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Gill Sans MT</vt:lpstr>
      <vt:lpstr>Verdana</vt:lpstr>
      <vt:lpstr>Wingdings 2</vt:lpstr>
      <vt:lpstr>Solstice</vt:lpstr>
      <vt:lpstr>Dismantling the Racism Machine Part 1: Overview</vt:lpstr>
      <vt:lpstr>This morning’s plan</vt:lpstr>
      <vt:lpstr>Where I begin</vt:lpstr>
      <vt:lpstr>Step 1: Chip Away at the False Ideology that Race is Biological </vt:lpstr>
      <vt:lpstr>PowerPoint Presentation</vt:lpstr>
      <vt:lpstr>Step 2: See the Racism Machine</vt:lpstr>
      <vt:lpstr>PowerPoint Presentation</vt:lpstr>
      <vt:lpstr>Step 2: See the Racism Machine, continued</vt:lpstr>
      <vt:lpstr>Step 3: Examine the Racism Machine’s Powerful Mechanisms</vt:lpstr>
      <vt:lpstr>PowerPoint Presentation</vt:lpstr>
      <vt:lpstr>Step 4: Analyze the Racism Machine’s Recalibration after the Civil Rights Movement</vt:lpstr>
      <vt:lpstr>Step 5: Take Apart the Racism Machine</vt:lpstr>
      <vt:lpstr>In addition to white people not understanding and often denying white privilege, they’ve also been taught…</vt:lpstr>
      <vt:lpstr>Step 5: Take Apart the Racism Machine</vt:lpstr>
      <vt:lpstr>Questions? Comments?</vt:lpstr>
    </vt:vector>
  </TitlesOfParts>
  <Company>RVCC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Netroots Nation</dc:title>
  <dc:creator>Karen Gaffney</dc:creator>
  <cp:lastModifiedBy>Gaffney,Karen</cp:lastModifiedBy>
  <cp:revision>256</cp:revision>
  <cp:lastPrinted>2017-07-27T16:44:53Z</cp:lastPrinted>
  <dcterms:created xsi:type="dcterms:W3CDTF">2017-07-27T11:06:47Z</dcterms:created>
  <dcterms:modified xsi:type="dcterms:W3CDTF">2019-03-15T13:27:03Z</dcterms:modified>
</cp:coreProperties>
</file>