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4" r:id="rId1"/>
  </p:sldMasterIdLst>
  <p:notesMasterIdLst>
    <p:notesMasterId r:id="rId18"/>
  </p:notesMasterIdLst>
  <p:handoutMasterIdLst>
    <p:handoutMasterId r:id="rId19"/>
  </p:handoutMasterIdLst>
  <p:sldIdLst>
    <p:sldId id="256" r:id="rId2"/>
    <p:sldId id="289" r:id="rId3"/>
    <p:sldId id="300" r:id="rId4"/>
    <p:sldId id="294" r:id="rId5"/>
    <p:sldId id="293" r:id="rId6"/>
    <p:sldId id="272" r:id="rId7"/>
    <p:sldId id="295" r:id="rId8"/>
    <p:sldId id="275" r:id="rId9"/>
    <p:sldId id="298" r:id="rId10"/>
    <p:sldId id="302" r:id="rId11"/>
    <p:sldId id="308" r:id="rId12"/>
    <p:sldId id="305" r:id="rId13"/>
    <p:sldId id="309" r:id="rId14"/>
    <p:sldId id="297" r:id="rId15"/>
    <p:sldId id="304" r:id="rId16"/>
    <p:sldId id="290" r:id="rId1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0" autoAdjust="0"/>
    <p:restoredTop sz="94674" autoAdjust="0"/>
  </p:normalViewPr>
  <p:slideViewPr>
    <p:cSldViewPr snapToGrid="0" snapToObjects="1">
      <p:cViewPr varScale="1">
        <p:scale>
          <a:sx n="97" d="100"/>
          <a:sy n="97" d="100"/>
        </p:scale>
        <p:origin x="-1936"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interSettings" Target="printerSettings/printerSettings1.bin"/><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E6ECE71C-9FB9-074C-A3E2-70533E2557FE}" type="datetimeFigureOut">
              <a:rPr lang="en-US" smtClean="0"/>
              <a:t>6/5/18</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023F5B34-B794-F546-8B8E-2C9745CCEE28}" type="slidenum">
              <a:rPr lang="en-US" smtClean="0"/>
              <a:t>‹#›</a:t>
            </a:fld>
            <a:endParaRPr lang="en-US"/>
          </a:p>
        </p:txBody>
      </p:sp>
    </p:spTree>
    <p:extLst>
      <p:ext uri="{BB962C8B-B14F-4D97-AF65-F5344CB8AC3E}">
        <p14:creationId xmlns:p14="http://schemas.microsoft.com/office/powerpoint/2010/main" val="13104401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8910401D-E0B3-A64E-8593-840096A4AEE3}" type="datetimeFigureOut">
              <a:rPr lang="en-US" smtClean="0"/>
              <a:t>6/5/18</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F1C469FC-19EA-5141-8061-1BA882A3A33F}" type="slidenum">
              <a:rPr lang="en-US" smtClean="0"/>
              <a:t>‹#›</a:t>
            </a:fld>
            <a:endParaRPr lang="en-US"/>
          </a:p>
        </p:txBody>
      </p:sp>
    </p:spTree>
    <p:extLst>
      <p:ext uri="{BB962C8B-B14F-4D97-AF65-F5344CB8AC3E}">
        <p14:creationId xmlns:p14="http://schemas.microsoft.com/office/powerpoint/2010/main" val="16216763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C469FC-19EA-5141-8061-1BA882A3A33F}" type="slidenum">
              <a:rPr lang="en-US" smtClean="0"/>
              <a:t>1</a:t>
            </a:fld>
            <a:endParaRPr lang="en-US"/>
          </a:p>
        </p:txBody>
      </p:sp>
    </p:spTree>
    <p:extLst>
      <p:ext uri="{BB962C8B-B14F-4D97-AF65-F5344CB8AC3E}">
        <p14:creationId xmlns:p14="http://schemas.microsoft.com/office/powerpoint/2010/main" val="22269519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p>
            <a:fld id="{04AF466F-BDA4-4F18-9C7B-FF0A9A1B0E80}" type="datetime1">
              <a:rPr lang="en-US" smtClean="0"/>
              <a:pPr/>
              <a:t>6/5/18</a:t>
            </a:fld>
            <a:endParaRPr lang="en-US"/>
          </a:p>
        </p:txBody>
      </p:sp>
      <p:sp>
        <p:nvSpPr>
          <p:cNvPr id="20" name="Footer Placeholder 19"/>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6E2D2B3B-882E-40F3-A32F-6DD516915044}" type="slidenum">
              <a:rPr lang="en-US" smtClean="0"/>
              <a:pPr/>
              <a:t>‹#›</a:t>
            </a:fld>
            <a:endParaRPr lang="en-US" dirty="0"/>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CEF607B-A47E-422C-9BEF-122CCDB7C526}" type="datetime1">
              <a:rPr lang="en-US" smtClean="0"/>
              <a:pPr/>
              <a:t>6/5/18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3A9A7CB-BEE6-4F99-898E-913F06E8E125}" type="datetime1">
              <a:rPr lang="en-US" smtClean="0"/>
              <a:pPr/>
              <a:t>6/5/18</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6EE300C-6FC5-4FC3-AF1A-075E4F50620D}" type="datetime1">
              <a:rPr lang="en-US" smtClean="0"/>
              <a:pPr/>
              <a:t>6/5/18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50D295D-4A77-4DEB-B04C-9F4282A8BC04}" type="datetime1">
              <a:rPr lang="en-US" smtClean="0"/>
              <a:pPr/>
              <a:t>6/5/18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2B28685-4D0C-42D5-8013-B5904CD1FCBC}" type="datetime1">
              <a:rPr lang="en-US" smtClean="0"/>
              <a:pPr/>
              <a:t>6/5/18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FDF226C0-9885-4BA9-BBFA-A52CBFEBB775}" type="datetime1">
              <a:rPr lang="en-US" smtClean="0"/>
              <a:pPr/>
              <a:t>6/5/18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2D2B3B-882E-40F3-A32F-6DD516915044}"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BEE1B38-C5EB-4D66-9137-0AFE9CDEDE8F}" type="datetime1">
              <a:rPr lang="en-US" smtClean="0"/>
              <a:pPr/>
              <a:t>6/5/18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327B613C-1AD7-49D3-885D-F654C5CDBAA6}" type="datetime1">
              <a:rPr lang="en-US" smtClean="0"/>
              <a:pPr/>
              <a:t>6/5/18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dirty="0"/>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Drag picture to placeholder or click icon to add</a:t>
            </a:r>
            <a:endParaRPr kumimoji="0" lang="en-US" dirty="0"/>
          </a:p>
        </p:txBody>
      </p:sp>
      <p:sp>
        <p:nvSpPr>
          <p:cNvPr id="9" name="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8FB4290-6522-4139-852E-05BD9E7F0D2E}" type="datetime1">
              <a:rPr lang="en-US" smtClean="0"/>
              <a:pPr/>
              <a:t>6/5/18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AB955F9-81EA-47C5-8059-9E5C2B437C70}" type="datetime1">
              <a:rPr lang="en-US" smtClean="0"/>
              <a:pPr/>
              <a:t>6/5/18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327B613C-1AD7-49D3-885D-F654C5CDBAA6}" type="datetime1">
              <a:rPr lang="en-US" smtClean="0"/>
              <a:pPr/>
              <a:t>6/5/18</a:t>
            </a:fld>
            <a:endParaRPr lang="en-US" dirty="0"/>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dirty="0"/>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6E2D2B3B-882E-40F3-A32F-6DD516915044}" type="slidenum">
              <a:rPr lang="en-US" smtClean="0"/>
              <a:pPr/>
              <a:t>‹#›</a:t>
            </a:fld>
            <a:endParaRPr lang="en-US" dirty="0"/>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Lst>
  <p:hf sldNum="0"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2560" y="329792"/>
            <a:ext cx="7406640" cy="1841909"/>
          </a:xfrm>
        </p:spPr>
        <p:txBody>
          <a:bodyPr>
            <a:noAutofit/>
          </a:bodyPr>
          <a:lstStyle/>
          <a:p>
            <a:pPr algn="ctr"/>
            <a:r>
              <a:rPr lang="en-US" sz="4000" i="1" dirty="0" smtClean="0"/>
              <a:t>Dismantling the Racism Machine: </a:t>
            </a:r>
            <a:r>
              <a:rPr lang="en-US" sz="4000" dirty="0" smtClean="0"/>
              <a:t>What White People Are Not Taught About White Supremacy</a:t>
            </a:r>
            <a:endParaRPr lang="en-US" sz="4000" dirty="0"/>
          </a:p>
        </p:txBody>
      </p:sp>
      <p:sp>
        <p:nvSpPr>
          <p:cNvPr id="3" name="Subtitle 2"/>
          <p:cNvSpPr>
            <a:spLocks noGrp="1"/>
          </p:cNvSpPr>
          <p:nvPr>
            <p:ph type="subTitle" idx="1"/>
          </p:nvPr>
        </p:nvSpPr>
        <p:spPr>
          <a:xfrm>
            <a:off x="1432560" y="2171701"/>
            <a:ext cx="7406640" cy="4484738"/>
          </a:xfrm>
        </p:spPr>
        <p:txBody>
          <a:bodyPr>
            <a:normAutofit lnSpcReduction="10000"/>
          </a:bodyPr>
          <a:lstStyle/>
          <a:p>
            <a:endParaRPr lang="en-US" dirty="0" smtClean="0"/>
          </a:p>
          <a:p>
            <a:r>
              <a:rPr lang="en-US" dirty="0" smtClean="0"/>
              <a:t>Dr. Karen Gaffney</a:t>
            </a:r>
          </a:p>
          <a:p>
            <a:r>
              <a:rPr lang="en-US" dirty="0" smtClean="0"/>
              <a:t>English Department</a:t>
            </a:r>
            <a:endParaRPr lang="en-US" dirty="0"/>
          </a:p>
          <a:p>
            <a:r>
              <a:rPr lang="en-US" dirty="0" smtClean="0"/>
              <a:t>Raritan Valley Community College, NJ</a:t>
            </a:r>
          </a:p>
          <a:p>
            <a:endParaRPr lang="en-US" sz="2200" dirty="0" smtClean="0"/>
          </a:p>
          <a:p>
            <a:r>
              <a:rPr lang="en-US" sz="2000" dirty="0" smtClean="0"/>
              <a:t>Author,</a:t>
            </a:r>
            <a:r>
              <a:rPr lang="en-US" sz="2000" i="1" dirty="0" smtClean="0"/>
              <a:t> Dismantling </a:t>
            </a:r>
            <a:r>
              <a:rPr lang="en-US" sz="2000" i="1" dirty="0"/>
              <a:t>the Racism Machine: </a:t>
            </a:r>
            <a:endParaRPr lang="en-US" sz="2000" i="1" dirty="0" smtClean="0"/>
          </a:p>
          <a:p>
            <a:r>
              <a:rPr lang="en-US" sz="2000" i="1" dirty="0" smtClean="0"/>
              <a:t>A </a:t>
            </a:r>
            <a:r>
              <a:rPr lang="en-US" sz="2000" i="1" dirty="0"/>
              <a:t>Manual and Toolbox</a:t>
            </a:r>
            <a:endParaRPr lang="en-US" sz="2000" dirty="0" smtClean="0"/>
          </a:p>
          <a:p>
            <a:r>
              <a:rPr lang="en-US" sz="2000" dirty="0" smtClean="0"/>
              <a:t>Blog: dividednolonger.com</a:t>
            </a:r>
          </a:p>
          <a:p>
            <a:r>
              <a:rPr lang="en-US" sz="2000" dirty="0" smtClean="0"/>
              <a:t>Email: Karen.Gaffney</a:t>
            </a:r>
            <a:r>
              <a:rPr lang="en-US" sz="2000" dirty="0"/>
              <a:t>@</a:t>
            </a:r>
            <a:r>
              <a:rPr lang="en-US" sz="2000" dirty="0" smtClean="0"/>
              <a:t>raritanval.edu</a:t>
            </a:r>
          </a:p>
          <a:p>
            <a:r>
              <a:rPr lang="en-US" sz="2000" dirty="0"/>
              <a:t>Twitter: @</a:t>
            </a:r>
            <a:r>
              <a:rPr lang="en-US" sz="2000" dirty="0" err="1" smtClean="0"/>
              <a:t>dividednolonger</a:t>
            </a:r>
            <a:endParaRPr lang="en-US" sz="2000" dirty="0" smtClean="0"/>
          </a:p>
          <a:p>
            <a:r>
              <a:rPr lang="en-US" sz="2000" dirty="0" smtClean="0"/>
              <a:t>Pronouns: she/her/hers</a:t>
            </a:r>
            <a:endParaRPr lang="en-US" sz="2000" dirty="0"/>
          </a:p>
          <a:p>
            <a:endParaRPr lang="en-US" dirty="0" smtClean="0"/>
          </a:p>
          <a:p>
            <a:endParaRPr lang="en-US" dirty="0" smtClean="0"/>
          </a:p>
        </p:txBody>
      </p:sp>
      <p:pic>
        <p:nvPicPr>
          <p:cNvPr id="4" name="Picture 3"/>
          <p:cNvPicPr>
            <a:picLocks noChangeAspect="1"/>
          </p:cNvPicPr>
          <p:nvPr/>
        </p:nvPicPr>
        <p:blipFill>
          <a:blip r:embed="rId3"/>
          <a:stretch>
            <a:fillRect/>
          </a:stretch>
        </p:blipFill>
        <p:spPr>
          <a:xfrm>
            <a:off x="6805571" y="3822701"/>
            <a:ext cx="1627229" cy="2438400"/>
          </a:xfrm>
          <a:prstGeom prst="rect">
            <a:avLst/>
          </a:prstGeom>
        </p:spPr>
      </p:pic>
    </p:spTree>
    <p:extLst>
      <p:ext uri="{BB962C8B-B14F-4D97-AF65-F5344CB8AC3E}">
        <p14:creationId xmlns:p14="http://schemas.microsoft.com/office/powerpoint/2010/main" val="168416993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dirty="0" smtClean="0"/>
              <a:t>Where I begin</a:t>
            </a:r>
            <a:endParaRPr lang="en-US" dirty="0"/>
          </a:p>
        </p:txBody>
      </p:sp>
      <p:sp>
        <p:nvSpPr>
          <p:cNvPr id="3" name="Content Placeholder 2"/>
          <p:cNvSpPr>
            <a:spLocks noGrp="1"/>
          </p:cNvSpPr>
          <p:nvPr>
            <p:ph idx="1"/>
          </p:nvPr>
        </p:nvSpPr>
        <p:spPr>
          <a:xfrm>
            <a:off x="1435608" y="1417638"/>
            <a:ext cx="7498080" cy="5157076"/>
          </a:xfrm>
        </p:spPr>
        <p:txBody>
          <a:bodyPr>
            <a:normAutofit/>
          </a:bodyPr>
          <a:lstStyle/>
          <a:p>
            <a:r>
              <a:rPr lang="en-US" dirty="0" smtClean="0"/>
              <a:t>People </a:t>
            </a:r>
            <a:r>
              <a:rPr lang="en-US" dirty="0"/>
              <a:t>of color should not have to bear burden of </a:t>
            </a:r>
            <a:r>
              <a:rPr lang="en-US" dirty="0" smtClean="0"/>
              <a:t>teaching white people </a:t>
            </a:r>
            <a:r>
              <a:rPr lang="en-US" dirty="0"/>
              <a:t>about </a:t>
            </a:r>
            <a:r>
              <a:rPr lang="en-US" dirty="0" smtClean="0"/>
              <a:t>racism</a:t>
            </a:r>
          </a:p>
          <a:p>
            <a:r>
              <a:rPr lang="en-US" dirty="0"/>
              <a:t>As a white anti-racist </a:t>
            </a:r>
            <a:r>
              <a:rPr lang="en-US" dirty="0" smtClean="0"/>
              <a:t>educator,</a:t>
            </a:r>
            <a:r>
              <a:rPr lang="en-US" dirty="0"/>
              <a:t> </a:t>
            </a:r>
            <a:r>
              <a:rPr lang="en-US" dirty="0" smtClean="0"/>
              <a:t>one </a:t>
            </a:r>
            <a:r>
              <a:rPr lang="en-US" dirty="0"/>
              <a:t>contribution I can make is to help bridge </a:t>
            </a:r>
            <a:r>
              <a:rPr lang="en-US" dirty="0" smtClean="0"/>
              <a:t>the </a:t>
            </a:r>
            <a:r>
              <a:rPr lang="en-US" dirty="0"/>
              <a:t>gap </a:t>
            </a:r>
            <a:r>
              <a:rPr lang="en-US" dirty="0" smtClean="0"/>
              <a:t>between what scholars who study race take for granted and what public knows (especially white people)</a:t>
            </a:r>
          </a:p>
          <a:p>
            <a:r>
              <a:rPr lang="en-US" dirty="0" smtClean="0"/>
              <a:t>For WCSA audience, highlight interlocking nature of white supremacy and capitalism</a:t>
            </a:r>
            <a:endParaRPr lang="en-US" dirty="0"/>
          </a:p>
        </p:txBody>
      </p:sp>
    </p:spTree>
    <p:extLst>
      <p:ext uri="{BB962C8B-B14F-4D97-AF65-F5344CB8AC3E}">
        <p14:creationId xmlns:p14="http://schemas.microsoft.com/office/powerpoint/2010/main" val="38017943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dirty="0" smtClean="0"/>
              <a:t>Today’s workshop plan</a:t>
            </a:r>
            <a:endParaRPr lang="en-US" dirty="0"/>
          </a:p>
        </p:txBody>
      </p:sp>
      <p:sp>
        <p:nvSpPr>
          <p:cNvPr id="3" name="Content Placeholder 2"/>
          <p:cNvSpPr>
            <a:spLocks noGrp="1"/>
          </p:cNvSpPr>
          <p:nvPr>
            <p:ph idx="1"/>
          </p:nvPr>
        </p:nvSpPr>
        <p:spPr>
          <a:xfrm>
            <a:off x="1435608" y="1417638"/>
            <a:ext cx="7498080" cy="5157076"/>
          </a:xfrm>
        </p:spPr>
        <p:txBody>
          <a:bodyPr>
            <a:normAutofit fontScale="92500" lnSpcReduction="20000"/>
          </a:bodyPr>
          <a:lstStyle/>
          <a:p>
            <a:r>
              <a:rPr lang="en-US" dirty="0" smtClean="0"/>
              <a:t>I’ll highlight 3 key myths that white people are often taught that obscure reality of racism</a:t>
            </a:r>
          </a:p>
          <a:p>
            <a:r>
              <a:rPr lang="en-US" dirty="0" smtClean="0"/>
              <a:t>Then group activity where you’ll apply </a:t>
            </a:r>
            <a:r>
              <a:rPr lang="en-US" dirty="0" smtClean="0"/>
              <a:t>myths to your work; </a:t>
            </a:r>
            <a:r>
              <a:rPr lang="en-US" dirty="0" smtClean="0"/>
              <a:t>plenty of time for discussion and action planning</a:t>
            </a:r>
          </a:p>
          <a:p>
            <a:r>
              <a:rPr lang="en-US" dirty="0" smtClean="0"/>
              <a:t>So please hold questions until I get through this </a:t>
            </a:r>
            <a:r>
              <a:rPr lang="en-US" dirty="0" smtClean="0"/>
              <a:t>overview</a:t>
            </a:r>
            <a:endParaRPr lang="en-US" dirty="0" smtClean="0"/>
          </a:p>
          <a:p>
            <a:r>
              <a:rPr lang="en-US" dirty="0" smtClean="0"/>
              <a:t>I’m only providing a brief intro to some of the concepts that my book discusses in much greater depth</a:t>
            </a:r>
          </a:p>
          <a:p>
            <a:r>
              <a:rPr lang="en-US" dirty="0" smtClean="0"/>
              <a:t>This </a:t>
            </a:r>
            <a:r>
              <a:rPr lang="en-US" dirty="0" err="1" smtClean="0"/>
              <a:t>Powerpoint</a:t>
            </a:r>
            <a:r>
              <a:rPr lang="en-US" dirty="0" smtClean="0"/>
              <a:t> is available on my blog dividednolonger.com</a:t>
            </a:r>
          </a:p>
        </p:txBody>
      </p:sp>
    </p:spTree>
    <p:extLst>
      <p:ext uri="{BB962C8B-B14F-4D97-AF65-F5344CB8AC3E}">
        <p14:creationId xmlns:p14="http://schemas.microsoft.com/office/powerpoint/2010/main" val="260798640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i="1" dirty="0" smtClean="0"/>
              <a:t>Dismantling the Racism Machine:</a:t>
            </a:r>
            <a:br>
              <a:rPr lang="en-US" i="1" dirty="0" smtClean="0"/>
            </a:br>
            <a:r>
              <a:rPr lang="en-US" i="1" dirty="0" smtClean="0"/>
              <a:t>A Manual and Toolbox</a:t>
            </a:r>
            <a:endParaRPr lang="en-US" i="1" dirty="0"/>
          </a:p>
        </p:txBody>
      </p:sp>
      <p:sp>
        <p:nvSpPr>
          <p:cNvPr id="3" name="Content Placeholder 2"/>
          <p:cNvSpPr>
            <a:spLocks noGrp="1"/>
          </p:cNvSpPr>
          <p:nvPr>
            <p:ph idx="1"/>
          </p:nvPr>
        </p:nvSpPr>
        <p:spPr>
          <a:xfrm>
            <a:off x="1435608" y="1841500"/>
            <a:ext cx="7498080" cy="4495800"/>
          </a:xfrm>
        </p:spPr>
        <p:txBody>
          <a:bodyPr>
            <a:normAutofit fontScale="92500" lnSpcReduction="20000"/>
          </a:bodyPr>
          <a:lstStyle/>
          <a:p>
            <a:r>
              <a:rPr lang="en-US" dirty="0" smtClean="0"/>
              <a:t>Metaphor of “</a:t>
            </a:r>
            <a:r>
              <a:rPr lang="en-US" b="1" dirty="0" smtClean="0"/>
              <a:t>racism machine</a:t>
            </a:r>
            <a:r>
              <a:rPr lang="en-US" dirty="0" smtClean="0"/>
              <a:t>” to represent racism as systemic, human-made, and complex</a:t>
            </a:r>
          </a:p>
          <a:p>
            <a:r>
              <a:rPr lang="en-US" dirty="0" smtClean="0"/>
              <a:t>“</a:t>
            </a:r>
            <a:r>
              <a:rPr lang="en-US" b="1" dirty="0" smtClean="0"/>
              <a:t>manual</a:t>
            </a:r>
            <a:r>
              <a:rPr lang="en-US" dirty="0" smtClean="0"/>
              <a:t>” to show a step by step process for beginners to understand history and creation of race and racism</a:t>
            </a:r>
          </a:p>
          <a:p>
            <a:r>
              <a:rPr lang="en-US" dirty="0" smtClean="0"/>
              <a:t>“</a:t>
            </a:r>
            <a:r>
              <a:rPr lang="en-US" b="1" dirty="0" smtClean="0"/>
              <a:t>toolbox</a:t>
            </a:r>
            <a:r>
              <a:rPr lang="en-US" dirty="0" smtClean="0"/>
              <a:t>” to provide readers with options of resources and actions to best suit them</a:t>
            </a:r>
          </a:p>
          <a:p>
            <a:r>
              <a:rPr lang="en-US" dirty="0" smtClean="0"/>
              <a:t>“</a:t>
            </a:r>
            <a:r>
              <a:rPr lang="en-US" b="1" dirty="0" smtClean="0"/>
              <a:t>dismantling the racism machine</a:t>
            </a:r>
            <a:r>
              <a:rPr lang="en-US" dirty="0" smtClean="0"/>
              <a:t>” to emphasize tangible and practical nature of this project, including action steps</a:t>
            </a:r>
          </a:p>
        </p:txBody>
      </p:sp>
    </p:spTree>
    <p:extLst>
      <p:ext uri="{BB962C8B-B14F-4D97-AF65-F5344CB8AC3E}">
        <p14:creationId xmlns:p14="http://schemas.microsoft.com/office/powerpoint/2010/main" val="354595112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452438"/>
            <a:ext cx="7498080" cy="1143000"/>
          </a:xfrm>
        </p:spPr>
        <p:txBody>
          <a:bodyPr>
            <a:noAutofit/>
          </a:bodyPr>
          <a:lstStyle/>
          <a:p>
            <a:r>
              <a:rPr lang="en-US" sz="3600" dirty="0"/>
              <a:t>Step 1: Chip Away at the False Ideology that Race is Biological</a:t>
            </a:r>
            <a:br>
              <a:rPr lang="en-US" sz="3600" dirty="0"/>
            </a:br>
            <a:endParaRPr lang="en-US" sz="3600" dirty="0"/>
          </a:p>
        </p:txBody>
      </p:sp>
      <p:sp>
        <p:nvSpPr>
          <p:cNvPr id="14" name="Content Placeholder 13"/>
          <p:cNvSpPr>
            <a:spLocks noGrp="1"/>
          </p:cNvSpPr>
          <p:nvPr>
            <p:ph idx="1"/>
          </p:nvPr>
        </p:nvSpPr>
        <p:spPr>
          <a:xfrm>
            <a:off x="1435608" y="1447800"/>
            <a:ext cx="7498080" cy="5125405"/>
          </a:xfrm>
        </p:spPr>
        <p:txBody>
          <a:bodyPr>
            <a:normAutofit/>
          </a:bodyPr>
          <a:lstStyle/>
          <a:p>
            <a:r>
              <a:rPr lang="en-US" dirty="0" smtClean="0"/>
              <a:t>Ideology = myth or belief we’re unknowingly indoctrinated into believing</a:t>
            </a:r>
          </a:p>
          <a:p>
            <a:r>
              <a:rPr lang="en-US" dirty="0" smtClean="0"/>
              <a:t>Powerful ideology prevents us from seeing the Racism Machine</a:t>
            </a:r>
          </a:p>
          <a:p>
            <a:r>
              <a:rPr lang="en-US" dirty="0" smtClean="0"/>
              <a:t>Instead of being able to confront and examine the Racism </a:t>
            </a:r>
            <a:r>
              <a:rPr lang="en-US" dirty="0" smtClean="0"/>
              <a:t>Machine</a:t>
            </a:r>
            <a:r>
              <a:rPr lang="en-US" dirty="0" smtClean="0"/>
              <a:t>, we </a:t>
            </a:r>
            <a:r>
              <a:rPr lang="en-US" dirty="0" smtClean="0"/>
              <a:t>don’t see </a:t>
            </a:r>
            <a:r>
              <a:rPr lang="en-US" dirty="0" smtClean="0"/>
              <a:t>it and </a:t>
            </a:r>
            <a:r>
              <a:rPr lang="en-US" dirty="0" smtClean="0"/>
              <a:t>are distracted </a:t>
            </a:r>
            <a:r>
              <a:rPr lang="en-US" dirty="0" smtClean="0"/>
              <a:t>by </a:t>
            </a:r>
            <a:r>
              <a:rPr lang="en-US" dirty="0" smtClean="0"/>
              <a:t>a damaging myth</a:t>
            </a:r>
            <a:endParaRPr lang="en-US" dirty="0" smtClean="0"/>
          </a:p>
        </p:txBody>
      </p:sp>
    </p:spTree>
    <p:extLst>
      <p:ext uri="{BB962C8B-B14F-4D97-AF65-F5344CB8AC3E}">
        <p14:creationId xmlns:p14="http://schemas.microsoft.com/office/powerpoint/2010/main" val="197846599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328278"/>
            <a:ext cx="4023360" cy="1308476"/>
          </a:xfrm>
        </p:spPr>
        <p:txBody>
          <a:bodyPr>
            <a:normAutofit/>
          </a:bodyPr>
          <a:lstStyle/>
          <a:p>
            <a:pPr algn="ctr"/>
            <a:r>
              <a:rPr lang="en-US" sz="2800" dirty="0" smtClean="0"/>
              <a:t>Myth #1: Human </a:t>
            </a:r>
            <a:r>
              <a:rPr lang="en-US" sz="2800" dirty="0">
                <a:solidFill>
                  <a:schemeClr val="dk1"/>
                </a:solidFill>
              </a:rPr>
              <a:t>r</a:t>
            </a:r>
            <a:r>
              <a:rPr lang="en-US" sz="2800" dirty="0" smtClean="0">
                <a:solidFill>
                  <a:schemeClr val="dk1"/>
                </a:solidFill>
              </a:rPr>
              <a:t>aces </a:t>
            </a:r>
            <a:r>
              <a:rPr lang="en-US" sz="2800" dirty="0">
                <a:solidFill>
                  <a:schemeClr val="dk1"/>
                </a:solidFill>
              </a:rPr>
              <a:t>are </a:t>
            </a:r>
            <a:r>
              <a:rPr lang="en-US" sz="2800" dirty="0" smtClean="0">
                <a:solidFill>
                  <a:schemeClr val="dk1"/>
                </a:solidFill>
              </a:rPr>
              <a:t>biologically </a:t>
            </a:r>
            <a:r>
              <a:rPr lang="en-US" sz="2800" dirty="0">
                <a:solidFill>
                  <a:schemeClr val="dk1"/>
                </a:solidFill>
              </a:rPr>
              <a:t>different</a:t>
            </a:r>
            <a:endParaRPr lang="en-US" sz="2800" dirty="0"/>
          </a:p>
        </p:txBody>
      </p:sp>
      <p:sp>
        <p:nvSpPr>
          <p:cNvPr id="4" name="Text Placeholder 3"/>
          <p:cNvSpPr>
            <a:spLocks noGrp="1"/>
          </p:cNvSpPr>
          <p:nvPr>
            <p:ph type="body" sz="half" idx="3"/>
          </p:nvPr>
        </p:nvSpPr>
        <p:spPr>
          <a:xfrm>
            <a:off x="4766231" y="328278"/>
            <a:ext cx="4023360" cy="611522"/>
          </a:xfrm>
        </p:spPr>
        <p:txBody>
          <a:bodyPr>
            <a:noAutofit/>
          </a:bodyPr>
          <a:lstStyle/>
          <a:p>
            <a:pPr algn="ctr"/>
            <a:r>
              <a:rPr lang="en-US" sz="2800" dirty="0" smtClean="0"/>
              <a:t>Reality</a:t>
            </a:r>
            <a:endParaRPr lang="en-US" sz="2800" dirty="0"/>
          </a:p>
        </p:txBody>
      </p:sp>
      <p:sp>
        <p:nvSpPr>
          <p:cNvPr id="6" name="Content Placeholder 5"/>
          <p:cNvSpPr>
            <a:spLocks noGrp="1"/>
          </p:cNvSpPr>
          <p:nvPr>
            <p:ph sz="quarter" idx="4"/>
          </p:nvPr>
        </p:nvSpPr>
        <p:spPr>
          <a:xfrm>
            <a:off x="4663440" y="1145394"/>
            <a:ext cx="4023360" cy="3316442"/>
          </a:xfrm>
          <a:ln>
            <a:noFill/>
          </a:ln>
        </p:spPr>
        <p:txBody>
          <a:bodyPr/>
          <a:lstStyle/>
          <a:p>
            <a:pPr marL="118872" lvl="0" indent="0">
              <a:buNone/>
            </a:pPr>
            <a:r>
              <a:rPr lang="en-US" dirty="0" smtClean="0">
                <a:solidFill>
                  <a:schemeClr val="dk1"/>
                </a:solidFill>
              </a:rPr>
              <a:t>There </a:t>
            </a:r>
            <a:r>
              <a:rPr lang="en-US" dirty="0">
                <a:solidFill>
                  <a:schemeClr val="dk1"/>
                </a:solidFill>
              </a:rPr>
              <a:t>are no inherent or biological differences between groups we call races because race is a social construct (a human invention).</a:t>
            </a:r>
          </a:p>
          <a:p>
            <a:pPr marL="118872" indent="0">
              <a:buNone/>
            </a:pPr>
            <a:endParaRPr lang="en-US" dirty="0"/>
          </a:p>
        </p:txBody>
      </p:sp>
      <p:sp>
        <p:nvSpPr>
          <p:cNvPr id="9" name="TextBox 8"/>
          <p:cNvSpPr txBox="1"/>
          <p:nvPr/>
        </p:nvSpPr>
        <p:spPr>
          <a:xfrm>
            <a:off x="4766231" y="3465357"/>
            <a:ext cx="3920569" cy="2800766"/>
          </a:xfrm>
          <a:prstGeom prst="rect">
            <a:avLst/>
          </a:prstGeom>
          <a:noFill/>
          <a:ln>
            <a:solidFill>
              <a:schemeClr val="tx1"/>
            </a:solidFill>
          </a:ln>
        </p:spPr>
        <p:txBody>
          <a:bodyPr wrap="square" rtlCol="0">
            <a:spAutoFit/>
          </a:bodyPr>
          <a:lstStyle/>
          <a:p>
            <a:pPr marL="457200" indent="-457200">
              <a:buFont typeface="Arial"/>
              <a:buChar char="•"/>
            </a:pPr>
            <a:r>
              <a:rPr lang="en-US" sz="2200" dirty="0" smtClean="0"/>
              <a:t>Human DNA is 99.5% – 99.9% identical; tiny difference does not correlate with race</a:t>
            </a:r>
          </a:p>
          <a:p>
            <a:pPr marL="457200" indent="-457200">
              <a:buFont typeface="Arial"/>
              <a:buChar char="•"/>
            </a:pPr>
            <a:r>
              <a:rPr lang="en-US" sz="2200" dirty="0" smtClean="0"/>
              <a:t>Light skin color is very recent adaptation</a:t>
            </a:r>
          </a:p>
          <a:p>
            <a:pPr marL="457200" indent="-457200">
              <a:buFont typeface="Arial"/>
              <a:buChar char="•"/>
            </a:pPr>
            <a:r>
              <a:rPr lang="en-US" sz="2200" dirty="0" smtClean="0"/>
              <a:t>No scientific way to separate humans by “race”</a:t>
            </a:r>
          </a:p>
        </p:txBody>
      </p:sp>
      <p:pic>
        <p:nvPicPr>
          <p:cNvPr id="13" name="Picture 12" descr="Types of Mankind.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59991" y="2167729"/>
            <a:ext cx="3441700" cy="1927923"/>
          </a:xfrm>
          <a:prstGeom prst="rect">
            <a:avLst/>
          </a:prstGeom>
        </p:spPr>
      </p:pic>
      <p:sp>
        <p:nvSpPr>
          <p:cNvPr id="14" name="TextBox 13"/>
          <p:cNvSpPr txBox="1"/>
          <p:nvPr/>
        </p:nvSpPr>
        <p:spPr>
          <a:xfrm>
            <a:off x="742871" y="1829175"/>
            <a:ext cx="3920569" cy="338554"/>
          </a:xfrm>
          <a:prstGeom prst="rect">
            <a:avLst/>
          </a:prstGeom>
          <a:noFill/>
          <a:ln>
            <a:noFill/>
          </a:ln>
        </p:spPr>
        <p:txBody>
          <a:bodyPr wrap="square" rtlCol="0">
            <a:spAutoFit/>
          </a:bodyPr>
          <a:lstStyle/>
          <a:p>
            <a:r>
              <a:rPr lang="en-US" sz="1600" dirty="0" smtClean="0"/>
              <a:t>Josiah Nott, </a:t>
            </a:r>
            <a:r>
              <a:rPr lang="en-US" sz="1600" i="1" dirty="0" smtClean="0"/>
              <a:t>Types of Mankind</a:t>
            </a:r>
            <a:r>
              <a:rPr lang="en-US" sz="1600" dirty="0" smtClean="0"/>
              <a:t>, 1854</a:t>
            </a:r>
            <a:endParaRPr lang="en-US" sz="1600" dirty="0"/>
          </a:p>
        </p:txBody>
      </p:sp>
      <p:cxnSp>
        <p:nvCxnSpPr>
          <p:cNvPr id="15" name="Straight Connector 14"/>
          <p:cNvCxnSpPr/>
          <p:nvPr/>
        </p:nvCxnSpPr>
        <p:spPr>
          <a:xfrm flipV="1">
            <a:off x="4663440" y="328278"/>
            <a:ext cx="0" cy="6376707"/>
          </a:xfrm>
          <a:prstGeom prst="line">
            <a:avLst/>
          </a:prstGeom>
          <a:ln w="19050">
            <a:prstDash val="sysDash"/>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1231900" y="4234934"/>
            <a:ext cx="2209384" cy="369332"/>
          </a:xfrm>
          <a:prstGeom prst="rect">
            <a:avLst/>
          </a:prstGeom>
          <a:noFill/>
        </p:spPr>
        <p:txBody>
          <a:bodyPr wrap="none" rtlCol="0">
            <a:spAutoFit/>
          </a:bodyPr>
          <a:lstStyle/>
          <a:p>
            <a:r>
              <a:rPr lang="en-US" i="1" dirty="0" smtClean="0"/>
              <a:t>Washington Post</a:t>
            </a:r>
            <a:r>
              <a:rPr lang="en-US" dirty="0" smtClean="0"/>
              <a:t>, 2016</a:t>
            </a:r>
            <a:endParaRPr lang="en-US" i="1" dirty="0"/>
          </a:p>
        </p:txBody>
      </p:sp>
      <p:sp>
        <p:nvSpPr>
          <p:cNvPr id="17" name="Text Placeholder 3"/>
          <p:cNvSpPr txBox="1">
            <a:spLocks/>
          </p:cNvSpPr>
          <p:nvPr/>
        </p:nvSpPr>
        <p:spPr>
          <a:xfrm>
            <a:off x="88900" y="4604265"/>
            <a:ext cx="4391660" cy="2253735"/>
          </a:xfrm>
          <a:prstGeom prst="rect">
            <a:avLst/>
          </a:prstGeom>
          <a:solidFill>
            <a:schemeClr val="bg1"/>
          </a:solidFill>
          <a:ln w="10795">
            <a:solidFill>
              <a:schemeClr val="bg1"/>
            </a:solidFill>
            <a:miter lim="800000"/>
          </a:ln>
        </p:spPr>
        <p:txBody>
          <a:bodyPr anchor="ctr">
            <a:noAutofit/>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r>
              <a:rPr lang="en-US" sz="1600" dirty="0"/>
              <a:t>“Researchers at the University of Virginia quizzed white medical students and residents to see how many believed inaccurate and at times "fantastical" differences about the two races -- for example, that blacks have less sensitive nerve endings than whites or that black people's blood coagulates more quickly. They found that fully half thought at least one of the false statements presented was possibly, probably or definitely true.”</a:t>
            </a:r>
          </a:p>
        </p:txBody>
      </p:sp>
    </p:spTree>
    <p:extLst>
      <p:ext uri="{BB962C8B-B14F-4D97-AF65-F5344CB8AC3E}">
        <p14:creationId xmlns:p14="http://schemas.microsoft.com/office/powerpoint/2010/main" val="163351756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9" grpId="0" animBg="1"/>
      <p:bldP spid="12" grpId="0"/>
      <p:bldP spid="1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771339"/>
          </a:xfrm>
        </p:spPr>
        <p:txBody>
          <a:bodyPr>
            <a:noAutofit/>
          </a:bodyPr>
          <a:lstStyle/>
          <a:p>
            <a:pPr algn="ctr"/>
            <a:r>
              <a:rPr lang="en-US" dirty="0"/>
              <a:t>Step 2: See the Racism Machine</a:t>
            </a:r>
          </a:p>
        </p:txBody>
      </p:sp>
      <p:sp>
        <p:nvSpPr>
          <p:cNvPr id="3" name="Content Placeholder 2"/>
          <p:cNvSpPr>
            <a:spLocks noGrp="1"/>
          </p:cNvSpPr>
          <p:nvPr>
            <p:ph idx="1"/>
          </p:nvPr>
        </p:nvSpPr>
        <p:spPr>
          <a:xfrm>
            <a:off x="1435608" y="1045977"/>
            <a:ext cx="7498080" cy="5528737"/>
          </a:xfrm>
        </p:spPr>
        <p:txBody>
          <a:bodyPr>
            <a:normAutofit/>
          </a:bodyPr>
          <a:lstStyle/>
          <a:p>
            <a:r>
              <a:rPr lang="en-US" dirty="0" smtClean="0"/>
              <a:t>If we chip away at the false ideology that race is biological and recognize the reality that race is a human invention, then we start to see the Racism Machine.</a:t>
            </a:r>
          </a:p>
          <a:p>
            <a:endParaRPr lang="en-US" dirty="0" smtClean="0"/>
          </a:p>
          <a:p>
            <a:endParaRPr lang="en-US" dirty="0"/>
          </a:p>
          <a:p>
            <a:endParaRPr lang="en-US" dirty="0" smtClean="0"/>
          </a:p>
          <a:p>
            <a:endParaRPr lang="en-US" dirty="0"/>
          </a:p>
          <a:p>
            <a:r>
              <a:rPr lang="en-US" dirty="0" smtClean="0"/>
              <a:t>We ask: Who built it? When? Why? How?</a:t>
            </a:r>
          </a:p>
        </p:txBody>
      </p:sp>
      <p:pic>
        <p:nvPicPr>
          <p:cNvPr id="4" name="Content Placeholder 10"/>
          <p:cNvPicPr>
            <a:picLocks noChangeAspect="1"/>
          </p:cNvPicPr>
          <p:nvPr/>
        </p:nvPicPr>
        <p:blipFill>
          <a:blip r:embed="rId2"/>
          <a:srcRect t="-12011" b="-12011"/>
          <a:stretch>
            <a:fillRect/>
          </a:stretch>
        </p:blipFill>
        <p:spPr>
          <a:xfrm>
            <a:off x="2934208" y="2861464"/>
            <a:ext cx="3822192" cy="2447135"/>
          </a:xfrm>
          <a:prstGeom prst="rect">
            <a:avLst/>
          </a:prstGeom>
        </p:spPr>
      </p:pic>
    </p:spTree>
    <p:extLst>
      <p:ext uri="{BB962C8B-B14F-4D97-AF65-F5344CB8AC3E}">
        <p14:creationId xmlns:p14="http://schemas.microsoft.com/office/powerpoint/2010/main" val="236170213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70387" y="328278"/>
            <a:ext cx="2649794" cy="2277270"/>
          </a:xfrm>
        </p:spPr>
        <p:txBody>
          <a:bodyPr>
            <a:normAutofit/>
          </a:bodyPr>
          <a:lstStyle/>
          <a:p>
            <a:r>
              <a:rPr lang="en-US" sz="2800" dirty="0" smtClean="0"/>
              <a:t>Myth #2: </a:t>
            </a:r>
            <a:r>
              <a:rPr lang="en-US" sz="2800" dirty="0" smtClean="0">
                <a:solidFill>
                  <a:schemeClr val="dk1"/>
                </a:solidFill>
              </a:rPr>
              <a:t>Race has always existed. Whiteness has always existed.</a:t>
            </a:r>
            <a:endParaRPr lang="en-US" sz="2800" dirty="0"/>
          </a:p>
        </p:txBody>
      </p:sp>
      <p:sp>
        <p:nvSpPr>
          <p:cNvPr id="4" name="Text Placeholder 3"/>
          <p:cNvSpPr>
            <a:spLocks noGrp="1"/>
          </p:cNvSpPr>
          <p:nvPr>
            <p:ph type="body" sz="half" idx="3"/>
          </p:nvPr>
        </p:nvSpPr>
        <p:spPr>
          <a:xfrm>
            <a:off x="3775587" y="188578"/>
            <a:ext cx="5032818" cy="687722"/>
          </a:xfrm>
        </p:spPr>
        <p:txBody>
          <a:bodyPr>
            <a:noAutofit/>
          </a:bodyPr>
          <a:lstStyle/>
          <a:p>
            <a:pPr algn="ctr"/>
            <a:r>
              <a:rPr lang="en-US" sz="2800" dirty="0" smtClean="0"/>
              <a:t>Reality</a:t>
            </a:r>
            <a:endParaRPr lang="en-US" sz="2800" dirty="0"/>
          </a:p>
        </p:txBody>
      </p:sp>
      <p:sp>
        <p:nvSpPr>
          <p:cNvPr id="6" name="Content Placeholder 5"/>
          <p:cNvSpPr>
            <a:spLocks noGrp="1"/>
          </p:cNvSpPr>
          <p:nvPr>
            <p:ph sz="quarter" idx="4"/>
          </p:nvPr>
        </p:nvSpPr>
        <p:spPr>
          <a:xfrm>
            <a:off x="3372465" y="964584"/>
            <a:ext cx="5525729" cy="5893415"/>
          </a:xfrm>
          <a:ln>
            <a:noFill/>
          </a:ln>
        </p:spPr>
        <p:txBody>
          <a:bodyPr>
            <a:noAutofit/>
          </a:bodyPr>
          <a:lstStyle/>
          <a:p>
            <a:pPr marL="118872" lvl="0" indent="0">
              <a:buNone/>
            </a:pPr>
            <a:r>
              <a:rPr lang="en-US" dirty="0" smtClean="0">
                <a:solidFill>
                  <a:schemeClr val="dk1"/>
                </a:solidFill>
              </a:rPr>
              <a:t>Race is an invention, a relatively recent human invention. One location:</a:t>
            </a:r>
          </a:p>
          <a:p>
            <a:r>
              <a:rPr lang="en-US" dirty="0" smtClean="0">
                <a:solidFill>
                  <a:schemeClr val="dk1"/>
                </a:solidFill>
              </a:rPr>
              <a:t>Colonial Virginia, 1600s</a:t>
            </a:r>
          </a:p>
          <a:p>
            <a:r>
              <a:rPr lang="en-US" dirty="0" smtClean="0">
                <a:solidFill>
                  <a:schemeClr val="dk1"/>
                </a:solidFill>
              </a:rPr>
              <a:t>The line between servant and slave was ambiguous</a:t>
            </a:r>
          </a:p>
          <a:p>
            <a:r>
              <a:rPr lang="en-US" dirty="0" smtClean="0">
                <a:solidFill>
                  <a:schemeClr val="dk1"/>
                </a:solidFill>
              </a:rPr>
              <a:t>People didn’t identify as “black” or “white” (nationality, language, religion)</a:t>
            </a:r>
          </a:p>
          <a:p>
            <a:r>
              <a:rPr lang="en-US" dirty="0" smtClean="0">
                <a:solidFill>
                  <a:schemeClr val="dk1"/>
                </a:solidFill>
              </a:rPr>
              <a:t>Skin color was not a dividing line</a:t>
            </a:r>
          </a:p>
          <a:p>
            <a:r>
              <a:rPr lang="en-US" dirty="0" smtClean="0">
                <a:solidFill>
                  <a:schemeClr val="dk1"/>
                </a:solidFill>
              </a:rPr>
              <a:t>Elite wealthy landowners vs. labor</a:t>
            </a:r>
          </a:p>
          <a:p>
            <a:r>
              <a:rPr lang="en-US" dirty="0" smtClean="0">
                <a:solidFill>
                  <a:schemeClr val="dk1"/>
                </a:solidFill>
              </a:rPr>
              <a:t>Bacon’s Rebellion (1676)</a:t>
            </a:r>
          </a:p>
          <a:p>
            <a:r>
              <a:rPr lang="en-US" dirty="0" smtClean="0">
                <a:solidFill>
                  <a:schemeClr val="dk1"/>
                </a:solidFill>
              </a:rPr>
              <a:t>Race </a:t>
            </a:r>
            <a:r>
              <a:rPr lang="en-US" dirty="0">
                <a:solidFill>
                  <a:schemeClr val="dk1"/>
                </a:solidFill>
              </a:rPr>
              <a:t>was invented to </a:t>
            </a:r>
            <a:r>
              <a:rPr lang="en-US" dirty="0" smtClean="0">
                <a:solidFill>
                  <a:schemeClr val="dk1"/>
                </a:solidFill>
              </a:rPr>
              <a:t>protect elite and divide </a:t>
            </a:r>
            <a:r>
              <a:rPr lang="en-US" dirty="0">
                <a:solidFill>
                  <a:schemeClr val="dk1"/>
                </a:solidFill>
              </a:rPr>
              <a:t>and conquer the </a:t>
            </a:r>
            <a:r>
              <a:rPr lang="en-US" dirty="0" smtClean="0">
                <a:solidFill>
                  <a:schemeClr val="dk1"/>
                </a:solidFill>
              </a:rPr>
              <a:t>masses through the creation of a racial hierarchy   (white supremacy and capitalism)</a:t>
            </a:r>
            <a:endParaRPr lang="en-US" sz="2000" dirty="0">
              <a:solidFill>
                <a:schemeClr val="dk1"/>
              </a:solidFill>
            </a:endParaRPr>
          </a:p>
        </p:txBody>
      </p:sp>
      <p:cxnSp>
        <p:nvCxnSpPr>
          <p:cNvPr id="15" name="Straight Connector 14"/>
          <p:cNvCxnSpPr/>
          <p:nvPr/>
        </p:nvCxnSpPr>
        <p:spPr>
          <a:xfrm flipV="1">
            <a:off x="3257427" y="328278"/>
            <a:ext cx="0" cy="6376707"/>
          </a:xfrm>
          <a:prstGeom prst="line">
            <a:avLst/>
          </a:prstGeom>
          <a:ln w="19050">
            <a:prstDash val="sys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9808475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1198562"/>
          </a:xfrm>
        </p:spPr>
        <p:txBody>
          <a:bodyPr>
            <a:noAutofit/>
          </a:bodyPr>
          <a:lstStyle/>
          <a:p>
            <a:r>
              <a:rPr lang="en-US" dirty="0"/>
              <a:t>Step 2: See the Racism </a:t>
            </a:r>
            <a:r>
              <a:rPr lang="en-US" dirty="0" smtClean="0"/>
              <a:t>Machine, continued</a:t>
            </a:r>
            <a:endParaRPr lang="en-US" dirty="0"/>
          </a:p>
        </p:txBody>
      </p:sp>
      <p:sp>
        <p:nvSpPr>
          <p:cNvPr id="3" name="Content Placeholder 2"/>
          <p:cNvSpPr>
            <a:spLocks noGrp="1"/>
          </p:cNvSpPr>
          <p:nvPr>
            <p:ph idx="1"/>
          </p:nvPr>
        </p:nvSpPr>
        <p:spPr>
          <a:xfrm>
            <a:off x="1435608" y="1714500"/>
            <a:ext cx="7498080" cy="4932106"/>
          </a:xfrm>
        </p:spPr>
        <p:txBody>
          <a:bodyPr>
            <a:normAutofit fontScale="92500" lnSpcReduction="20000"/>
          </a:bodyPr>
          <a:lstStyle/>
          <a:p>
            <a:r>
              <a:rPr lang="en-US" dirty="0">
                <a:solidFill>
                  <a:schemeClr val="dk1"/>
                </a:solidFill>
              </a:rPr>
              <a:t>R</a:t>
            </a:r>
            <a:r>
              <a:rPr lang="en-US" dirty="0" smtClean="0">
                <a:solidFill>
                  <a:schemeClr val="dk1"/>
                </a:solidFill>
              </a:rPr>
              <a:t>acial hierarchy of white supremacy: people identified as white were given unearned </a:t>
            </a:r>
            <a:r>
              <a:rPr lang="en-US" b="1" dirty="0" smtClean="0">
                <a:solidFill>
                  <a:schemeClr val="dk1"/>
                </a:solidFill>
              </a:rPr>
              <a:t>economic advantages</a:t>
            </a:r>
            <a:r>
              <a:rPr lang="en-US" dirty="0" smtClean="0">
                <a:solidFill>
                  <a:schemeClr val="dk1"/>
                </a:solidFill>
              </a:rPr>
              <a:t>, including freedom from slavery and access to stolen indigenous land</a:t>
            </a:r>
          </a:p>
          <a:p>
            <a:r>
              <a:rPr lang="en-US" dirty="0" smtClean="0">
                <a:solidFill>
                  <a:schemeClr val="dk1"/>
                </a:solidFill>
              </a:rPr>
              <a:t>Racial hierarchy positioned black people at the bottom</a:t>
            </a:r>
            <a:r>
              <a:rPr lang="en-US" dirty="0">
                <a:solidFill>
                  <a:schemeClr val="dk1"/>
                </a:solidFill>
              </a:rPr>
              <a:t> </a:t>
            </a:r>
            <a:r>
              <a:rPr lang="en-US" dirty="0" smtClean="0">
                <a:solidFill>
                  <a:schemeClr val="dk1"/>
                </a:solidFill>
              </a:rPr>
              <a:t>and black slaves were identified as “chattel” (</a:t>
            </a:r>
            <a:r>
              <a:rPr lang="en-US" b="1" dirty="0" smtClean="0">
                <a:solidFill>
                  <a:schemeClr val="dk1"/>
                </a:solidFill>
              </a:rPr>
              <a:t>property</a:t>
            </a:r>
            <a:r>
              <a:rPr lang="en-US" dirty="0" smtClean="0">
                <a:solidFill>
                  <a:schemeClr val="dk1"/>
                </a:solidFill>
              </a:rPr>
              <a:t>) with no rights</a:t>
            </a:r>
          </a:p>
          <a:p>
            <a:r>
              <a:rPr lang="en-US" dirty="0" smtClean="0">
                <a:solidFill>
                  <a:schemeClr val="dk1"/>
                </a:solidFill>
              </a:rPr>
              <a:t>In this hierarchy, indigenous </a:t>
            </a:r>
            <a:r>
              <a:rPr lang="en-US" dirty="0">
                <a:solidFill>
                  <a:schemeClr val="dk1"/>
                </a:solidFill>
              </a:rPr>
              <a:t>peoples, Asian Americans, and </a:t>
            </a:r>
            <a:r>
              <a:rPr lang="en-US" dirty="0" err="1">
                <a:solidFill>
                  <a:schemeClr val="dk1"/>
                </a:solidFill>
              </a:rPr>
              <a:t>Latinx</a:t>
            </a:r>
            <a:r>
              <a:rPr lang="en-US" dirty="0">
                <a:solidFill>
                  <a:schemeClr val="dk1"/>
                </a:solidFill>
              </a:rPr>
              <a:t> people </a:t>
            </a:r>
            <a:r>
              <a:rPr lang="en-US" dirty="0" smtClean="0">
                <a:solidFill>
                  <a:schemeClr val="dk1"/>
                </a:solidFill>
              </a:rPr>
              <a:t>occupy </a:t>
            </a:r>
            <a:r>
              <a:rPr lang="en-US" dirty="0">
                <a:solidFill>
                  <a:schemeClr val="dk1"/>
                </a:solidFill>
              </a:rPr>
              <a:t>various intermediary </a:t>
            </a:r>
            <a:r>
              <a:rPr lang="en-US" dirty="0" smtClean="0">
                <a:solidFill>
                  <a:schemeClr val="dk1"/>
                </a:solidFill>
              </a:rPr>
              <a:t>positions depending on the moment</a:t>
            </a:r>
            <a:endParaRPr lang="en-US" dirty="0">
              <a:solidFill>
                <a:schemeClr val="dk1"/>
              </a:solidFill>
            </a:endParaRPr>
          </a:p>
        </p:txBody>
      </p:sp>
    </p:spTree>
    <p:extLst>
      <p:ext uri="{BB962C8B-B14F-4D97-AF65-F5344CB8AC3E}">
        <p14:creationId xmlns:p14="http://schemas.microsoft.com/office/powerpoint/2010/main" val="54667284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1198562"/>
          </a:xfrm>
        </p:spPr>
        <p:txBody>
          <a:bodyPr>
            <a:noAutofit/>
          </a:bodyPr>
          <a:lstStyle/>
          <a:p>
            <a:r>
              <a:rPr lang="en-US" dirty="0"/>
              <a:t>Step 3: Examine the Racism Machine’s Powerful Mechanisms</a:t>
            </a:r>
          </a:p>
        </p:txBody>
      </p:sp>
      <p:sp>
        <p:nvSpPr>
          <p:cNvPr id="3" name="Content Placeholder 2"/>
          <p:cNvSpPr>
            <a:spLocks noGrp="1"/>
          </p:cNvSpPr>
          <p:nvPr>
            <p:ph idx="1"/>
          </p:nvPr>
        </p:nvSpPr>
        <p:spPr>
          <a:xfrm>
            <a:off x="1435608" y="1714500"/>
            <a:ext cx="7498080" cy="4860214"/>
          </a:xfrm>
        </p:spPr>
        <p:txBody>
          <a:bodyPr>
            <a:normAutofit fontScale="92500" lnSpcReduction="10000"/>
          </a:bodyPr>
          <a:lstStyle/>
          <a:p>
            <a:r>
              <a:rPr lang="en-US" sz="2800" dirty="0">
                <a:solidFill>
                  <a:schemeClr val="dk1"/>
                </a:solidFill>
              </a:rPr>
              <a:t>R</a:t>
            </a:r>
            <a:r>
              <a:rPr lang="en-US" sz="2800" dirty="0" smtClean="0">
                <a:solidFill>
                  <a:schemeClr val="dk1"/>
                </a:solidFill>
              </a:rPr>
              <a:t>acial hierarchy</a:t>
            </a:r>
            <a:r>
              <a:rPr lang="en-US" sz="2800" dirty="0">
                <a:solidFill>
                  <a:schemeClr val="dk1"/>
                </a:solidFill>
              </a:rPr>
              <a:t> </a:t>
            </a:r>
            <a:r>
              <a:rPr lang="en-US" sz="2800" dirty="0" smtClean="0">
                <a:solidFill>
                  <a:schemeClr val="dk1"/>
                </a:solidFill>
              </a:rPr>
              <a:t>of white </a:t>
            </a:r>
            <a:r>
              <a:rPr lang="en-US" sz="2800" dirty="0">
                <a:solidFill>
                  <a:schemeClr val="dk1"/>
                </a:solidFill>
              </a:rPr>
              <a:t>supremacy </a:t>
            </a:r>
            <a:r>
              <a:rPr lang="en-US" sz="2800" dirty="0" smtClean="0">
                <a:solidFill>
                  <a:schemeClr val="dk1"/>
                </a:solidFill>
              </a:rPr>
              <a:t>was built into the creation of this nation and normalized </a:t>
            </a:r>
            <a:r>
              <a:rPr lang="en-US" sz="2800" dirty="0">
                <a:solidFill>
                  <a:schemeClr val="dk1"/>
                </a:solidFill>
              </a:rPr>
              <a:t>through </a:t>
            </a:r>
            <a:r>
              <a:rPr lang="en-US" sz="2800" dirty="0" smtClean="0">
                <a:solidFill>
                  <a:schemeClr val="dk1"/>
                </a:solidFill>
              </a:rPr>
              <a:t>every system (law, housing, education, media, etc.)</a:t>
            </a:r>
          </a:p>
          <a:p>
            <a:r>
              <a:rPr lang="en-US" sz="2800" dirty="0" smtClean="0">
                <a:solidFill>
                  <a:schemeClr val="dk1"/>
                </a:solidFill>
              </a:rPr>
              <a:t>White supremacy and capitalism interlocked to protect the elite and preserve the status quo</a:t>
            </a:r>
          </a:p>
          <a:p>
            <a:r>
              <a:rPr lang="en-US" sz="2800" dirty="0">
                <a:solidFill>
                  <a:schemeClr val="dk1"/>
                </a:solidFill>
              </a:rPr>
              <a:t>M</a:t>
            </a:r>
            <a:r>
              <a:rPr lang="en-US" sz="2800" dirty="0" smtClean="0">
                <a:solidFill>
                  <a:schemeClr val="dk1"/>
                </a:solidFill>
              </a:rPr>
              <a:t>echanisms of laws and government policies carried out white supremacy and capitalism together:</a:t>
            </a:r>
            <a:r>
              <a:rPr lang="en-US" sz="2800" dirty="0" smtClean="0"/>
              <a:t> citizenship for whites only, Indian Removal, </a:t>
            </a:r>
            <a:r>
              <a:rPr lang="en-US" sz="2800" dirty="0"/>
              <a:t>M</a:t>
            </a:r>
            <a:r>
              <a:rPr lang="en-US" sz="2800" dirty="0" smtClean="0"/>
              <a:t>anifest </a:t>
            </a:r>
            <a:r>
              <a:rPr lang="en-US" sz="2800" dirty="0"/>
              <a:t>D</a:t>
            </a:r>
            <a:r>
              <a:rPr lang="en-US" sz="2800" dirty="0" smtClean="0"/>
              <a:t>estiny, Chinese Exclusion, Jim Crow segregation, convict leasing, Immigration Act of 1924, ban on interracial marriage, redlining, and more</a:t>
            </a:r>
          </a:p>
        </p:txBody>
      </p:sp>
    </p:spTree>
    <p:extLst>
      <p:ext uri="{BB962C8B-B14F-4D97-AF65-F5344CB8AC3E}">
        <p14:creationId xmlns:p14="http://schemas.microsoft.com/office/powerpoint/2010/main" val="164790155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43209" y="790496"/>
            <a:ext cx="4237351" cy="1308476"/>
          </a:xfrm>
        </p:spPr>
        <p:txBody>
          <a:bodyPr>
            <a:normAutofit/>
          </a:bodyPr>
          <a:lstStyle/>
          <a:p>
            <a:r>
              <a:rPr lang="en-US" sz="2800" dirty="0" smtClean="0"/>
              <a:t>Myth #3: </a:t>
            </a:r>
            <a:r>
              <a:rPr lang="en-US" sz="2800" dirty="0">
                <a:solidFill>
                  <a:schemeClr val="dk1"/>
                </a:solidFill>
              </a:rPr>
              <a:t>Racism occurred in the past, but </a:t>
            </a:r>
            <a:r>
              <a:rPr lang="en-US" sz="2800" dirty="0" smtClean="0">
                <a:solidFill>
                  <a:schemeClr val="dk1"/>
                </a:solidFill>
              </a:rPr>
              <a:t>it’s </a:t>
            </a:r>
            <a:r>
              <a:rPr lang="en-US" sz="2800" dirty="0" smtClean="0">
                <a:solidFill>
                  <a:schemeClr val="dk1"/>
                </a:solidFill>
              </a:rPr>
              <a:t>over</a:t>
            </a:r>
            <a:endParaRPr lang="en-US" sz="2800" dirty="0"/>
          </a:p>
        </p:txBody>
      </p:sp>
      <p:sp>
        <p:nvSpPr>
          <p:cNvPr id="4" name="Text Placeholder 3"/>
          <p:cNvSpPr>
            <a:spLocks noGrp="1"/>
          </p:cNvSpPr>
          <p:nvPr>
            <p:ph type="body" sz="half" idx="3"/>
          </p:nvPr>
        </p:nvSpPr>
        <p:spPr>
          <a:xfrm>
            <a:off x="4793253" y="790496"/>
            <a:ext cx="4023360" cy="1195470"/>
          </a:xfrm>
        </p:spPr>
        <p:txBody>
          <a:bodyPr>
            <a:noAutofit/>
          </a:bodyPr>
          <a:lstStyle/>
          <a:p>
            <a:pPr algn="ctr"/>
            <a:r>
              <a:rPr lang="en-US" sz="2800" dirty="0" smtClean="0"/>
              <a:t>Reality: white supremacy and capitalism continue to work hand in hand</a:t>
            </a:r>
            <a:endParaRPr lang="en-US" sz="2800" dirty="0"/>
          </a:p>
        </p:txBody>
      </p:sp>
      <p:sp>
        <p:nvSpPr>
          <p:cNvPr id="8" name="TextBox 7"/>
          <p:cNvSpPr txBox="1"/>
          <p:nvPr/>
        </p:nvSpPr>
        <p:spPr>
          <a:xfrm>
            <a:off x="121607" y="2278968"/>
            <a:ext cx="4358954" cy="830997"/>
          </a:xfrm>
          <a:prstGeom prst="rect">
            <a:avLst/>
          </a:prstGeom>
          <a:noFill/>
          <a:ln>
            <a:solidFill>
              <a:schemeClr val="tx1"/>
            </a:solidFill>
          </a:ln>
        </p:spPr>
        <p:txBody>
          <a:bodyPr wrap="square" rtlCol="0">
            <a:spAutoFit/>
          </a:bodyPr>
          <a:lstStyle/>
          <a:p>
            <a:r>
              <a:rPr lang="en-US" sz="2400" dirty="0" smtClean="0"/>
              <a:t>“The civil </a:t>
            </a:r>
            <a:r>
              <a:rPr lang="en-US" sz="2400" dirty="0"/>
              <a:t>r</a:t>
            </a:r>
            <a:r>
              <a:rPr lang="en-US" sz="2400" dirty="0" smtClean="0"/>
              <a:t>ights </a:t>
            </a:r>
            <a:r>
              <a:rPr lang="en-US" sz="2400" dirty="0"/>
              <a:t>m</a:t>
            </a:r>
            <a:r>
              <a:rPr lang="en-US" sz="2400" dirty="0" smtClean="0"/>
              <a:t>ovement ended racism.”</a:t>
            </a:r>
            <a:endParaRPr lang="en-US" sz="2400" dirty="0"/>
          </a:p>
        </p:txBody>
      </p:sp>
      <p:cxnSp>
        <p:nvCxnSpPr>
          <p:cNvPr id="13" name="Straight Connector 12"/>
          <p:cNvCxnSpPr/>
          <p:nvPr/>
        </p:nvCxnSpPr>
        <p:spPr>
          <a:xfrm flipV="1">
            <a:off x="4663440" y="790496"/>
            <a:ext cx="0" cy="5914490"/>
          </a:xfrm>
          <a:prstGeom prst="line">
            <a:avLst/>
          </a:prstGeom>
          <a:ln w="19050">
            <a:prstDash val="sysDash"/>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243209" y="3421017"/>
            <a:ext cx="4237351" cy="461665"/>
          </a:xfrm>
          <a:prstGeom prst="rect">
            <a:avLst/>
          </a:prstGeom>
          <a:noFill/>
          <a:ln>
            <a:solidFill>
              <a:schemeClr val="tx1"/>
            </a:solidFill>
          </a:ln>
        </p:spPr>
        <p:txBody>
          <a:bodyPr wrap="square" rtlCol="0">
            <a:spAutoFit/>
          </a:bodyPr>
          <a:lstStyle/>
          <a:p>
            <a:r>
              <a:rPr lang="en-US" sz="2400" dirty="0"/>
              <a:t>“Hard work leads to success.”</a:t>
            </a:r>
          </a:p>
        </p:txBody>
      </p:sp>
      <p:sp>
        <p:nvSpPr>
          <p:cNvPr id="11" name="TextBox 10"/>
          <p:cNvSpPr txBox="1"/>
          <p:nvPr/>
        </p:nvSpPr>
        <p:spPr>
          <a:xfrm>
            <a:off x="243209" y="4218293"/>
            <a:ext cx="4237351" cy="830997"/>
          </a:xfrm>
          <a:prstGeom prst="rect">
            <a:avLst/>
          </a:prstGeom>
          <a:noFill/>
          <a:ln>
            <a:solidFill>
              <a:schemeClr val="tx1"/>
            </a:solidFill>
          </a:ln>
        </p:spPr>
        <p:txBody>
          <a:bodyPr wrap="square" rtlCol="0">
            <a:spAutoFit/>
          </a:bodyPr>
          <a:lstStyle/>
          <a:p>
            <a:r>
              <a:rPr lang="en-US" sz="2400" dirty="0" smtClean="0"/>
              <a:t>“We elected a black President, so racism must be over.”</a:t>
            </a:r>
            <a:endParaRPr lang="en-US" sz="2400" dirty="0"/>
          </a:p>
        </p:txBody>
      </p:sp>
      <p:sp>
        <p:nvSpPr>
          <p:cNvPr id="12" name="Text Placeholder 3"/>
          <p:cNvSpPr txBox="1">
            <a:spLocks/>
          </p:cNvSpPr>
          <p:nvPr/>
        </p:nvSpPr>
        <p:spPr>
          <a:xfrm>
            <a:off x="2651760" y="90074"/>
            <a:ext cx="4023360" cy="611522"/>
          </a:xfrm>
          <a:prstGeom prst="rect">
            <a:avLst/>
          </a:prstGeom>
          <a:solidFill>
            <a:schemeClr val="bg1"/>
          </a:solidFill>
          <a:ln w="10795">
            <a:solidFill>
              <a:schemeClr val="bg1"/>
            </a:solidFill>
            <a:miter lim="800000"/>
          </a:ln>
        </p:spPr>
        <p:txBody>
          <a:bodyPr anchor="ctr">
            <a:noAutofit/>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ctr"/>
            <a:r>
              <a:rPr lang="en-US" sz="2800" dirty="0" smtClean="0"/>
              <a:t>Today</a:t>
            </a:r>
            <a:endParaRPr lang="en-US" sz="2800" dirty="0"/>
          </a:p>
        </p:txBody>
      </p:sp>
      <p:sp>
        <p:nvSpPr>
          <p:cNvPr id="14" name="TextBox 13"/>
          <p:cNvSpPr txBox="1"/>
          <p:nvPr/>
        </p:nvSpPr>
        <p:spPr>
          <a:xfrm>
            <a:off x="243209" y="5270159"/>
            <a:ext cx="4237351" cy="1200328"/>
          </a:xfrm>
          <a:prstGeom prst="rect">
            <a:avLst/>
          </a:prstGeom>
          <a:noFill/>
          <a:ln>
            <a:solidFill>
              <a:schemeClr val="tx1"/>
            </a:solidFill>
          </a:ln>
        </p:spPr>
        <p:txBody>
          <a:bodyPr wrap="square" rtlCol="0">
            <a:spAutoFit/>
          </a:bodyPr>
          <a:lstStyle/>
          <a:p>
            <a:r>
              <a:rPr lang="en-US" sz="2400" dirty="0" smtClean="0"/>
              <a:t>“You can achieve the American Dream if you just follow the rules.”</a:t>
            </a:r>
            <a:endParaRPr lang="en-US" sz="2400" dirty="0"/>
          </a:p>
        </p:txBody>
      </p:sp>
      <p:sp>
        <p:nvSpPr>
          <p:cNvPr id="15" name="TextBox 14"/>
          <p:cNvSpPr txBox="1"/>
          <p:nvPr/>
        </p:nvSpPr>
        <p:spPr>
          <a:xfrm>
            <a:off x="4958960" y="2308588"/>
            <a:ext cx="2594597" cy="461665"/>
          </a:xfrm>
          <a:prstGeom prst="rect">
            <a:avLst/>
          </a:prstGeom>
          <a:noFill/>
          <a:ln>
            <a:solidFill>
              <a:schemeClr val="tx1"/>
            </a:solidFill>
          </a:ln>
        </p:spPr>
        <p:txBody>
          <a:bodyPr wrap="square" rtlCol="0">
            <a:spAutoFit/>
          </a:bodyPr>
          <a:lstStyle/>
          <a:p>
            <a:pPr marL="118872" lvl="0" indent="0">
              <a:buNone/>
            </a:pPr>
            <a:r>
              <a:rPr lang="en-US" sz="2400" dirty="0">
                <a:solidFill>
                  <a:schemeClr val="dk1"/>
                </a:solidFill>
              </a:rPr>
              <a:t>Systemic </a:t>
            </a:r>
            <a:r>
              <a:rPr lang="en-US" sz="2400" dirty="0" smtClean="0">
                <a:solidFill>
                  <a:schemeClr val="dk1"/>
                </a:solidFill>
              </a:rPr>
              <a:t>racism</a:t>
            </a:r>
            <a:endParaRPr lang="en-US" sz="2400" dirty="0">
              <a:solidFill>
                <a:schemeClr val="dk1"/>
              </a:solidFill>
            </a:endParaRPr>
          </a:p>
        </p:txBody>
      </p:sp>
      <p:sp>
        <p:nvSpPr>
          <p:cNvPr id="16" name="TextBox 15"/>
          <p:cNvSpPr txBox="1"/>
          <p:nvPr/>
        </p:nvSpPr>
        <p:spPr>
          <a:xfrm>
            <a:off x="4958960" y="5270159"/>
            <a:ext cx="2242568" cy="461665"/>
          </a:xfrm>
          <a:prstGeom prst="rect">
            <a:avLst/>
          </a:prstGeom>
          <a:noFill/>
          <a:ln>
            <a:solidFill>
              <a:schemeClr val="tx1"/>
            </a:solidFill>
          </a:ln>
        </p:spPr>
        <p:txBody>
          <a:bodyPr wrap="square" rtlCol="0">
            <a:spAutoFit/>
          </a:bodyPr>
          <a:lstStyle/>
          <a:p>
            <a:pPr marL="118872" lvl="0" indent="0">
              <a:buNone/>
            </a:pPr>
            <a:r>
              <a:rPr lang="en-US" sz="2400" dirty="0" smtClean="0">
                <a:solidFill>
                  <a:schemeClr val="dk1"/>
                </a:solidFill>
              </a:rPr>
              <a:t>Stagnant wages</a:t>
            </a:r>
            <a:endParaRPr lang="en-US" sz="2400" dirty="0">
              <a:solidFill>
                <a:schemeClr val="dk1"/>
              </a:solidFill>
            </a:endParaRPr>
          </a:p>
        </p:txBody>
      </p:sp>
      <p:sp>
        <p:nvSpPr>
          <p:cNvPr id="17" name="TextBox 16"/>
          <p:cNvSpPr txBox="1"/>
          <p:nvPr/>
        </p:nvSpPr>
        <p:spPr>
          <a:xfrm>
            <a:off x="4958960" y="4603153"/>
            <a:ext cx="3689402" cy="461665"/>
          </a:xfrm>
          <a:prstGeom prst="rect">
            <a:avLst/>
          </a:prstGeom>
          <a:noFill/>
          <a:ln>
            <a:solidFill>
              <a:schemeClr val="tx1"/>
            </a:solidFill>
          </a:ln>
        </p:spPr>
        <p:txBody>
          <a:bodyPr wrap="square" rtlCol="0">
            <a:spAutoFit/>
          </a:bodyPr>
          <a:lstStyle/>
          <a:p>
            <a:pPr marL="118872" lvl="0" indent="0">
              <a:buNone/>
            </a:pPr>
            <a:r>
              <a:rPr lang="en-US" sz="2400" dirty="0" smtClean="0">
                <a:solidFill>
                  <a:schemeClr val="dk1"/>
                </a:solidFill>
              </a:rPr>
              <a:t>Rise in</a:t>
            </a:r>
            <a:r>
              <a:rPr lang="en-US" sz="2400" dirty="0" smtClean="0">
                <a:solidFill>
                  <a:schemeClr val="dk1"/>
                </a:solidFill>
              </a:rPr>
              <a:t> </a:t>
            </a:r>
            <a:r>
              <a:rPr lang="en-US" sz="2400" dirty="0" smtClean="0">
                <a:solidFill>
                  <a:schemeClr val="dk1"/>
                </a:solidFill>
              </a:rPr>
              <a:t>corporate power</a:t>
            </a:r>
            <a:endParaRPr lang="en-US" sz="2400" dirty="0">
              <a:solidFill>
                <a:schemeClr val="dk1"/>
              </a:solidFill>
            </a:endParaRPr>
          </a:p>
        </p:txBody>
      </p:sp>
      <p:sp>
        <p:nvSpPr>
          <p:cNvPr id="18" name="TextBox 17"/>
          <p:cNvSpPr txBox="1"/>
          <p:nvPr/>
        </p:nvSpPr>
        <p:spPr>
          <a:xfrm>
            <a:off x="4958960" y="3005518"/>
            <a:ext cx="3972232" cy="830997"/>
          </a:xfrm>
          <a:prstGeom prst="rect">
            <a:avLst/>
          </a:prstGeom>
          <a:noFill/>
          <a:ln>
            <a:solidFill>
              <a:schemeClr val="tx1"/>
            </a:solidFill>
          </a:ln>
        </p:spPr>
        <p:txBody>
          <a:bodyPr wrap="square" rtlCol="0">
            <a:spAutoFit/>
          </a:bodyPr>
          <a:lstStyle/>
          <a:p>
            <a:pPr marL="118872" lvl="0" indent="0">
              <a:buNone/>
            </a:pPr>
            <a:r>
              <a:rPr lang="en-US" sz="2400" dirty="0" smtClean="0">
                <a:solidFill>
                  <a:schemeClr val="dk1"/>
                </a:solidFill>
              </a:rPr>
              <a:t>Rise in concentration of wealth at the top</a:t>
            </a:r>
            <a:endParaRPr lang="en-US" sz="2400" dirty="0">
              <a:solidFill>
                <a:schemeClr val="dk1"/>
              </a:solidFill>
            </a:endParaRPr>
          </a:p>
        </p:txBody>
      </p:sp>
      <p:sp>
        <p:nvSpPr>
          <p:cNvPr id="19" name="TextBox 18"/>
          <p:cNvSpPr txBox="1"/>
          <p:nvPr/>
        </p:nvSpPr>
        <p:spPr>
          <a:xfrm>
            <a:off x="4958960" y="3987460"/>
            <a:ext cx="2621620" cy="461665"/>
          </a:xfrm>
          <a:prstGeom prst="rect">
            <a:avLst/>
          </a:prstGeom>
          <a:noFill/>
          <a:ln>
            <a:solidFill>
              <a:schemeClr val="tx1"/>
            </a:solidFill>
          </a:ln>
        </p:spPr>
        <p:txBody>
          <a:bodyPr wrap="square" rtlCol="0">
            <a:spAutoFit/>
          </a:bodyPr>
          <a:lstStyle/>
          <a:p>
            <a:pPr marL="118872" lvl="0" indent="0">
              <a:buNone/>
            </a:pPr>
            <a:r>
              <a:rPr lang="en-US" sz="2400" dirty="0" smtClean="0">
                <a:solidFill>
                  <a:schemeClr val="dk1"/>
                </a:solidFill>
              </a:rPr>
              <a:t>Racial wealth gap</a:t>
            </a:r>
            <a:endParaRPr lang="en-US" sz="2400" dirty="0">
              <a:solidFill>
                <a:schemeClr val="dk1"/>
              </a:solidFill>
            </a:endParaRPr>
          </a:p>
        </p:txBody>
      </p:sp>
      <p:sp>
        <p:nvSpPr>
          <p:cNvPr id="20" name="TextBox 19"/>
          <p:cNvSpPr txBox="1"/>
          <p:nvPr/>
        </p:nvSpPr>
        <p:spPr>
          <a:xfrm>
            <a:off x="4958960" y="5873989"/>
            <a:ext cx="3830630" cy="830997"/>
          </a:xfrm>
          <a:prstGeom prst="rect">
            <a:avLst/>
          </a:prstGeom>
          <a:noFill/>
          <a:ln>
            <a:solidFill>
              <a:schemeClr val="tx1"/>
            </a:solidFill>
          </a:ln>
        </p:spPr>
        <p:txBody>
          <a:bodyPr wrap="square" rtlCol="0">
            <a:spAutoFit/>
          </a:bodyPr>
          <a:lstStyle/>
          <a:p>
            <a:pPr marL="118872" lvl="0" indent="0">
              <a:buNone/>
            </a:pPr>
            <a:r>
              <a:rPr lang="en-US" sz="2400" dirty="0" smtClean="0">
                <a:solidFill>
                  <a:schemeClr val="dk1"/>
                </a:solidFill>
              </a:rPr>
              <a:t>Money’s </a:t>
            </a:r>
            <a:r>
              <a:rPr lang="en-US" sz="2400" dirty="0" smtClean="0">
                <a:solidFill>
                  <a:schemeClr val="dk1"/>
                </a:solidFill>
              </a:rPr>
              <a:t>increased</a:t>
            </a:r>
            <a:r>
              <a:rPr lang="en-US" sz="2400" dirty="0" smtClean="0">
                <a:solidFill>
                  <a:schemeClr val="dk1"/>
                </a:solidFill>
              </a:rPr>
              <a:t> </a:t>
            </a:r>
            <a:r>
              <a:rPr lang="en-US" sz="2400" dirty="0" smtClean="0">
                <a:solidFill>
                  <a:schemeClr val="dk1"/>
                </a:solidFill>
              </a:rPr>
              <a:t>influence in politics</a:t>
            </a:r>
            <a:endParaRPr lang="en-US" sz="2400" dirty="0">
              <a:solidFill>
                <a:schemeClr val="dk1"/>
              </a:solidFill>
            </a:endParaRPr>
          </a:p>
        </p:txBody>
      </p:sp>
    </p:spTree>
    <p:extLst>
      <p:ext uri="{BB962C8B-B14F-4D97-AF65-F5344CB8AC3E}">
        <p14:creationId xmlns:p14="http://schemas.microsoft.com/office/powerpoint/2010/main" val="232630639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8" grpId="0" animBg="1"/>
      <p:bldP spid="10" grpId="0" animBg="1"/>
      <p:bldP spid="11" grpId="0" animBg="1"/>
      <p:bldP spid="14" grpId="0" animBg="1"/>
      <p:bldP spid="15" grpId="0" animBg="1"/>
      <p:bldP spid="16" grpId="0" animBg="1"/>
      <p:bldP spid="17" grpId="0" animBg="1"/>
      <p:bldP spid="18" grpId="0" animBg="1"/>
      <p:bldP spid="19" grpId="0" animBg="1"/>
      <p:bldP spid="2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772" y="274638"/>
            <a:ext cx="7714916" cy="1328822"/>
          </a:xfrm>
        </p:spPr>
        <p:txBody>
          <a:bodyPr>
            <a:noAutofit/>
          </a:bodyPr>
          <a:lstStyle/>
          <a:p>
            <a:r>
              <a:rPr lang="en-US" sz="3200" dirty="0" smtClean="0"/>
              <a:t>Step </a:t>
            </a:r>
            <a:r>
              <a:rPr lang="en-US" sz="3200" dirty="0"/>
              <a:t>4: Analyze the Racism Machine’s Recalibration after the Civil Rights Movement</a:t>
            </a:r>
          </a:p>
        </p:txBody>
      </p:sp>
      <p:sp>
        <p:nvSpPr>
          <p:cNvPr id="3" name="Content Placeholder 2"/>
          <p:cNvSpPr>
            <a:spLocks noGrp="1"/>
          </p:cNvSpPr>
          <p:nvPr>
            <p:ph idx="1"/>
          </p:nvPr>
        </p:nvSpPr>
        <p:spPr>
          <a:xfrm>
            <a:off x="1218772" y="1603460"/>
            <a:ext cx="7714916" cy="5138015"/>
          </a:xfrm>
        </p:spPr>
        <p:txBody>
          <a:bodyPr>
            <a:normAutofit/>
          </a:bodyPr>
          <a:lstStyle/>
          <a:p>
            <a:r>
              <a:rPr lang="en-US" dirty="0" smtClean="0"/>
              <a:t>Backlash against civil rights movement intersected with increasing power of wealthy and </a:t>
            </a:r>
            <a:r>
              <a:rPr lang="en-US" dirty="0" smtClean="0"/>
              <a:t>corporations</a:t>
            </a:r>
            <a:endParaRPr lang="en-US" dirty="0" smtClean="0"/>
          </a:p>
          <a:p>
            <a:r>
              <a:rPr lang="en-US" dirty="0" smtClean="0"/>
              <a:t>Again:</a:t>
            </a:r>
            <a:r>
              <a:rPr lang="en-US" dirty="0"/>
              <a:t> </a:t>
            </a:r>
            <a:r>
              <a:rPr lang="en-US" dirty="0" smtClean="0">
                <a:solidFill>
                  <a:schemeClr val="dk1"/>
                </a:solidFill>
              </a:rPr>
              <a:t>White </a:t>
            </a:r>
            <a:r>
              <a:rPr lang="en-US" dirty="0">
                <a:solidFill>
                  <a:schemeClr val="dk1"/>
                </a:solidFill>
              </a:rPr>
              <a:t>supremacy and capitalism </a:t>
            </a:r>
            <a:r>
              <a:rPr lang="en-US" dirty="0" smtClean="0">
                <a:solidFill>
                  <a:schemeClr val="dk1"/>
                </a:solidFill>
              </a:rPr>
              <a:t>interlock </a:t>
            </a:r>
            <a:r>
              <a:rPr lang="en-US" dirty="0">
                <a:solidFill>
                  <a:schemeClr val="dk1"/>
                </a:solidFill>
              </a:rPr>
              <a:t>to protect the elite and preserve the status </a:t>
            </a:r>
            <a:r>
              <a:rPr lang="en-US" dirty="0" smtClean="0">
                <a:solidFill>
                  <a:schemeClr val="dk1"/>
                </a:solidFill>
              </a:rPr>
              <a:t>quo</a:t>
            </a:r>
          </a:p>
          <a:p>
            <a:r>
              <a:rPr lang="en-US" dirty="0" smtClean="0">
                <a:solidFill>
                  <a:schemeClr val="dk1"/>
                </a:solidFill>
              </a:rPr>
              <a:t>Again: use of divide and conquer strategies that continue to represent white people as fully human citizens who are “real” Americans</a:t>
            </a:r>
          </a:p>
          <a:p>
            <a:endParaRPr lang="en-US" dirty="0">
              <a:solidFill>
                <a:schemeClr val="dk1"/>
              </a:solidFill>
            </a:endParaRPr>
          </a:p>
          <a:p>
            <a:pPr marL="82296" indent="0">
              <a:buNone/>
            </a:pPr>
            <a:endParaRPr lang="en-US" dirty="0" smtClean="0"/>
          </a:p>
        </p:txBody>
      </p:sp>
    </p:spTree>
    <p:extLst>
      <p:ext uri="{BB962C8B-B14F-4D97-AF65-F5344CB8AC3E}">
        <p14:creationId xmlns:p14="http://schemas.microsoft.com/office/powerpoint/2010/main" val="33604666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772" y="153048"/>
            <a:ext cx="7714916" cy="1450412"/>
          </a:xfrm>
        </p:spPr>
        <p:txBody>
          <a:bodyPr>
            <a:noAutofit/>
          </a:bodyPr>
          <a:lstStyle/>
          <a:p>
            <a:pPr marL="82296" indent="0"/>
            <a:r>
              <a:rPr lang="en-US" sz="3200" dirty="0" smtClean="0"/>
              <a:t>Again: Divide </a:t>
            </a:r>
            <a:r>
              <a:rPr lang="en-US" sz="3200" dirty="0"/>
              <a:t>and </a:t>
            </a:r>
            <a:r>
              <a:rPr lang="en-US" sz="3200" dirty="0" smtClean="0"/>
              <a:t>conquer strategies that pit racial groups against each other to protect capitalism and the elite</a:t>
            </a:r>
            <a:endParaRPr lang="en-US" sz="3200" dirty="0"/>
          </a:p>
        </p:txBody>
      </p:sp>
      <p:sp>
        <p:nvSpPr>
          <p:cNvPr id="3" name="Content Placeholder 2"/>
          <p:cNvSpPr>
            <a:spLocks noGrp="1"/>
          </p:cNvSpPr>
          <p:nvPr>
            <p:ph idx="1"/>
          </p:nvPr>
        </p:nvSpPr>
        <p:spPr>
          <a:xfrm>
            <a:off x="1218772" y="1719985"/>
            <a:ext cx="7714916" cy="5138015"/>
          </a:xfrm>
        </p:spPr>
        <p:txBody>
          <a:bodyPr>
            <a:normAutofit fontScale="70000" lnSpcReduction="20000"/>
          </a:bodyPr>
          <a:lstStyle/>
          <a:p>
            <a:r>
              <a:rPr lang="en-US" dirty="0" smtClean="0"/>
              <a:t>“</a:t>
            </a:r>
            <a:r>
              <a:rPr lang="en-US" dirty="0"/>
              <a:t>M</a:t>
            </a:r>
            <a:r>
              <a:rPr lang="en-US" dirty="0" smtClean="0"/>
              <a:t>odel minority” stereotype of Asian Americans (1966) established false narratives:</a:t>
            </a:r>
          </a:p>
          <a:p>
            <a:pPr lvl="1"/>
            <a:r>
              <a:rPr lang="en-US" dirty="0" smtClean="0"/>
              <a:t>“If they can do it,</a:t>
            </a:r>
            <a:r>
              <a:rPr lang="en-US" dirty="0"/>
              <a:t> </a:t>
            </a:r>
            <a:r>
              <a:rPr lang="en-US" dirty="0" smtClean="0"/>
              <a:t>racism is a thing of the past”; “No need for more civil rights work”</a:t>
            </a:r>
          </a:p>
          <a:p>
            <a:pPr lvl="1"/>
            <a:r>
              <a:rPr lang="en-US" dirty="0" smtClean="0"/>
              <a:t>“American Dream is alive and well – just work hard”</a:t>
            </a:r>
          </a:p>
          <a:p>
            <a:pPr lvl="1"/>
            <a:r>
              <a:rPr lang="en-US" dirty="0" smtClean="0"/>
              <a:t>“If there’s a ‘good minority’ there must be a ‘bad minority’”</a:t>
            </a:r>
          </a:p>
          <a:p>
            <a:r>
              <a:rPr lang="en-US" dirty="0" smtClean="0"/>
              <a:t>African Americans stereotyped as:</a:t>
            </a:r>
          </a:p>
          <a:p>
            <a:pPr lvl="1"/>
            <a:r>
              <a:rPr lang="en-US" dirty="0" smtClean="0"/>
              <a:t>“welfare queens” (</a:t>
            </a:r>
            <a:r>
              <a:rPr lang="en-US" dirty="0"/>
              <a:t>myth of “welfare fraud” leads to cuts to social services</a:t>
            </a:r>
            <a:r>
              <a:rPr lang="en-US" dirty="0" smtClean="0"/>
              <a:t>)</a:t>
            </a:r>
          </a:p>
          <a:p>
            <a:pPr lvl="1"/>
            <a:r>
              <a:rPr lang="en-US" dirty="0" smtClean="0"/>
              <a:t>“dangerous </a:t>
            </a:r>
            <a:r>
              <a:rPr lang="en-US" dirty="0"/>
              <a:t>criminals” (leads to mass incarceration; “I feared for my life”; “I’m calling the cops”</a:t>
            </a:r>
            <a:r>
              <a:rPr lang="en-US" dirty="0" smtClean="0"/>
              <a:t>)</a:t>
            </a:r>
          </a:p>
          <a:p>
            <a:r>
              <a:rPr lang="en-US" dirty="0" err="1" smtClean="0"/>
              <a:t>Latinx</a:t>
            </a:r>
            <a:r>
              <a:rPr lang="en-US" dirty="0" smtClean="0"/>
              <a:t> people stereotyped as “illegal” and “not American”</a:t>
            </a:r>
          </a:p>
          <a:p>
            <a:r>
              <a:rPr lang="en-US" dirty="0" smtClean="0"/>
              <a:t>Muslims stereotyped as “terrorists”</a:t>
            </a:r>
          </a:p>
          <a:p>
            <a:r>
              <a:rPr lang="en-US" dirty="0"/>
              <a:t>M</a:t>
            </a:r>
            <a:r>
              <a:rPr lang="en-US" dirty="0" smtClean="0"/>
              <a:t>yth of voter fraud leads to voting restrictions</a:t>
            </a:r>
          </a:p>
          <a:p>
            <a:r>
              <a:rPr lang="en-US" dirty="0" smtClean="0"/>
              <a:t>All of these divide and conquer strategies are fueled by white fear of becoming the minority (Census)</a:t>
            </a:r>
          </a:p>
        </p:txBody>
      </p:sp>
    </p:spTree>
    <p:extLst>
      <p:ext uri="{BB962C8B-B14F-4D97-AF65-F5344CB8AC3E}">
        <p14:creationId xmlns:p14="http://schemas.microsoft.com/office/powerpoint/2010/main" val="23590469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dirty="0"/>
              <a:t>Step 5: Take Apart the Racism Machine</a:t>
            </a:r>
          </a:p>
        </p:txBody>
      </p:sp>
      <p:sp>
        <p:nvSpPr>
          <p:cNvPr id="3" name="Content Placeholder 2"/>
          <p:cNvSpPr>
            <a:spLocks noGrp="1"/>
          </p:cNvSpPr>
          <p:nvPr>
            <p:ph idx="1"/>
          </p:nvPr>
        </p:nvSpPr>
        <p:spPr>
          <a:xfrm>
            <a:off x="1435608" y="1447615"/>
            <a:ext cx="7498080" cy="5130985"/>
          </a:xfrm>
        </p:spPr>
        <p:txBody>
          <a:bodyPr>
            <a:normAutofit fontScale="92500" lnSpcReduction="20000"/>
          </a:bodyPr>
          <a:lstStyle/>
          <a:p>
            <a:r>
              <a:rPr lang="en-US" sz="3000" dirty="0" smtClean="0"/>
              <a:t>Recognize how people, especially white people, have been manipulated to believe pervasive false </a:t>
            </a:r>
            <a:r>
              <a:rPr lang="en-US" sz="3000" dirty="0"/>
              <a:t>racial ideologies </a:t>
            </a:r>
            <a:r>
              <a:rPr lang="en-US" sz="3000" dirty="0" smtClean="0"/>
              <a:t>that are in the very air we breathe</a:t>
            </a:r>
          </a:p>
          <a:p>
            <a:pPr marL="365760" lvl="1" indent="-283464">
              <a:spcBef>
                <a:spcPts val="600"/>
              </a:spcBef>
              <a:buSzPct val="80000"/>
              <a:buFont typeface="Wingdings 2"/>
              <a:buChar char=""/>
            </a:pPr>
            <a:r>
              <a:rPr lang="en-US" sz="3000" dirty="0" smtClean="0"/>
              <a:t>Confront </a:t>
            </a:r>
            <a:r>
              <a:rPr lang="en-US" sz="3000" dirty="0"/>
              <a:t>the reality of the Racism Machine, how race was invented to divide and conquer, how our nation and institutions developed around that fundamental racial </a:t>
            </a:r>
            <a:r>
              <a:rPr lang="en-US" sz="3000" dirty="0" smtClean="0"/>
              <a:t>ideology, how it interlocks with capitalism</a:t>
            </a:r>
            <a:endParaRPr lang="en-US" sz="3000" dirty="0"/>
          </a:p>
          <a:p>
            <a:pPr marL="365760" lvl="1" indent="-283464">
              <a:spcBef>
                <a:spcPts val="600"/>
              </a:spcBef>
              <a:buSzPct val="80000"/>
              <a:buFont typeface="Wingdings 2"/>
              <a:buChar char=""/>
            </a:pPr>
            <a:r>
              <a:rPr lang="en-US" sz="3000" dirty="0" smtClean="0"/>
              <a:t>Become undivided </a:t>
            </a:r>
            <a:r>
              <a:rPr lang="en-US" sz="3000" dirty="0"/>
              <a:t>and </a:t>
            </a:r>
            <a:r>
              <a:rPr lang="en-US" sz="3000" dirty="0" smtClean="0"/>
              <a:t>unconquered</a:t>
            </a:r>
          </a:p>
          <a:p>
            <a:pPr marL="365760" lvl="1" indent="-283464">
              <a:spcBef>
                <a:spcPts val="600"/>
              </a:spcBef>
              <a:buSzPct val="80000"/>
              <a:buFont typeface="Wingdings 2"/>
              <a:buChar char=""/>
            </a:pPr>
            <a:r>
              <a:rPr lang="en-US" sz="3000" dirty="0" smtClean="0"/>
              <a:t>Center the voices, experiences, and leadership of those who are </a:t>
            </a:r>
            <a:r>
              <a:rPr lang="en-US" sz="3000" dirty="0"/>
              <a:t>marginalized - </a:t>
            </a:r>
            <a:r>
              <a:rPr lang="en-US" sz="3000" dirty="0" smtClean="0"/>
              <a:t>only </a:t>
            </a:r>
            <a:r>
              <a:rPr lang="en-US" sz="3000" dirty="0"/>
              <a:t>when the most marginalized are free are we all </a:t>
            </a:r>
            <a:r>
              <a:rPr lang="en-US" sz="3000" dirty="0" smtClean="0"/>
              <a:t>free</a:t>
            </a:r>
            <a:endParaRPr lang="en-US" sz="3000" dirty="0"/>
          </a:p>
          <a:p>
            <a:endParaRPr lang="en-US" sz="3000" dirty="0"/>
          </a:p>
          <a:p>
            <a:endParaRPr lang="en-US" sz="3000" dirty="0" smtClean="0"/>
          </a:p>
        </p:txBody>
      </p:sp>
    </p:spTree>
    <p:extLst>
      <p:ext uri="{BB962C8B-B14F-4D97-AF65-F5344CB8AC3E}">
        <p14:creationId xmlns:p14="http://schemas.microsoft.com/office/powerpoint/2010/main" val="101245727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4900" y="190500"/>
            <a:ext cx="7937500" cy="1687178"/>
          </a:xfrm>
        </p:spPr>
        <p:txBody>
          <a:bodyPr>
            <a:noAutofit/>
          </a:bodyPr>
          <a:lstStyle/>
          <a:p>
            <a:pPr algn="ctr"/>
            <a:r>
              <a:rPr lang="en-US" sz="3600" dirty="0" smtClean="0"/>
              <a:t>Discussion: How can you apply one of these myths to your work/activism?</a:t>
            </a:r>
            <a:endParaRPr lang="en-US" sz="3600" dirty="0"/>
          </a:p>
        </p:txBody>
      </p:sp>
      <p:sp>
        <p:nvSpPr>
          <p:cNvPr id="3" name="Content Placeholder 2"/>
          <p:cNvSpPr>
            <a:spLocks noGrp="1"/>
          </p:cNvSpPr>
          <p:nvPr>
            <p:ph idx="1"/>
          </p:nvPr>
        </p:nvSpPr>
        <p:spPr>
          <a:xfrm>
            <a:off x="1270508" y="3340100"/>
            <a:ext cx="7498080" cy="3352800"/>
          </a:xfrm>
        </p:spPr>
        <p:txBody>
          <a:bodyPr>
            <a:normAutofit lnSpcReduction="10000"/>
          </a:bodyPr>
          <a:lstStyle/>
          <a:p>
            <a:pPr marL="82296" lvl="1" indent="0">
              <a:spcBef>
                <a:spcPts val="600"/>
              </a:spcBef>
              <a:buSzPct val="80000"/>
              <a:buNone/>
            </a:pPr>
            <a:r>
              <a:rPr lang="en-US" sz="2200" dirty="0" smtClean="0"/>
              <a:t>Small group discussion and reporting back to the group:</a:t>
            </a:r>
          </a:p>
          <a:p>
            <a:pPr marL="365760" lvl="1" indent="-283464">
              <a:spcBef>
                <a:spcPts val="600"/>
              </a:spcBef>
              <a:buSzPct val="80000"/>
              <a:buFont typeface="Wingdings 2"/>
              <a:buChar char=""/>
            </a:pPr>
            <a:r>
              <a:rPr lang="en-US" sz="2200" dirty="0" smtClean="0"/>
              <a:t>Give everyone in your group a moment to introduce themselves</a:t>
            </a:r>
          </a:p>
          <a:p>
            <a:pPr marL="365760" lvl="1" indent="-283464">
              <a:spcBef>
                <a:spcPts val="600"/>
              </a:spcBef>
              <a:buSzPct val="80000"/>
              <a:buFont typeface="Wingdings 2"/>
              <a:buChar char=""/>
            </a:pPr>
            <a:r>
              <a:rPr lang="en-US" sz="2200" dirty="0" smtClean="0"/>
              <a:t>Pick one of these myths as a group</a:t>
            </a:r>
          </a:p>
          <a:p>
            <a:pPr marL="365760" lvl="1" indent="-283464">
              <a:spcBef>
                <a:spcPts val="600"/>
              </a:spcBef>
              <a:buSzPct val="80000"/>
              <a:buFont typeface="Wingdings 2"/>
              <a:buChar char=""/>
            </a:pPr>
            <a:r>
              <a:rPr lang="en-US" sz="2200" dirty="0" smtClean="0"/>
              <a:t>Group members can discuss </a:t>
            </a:r>
            <a:r>
              <a:rPr lang="en-US" sz="2200" dirty="0" smtClean="0"/>
              <a:t>how they might apply the myth to their teaching, organizations, </a:t>
            </a:r>
            <a:r>
              <a:rPr lang="en-US" sz="2200" dirty="0" smtClean="0"/>
              <a:t>activism, etc.</a:t>
            </a:r>
            <a:endParaRPr lang="en-US" sz="2200" dirty="0" smtClean="0"/>
          </a:p>
          <a:p>
            <a:pPr marL="365760" lvl="1" indent="-283464">
              <a:spcBef>
                <a:spcPts val="600"/>
              </a:spcBef>
              <a:buSzPct val="80000"/>
              <a:buFont typeface="Wingdings 2"/>
              <a:buChar char=""/>
            </a:pPr>
            <a:r>
              <a:rPr lang="en-US" sz="2200" dirty="0" smtClean="0"/>
              <a:t>Reminder: People of color should not have to bear burden of teaching white people about racism, so participants of color can choose how to engage with this activity</a:t>
            </a:r>
          </a:p>
          <a:p>
            <a:pPr marL="365760" lvl="1" indent="-283464">
              <a:spcBef>
                <a:spcPts val="600"/>
              </a:spcBef>
              <a:buSzPct val="80000"/>
              <a:buFont typeface="Wingdings 2"/>
              <a:buChar char=""/>
            </a:pPr>
            <a:endParaRPr lang="en-US" sz="2200" dirty="0" smtClean="0"/>
          </a:p>
        </p:txBody>
      </p:sp>
      <p:sp>
        <p:nvSpPr>
          <p:cNvPr id="4" name="Text Placeholder 2"/>
          <p:cNvSpPr txBox="1">
            <a:spLocks/>
          </p:cNvSpPr>
          <p:nvPr/>
        </p:nvSpPr>
        <p:spPr>
          <a:xfrm>
            <a:off x="1104900" y="1877678"/>
            <a:ext cx="2133600" cy="1462422"/>
          </a:xfrm>
          <a:prstGeom prst="rect">
            <a:avLst/>
          </a:prstGeom>
          <a:ln>
            <a:solidFill>
              <a:schemeClr val="tx1"/>
            </a:solidFill>
          </a:ln>
        </p:spPr>
        <p:txBody>
          <a:bodyPr>
            <a:no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buNone/>
            </a:pPr>
            <a:r>
              <a:rPr lang="en-US" sz="2200" dirty="0" smtClean="0"/>
              <a:t>Myth #1: Human </a:t>
            </a:r>
            <a:r>
              <a:rPr lang="en-US" sz="2200" dirty="0" smtClean="0">
                <a:solidFill>
                  <a:schemeClr val="dk1"/>
                </a:solidFill>
              </a:rPr>
              <a:t>races are biologically different</a:t>
            </a:r>
            <a:endParaRPr lang="en-US" sz="2200" dirty="0"/>
          </a:p>
        </p:txBody>
      </p:sp>
      <p:sp>
        <p:nvSpPr>
          <p:cNvPr id="5" name="Text Placeholder 2"/>
          <p:cNvSpPr txBox="1">
            <a:spLocks/>
          </p:cNvSpPr>
          <p:nvPr/>
        </p:nvSpPr>
        <p:spPr>
          <a:xfrm>
            <a:off x="3587551" y="1877678"/>
            <a:ext cx="2710304" cy="1462422"/>
          </a:xfrm>
          <a:prstGeom prst="rect">
            <a:avLst/>
          </a:prstGeom>
          <a:ln>
            <a:solidFill>
              <a:schemeClr val="tx1"/>
            </a:solidFill>
          </a:ln>
        </p:spPr>
        <p:txBody>
          <a:bodyPr>
            <a:no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lvl="1" indent="0" algn="ctr">
              <a:spcBef>
                <a:spcPts val="600"/>
              </a:spcBef>
              <a:buSzPct val="80000"/>
              <a:buNone/>
            </a:pPr>
            <a:r>
              <a:rPr lang="en-US" sz="2200" dirty="0"/>
              <a:t>Myth #2: Race has always existed. Whiteness has always existed.</a:t>
            </a:r>
          </a:p>
        </p:txBody>
      </p:sp>
      <p:sp>
        <p:nvSpPr>
          <p:cNvPr id="6" name="Text Placeholder 2"/>
          <p:cNvSpPr txBox="1">
            <a:spLocks/>
          </p:cNvSpPr>
          <p:nvPr/>
        </p:nvSpPr>
        <p:spPr>
          <a:xfrm>
            <a:off x="6638278" y="1877678"/>
            <a:ext cx="2404121" cy="1462422"/>
          </a:xfrm>
          <a:prstGeom prst="rect">
            <a:avLst/>
          </a:prstGeom>
          <a:ln>
            <a:solidFill>
              <a:schemeClr val="tx1"/>
            </a:solidFill>
          </a:ln>
        </p:spPr>
        <p:txBody>
          <a:bodyPr>
            <a:norm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lvl="1" indent="0" algn="ctr">
              <a:spcBef>
                <a:spcPts val="600"/>
              </a:spcBef>
              <a:buSzPct val="80000"/>
              <a:buNone/>
            </a:pPr>
            <a:r>
              <a:rPr lang="en-US" sz="2200" dirty="0"/>
              <a:t>Myth #3: Racism occurred in the past, but </a:t>
            </a:r>
            <a:r>
              <a:rPr lang="en-US" sz="2200" dirty="0" smtClean="0"/>
              <a:t>it’s over</a:t>
            </a:r>
            <a:endParaRPr lang="en-US" sz="2200" dirty="0"/>
          </a:p>
          <a:p>
            <a:pPr marL="82296" indent="0" algn="ctr">
              <a:buNone/>
            </a:pPr>
            <a:endParaRPr lang="en-US" sz="2200" dirty="0"/>
          </a:p>
        </p:txBody>
      </p:sp>
    </p:spTree>
    <p:extLst>
      <p:ext uri="{BB962C8B-B14F-4D97-AF65-F5344CB8AC3E}">
        <p14:creationId xmlns:p14="http://schemas.microsoft.com/office/powerpoint/2010/main" val="28861485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Thank you</a:t>
            </a:r>
            <a:endParaRPr lang="en-US" dirty="0"/>
          </a:p>
        </p:txBody>
      </p:sp>
      <p:sp>
        <p:nvSpPr>
          <p:cNvPr id="3" name="Content Placeholder 2"/>
          <p:cNvSpPr>
            <a:spLocks noGrp="1"/>
          </p:cNvSpPr>
          <p:nvPr>
            <p:ph idx="1"/>
          </p:nvPr>
        </p:nvSpPr>
        <p:spPr>
          <a:xfrm>
            <a:off x="1435608" y="1447800"/>
            <a:ext cx="7498080" cy="4635500"/>
          </a:xfrm>
        </p:spPr>
        <p:txBody>
          <a:bodyPr>
            <a:normAutofit fontScale="92500" lnSpcReduction="10000"/>
          </a:bodyPr>
          <a:lstStyle/>
          <a:p>
            <a:r>
              <a:rPr lang="en-US" dirty="0" smtClean="0"/>
              <a:t>Thanks to the Working-Class Studies Association</a:t>
            </a:r>
          </a:p>
          <a:p>
            <a:r>
              <a:rPr lang="en-US" dirty="0" smtClean="0"/>
              <a:t>Check out my book: </a:t>
            </a:r>
            <a:r>
              <a:rPr lang="en-US" i="1" dirty="0" smtClean="0"/>
              <a:t>Dismantling </a:t>
            </a:r>
            <a:r>
              <a:rPr lang="en-US" i="1" dirty="0"/>
              <a:t>the Racism Machine: A Manual and </a:t>
            </a:r>
            <a:r>
              <a:rPr lang="en-US" i="1" dirty="0" smtClean="0"/>
              <a:t>Toolbox</a:t>
            </a:r>
          </a:p>
          <a:p>
            <a:r>
              <a:rPr lang="en-US" dirty="0" smtClean="0"/>
              <a:t>On sale at conference bookstore, </a:t>
            </a:r>
            <a:r>
              <a:rPr lang="en-US" dirty="0" err="1" smtClean="0"/>
              <a:t>routledge.com</a:t>
            </a:r>
            <a:r>
              <a:rPr lang="en-US" dirty="0" smtClean="0"/>
              <a:t> and Amazon </a:t>
            </a:r>
            <a:endParaRPr lang="en-US" dirty="0"/>
          </a:p>
          <a:p>
            <a:r>
              <a:rPr lang="en-US" dirty="0" smtClean="0"/>
              <a:t>My </a:t>
            </a:r>
            <a:r>
              <a:rPr lang="en-US" dirty="0"/>
              <a:t>blog </a:t>
            </a:r>
            <a:r>
              <a:rPr lang="en-US" dirty="0" err="1"/>
              <a:t>dividednolonger.com</a:t>
            </a:r>
            <a:r>
              <a:rPr lang="en-US" dirty="0"/>
              <a:t> has this </a:t>
            </a:r>
            <a:r>
              <a:rPr lang="en-US" dirty="0" err="1"/>
              <a:t>Powerpoint</a:t>
            </a:r>
            <a:r>
              <a:rPr lang="en-US" dirty="0"/>
              <a:t> and many resources</a:t>
            </a:r>
          </a:p>
          <a:p>
            <a:r>
              <a:rPr lang="en-US" dirty="0" smtClean="0"/>
              <a:t>Feel </a:t>
            </a:r>
            <a:r>
              <a:rPr lang="en-US" dirty="0"/>
              <a:t>free to email me with feedback: </a:t>
            </a:r>
            <a:r>
              <a:rPr lang="en-US" dirty="0" err="1" smtClean="0"/>
              <a:t>Karen.Gaffney</a:t>
            </a:r>
            <a:r>
              <a:rPr lang="en-US" dirty="0" err="1"/>
              <a:t>@</a:t>
            </a:r>
            <a:r>
              <a:rPr lang="en-US" dirty="0" err="1" smtClean="0"/>
              <a:t>raritanval.edu</a:t>
            </a:r>
            <a:endParaRPr lang="en-US" dirty="0"/>
          </a:p>
        </p:txBody>
      </p:sp>
    </p:spTree>
    <p:extLst>
      <p:ext uri="{BB962C8B-B14F-4D97-AF65-F5344CB8AC3E}">
        <p14:creationId xmlns:p14="http://schemas.microsoft.com/office/powerpoint/2010/main" val="3725784152"/>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Solstice.thmx</Template>
  <TotalTime>11118</TotalTime>
  <Words>1446</Words>
  <Application>Microsoft Macintosh PowerPoint</Application>
  <PresentationFormat>On-screen Show (4:3)</PresentationFormat>
  <Paragraphs>115</Paragraphs>
  <Slides>16</Slides>
  <Notes>1</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Solstice</vt:lpstr>
      <vt:lpstr>Dismantling the Racism Machine: What White People Are Not Taught About White Supremacy</vt:lpstr>
      <vt:lpstr>Where I begin</vt:lpstr>
      <vt:lpstr>Today’s workshop plan</vt:lpstr>
      <vt:lpstr>Dismantling the Racism Machine: A Manual and Toolbox</vt:lpstr>
      <vt:lpstr>Step 1: Chip Away at the False Ideology that Race is Biological </vt:lpstr>
      <vt:lpstr>PowerPoint Presentation</vt:lpstr>
      <vt:lpstr>Step 2: See the Racism Machine</vt:lpstr>
      <vt:lpstr>PowerPoint Presentation</vt:lpstr>
      <vt:lpstr>Step 2: See the Racism Machine, continued</vt:lpstr>
      <vt:lpstr>Step 3: Examine the Racism Machine’s Powerful Mechanisms</vt:lpstr>
      <vt:lpstr>PowerPoint Presentation</vt:lpstr>
      <vt:lpstr>Step 4: Analyze the Racism Machine’s Recalibration after the Civil Rights Movement</vt:lpstr>
      <vt:lpstr>Again: Divide and conquer strategies that pit racial groups against each other to protect capitalism and the elite</vt:lpstr>
      <vt:lpstr>Step 5: Take Apart the Racism Machine</vt:lpstr>
      <vt:lpstr>Discussion: How can you apply one of these myths to your work/activism?</vt:lpstr>
      <vt:lpstr>Thank you</vt:lpstr>
    </vt:vector>
  </TitlesOfParts>
  <Company>RVCC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Netroots Nation</dc:title>
  <dc:creator>Karen Gaffney</dc:creator>
  <cp:lastModifiedBy>Karen Gaffney</cp:lastModifiedBy>
  <cp:revision>237</cp:revision>
  <cp:lastPrinted>2017-07-27T16:44:53Z</cp:lastPrinted>
  <dcterms:created xsi:type="dcterms:W3CDTF">2017-07-27T11:06:47Z</dcterms:created>
  <dcterms:modified xsi:type="dcterms:W3CDTF">2018-06-05T20:10:25Z</dcterms:modified>
</cp:coreProperties>
</file>